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2" r:id="rId5"/>
    <p:sldId id="267" r:id="rId6"/>
    <p:sldId id="260" r:id="rId7"/>
    <p:sldId id="263" r:id="rId8"/>
    <p:sldId id="264" r:id="rId9"/>
    <p:sldId id="265" r:id="rId10"/>
    <p:sldId id="266" r:id="rId11"/>
    <p:sldId id="268" r:id="rId12"/>
    <p:sldId id="273" r:id="rId13"/>
    <p:sldId id="270" r:id="rId14"/>
    <p:sldId id="269" r:id="rId15"/>
    <p:sldId id="271" r:id="rId16"/>
    <p:sldId id="272" r:id="rId17"/>
    <p:sldId id="275" r:id="rId18"/>
    <p:sldId id="276" r:id="rId19"/>
    <p:sldId id="277" r:id="rId20"/>
    <p:sldId id="278" r:id="rId21"/>
    <p:sldId id="279" r:id="rId22"/>
    <p:sldId id="280" r:id="rId23"/>
    <p:sldId id="274" r:id="rId24"/>
    <p:sldId id="28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3D04F74-1AD6-4D4F-BD2C-BB85EFC5DD81}">
          <p14:sldIdLst>
            <p14:sldId id="257"/>
            <p14:sldId id="258"/>
            <p14:sldId id="261"/>
            <p14:sldId id="262"/>
            <p14:sldId id="267"/>
            <p14:sldId id="260"/>
            <p14:sldId id="263"/>
            <p14:sldId id="264"/>
            <p14:sldId id="265"/>
            <p14:sldId id="266"/>
            <p14:sldId id="268"/>
            <p14:sldId id="273"/>
            <p14:sldId id="270"/>
            <p14:sldId id="269"/>
            <p14:sldId id="271"/>
            <p14:sldId id="272"/>
            <p14:sldId id="275"/>
            <p14:sldId id="276"/>
            <p14:sldId id="277"/>
            <p14:sldId id="278"/>
            <p14:sldId id="279"/>
            <p14:sldId id="280"/>
            <p14:sldId id="274"/>
            <p14:sldId id="2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91663-14BD-49B5-A8F0-269831F5F829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CF21-6058-4461-A94A-2F99621D7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469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91663-14BD-49B5-A8F0-269831F5F829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CF21-6058-4461-A94A-2F99621D7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477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91663-14BD-49B5-A8F0-269831F5F829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CF21-6058-4461-A94A-2F99621D7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98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>
                <a:ea typeface="微软简魏碑" pitchFamily="2" charset="-122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>
              <a:defRPr>
                <a:latin typeface="SimHei" panose="02010609060101010101" pitchFamily="49" charset="-122"/>
                <a:ea typeface="SimHei" panose="02010609060101010101" pitchFamily="49" charset="-122"/>
              </a:defRPr>
            </a:lvl2pPr>
            <a:lvl3pPr>
              <a:defRPr>
                <a:latin typeface="SimHei" panose="02010609060101010101" pitchFamily="49" charset="-122"/>
                <a:ea typeface="SimHei" panose="02010609060101010101" pitchFamily="49" charset="-122"/>
              </a:defRPr>
            </a:lvl3pPr>
            <a:lvl4pPr>
              <a:defRPr>
                <a:latin typeface="SimHei" panose="02010609060101010101" pitchFamily="49" charset="-122"/>
                <a:ea typeface="SimHei" panose="02010609060101010101" pitchFamily="49" charset="-122"/>
              </a:defRPr>
            </a:lvl4pPr>
            <a:lvl5pPr>
              <a:defRPr>
                <a:latin typeface="SimHei" panose="02010609060101010101" pitchFamily="49" charset="-122"/>
                <a:ea typeface="SimHei" panose="02010609060101010101" pitchFamily="49" charset="-122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91663-14BD-49B5-A8F0-269831F5F829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CF21-6058-4461-A94A-2F99621D7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52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91663-14BD-49B5-A8F0-269831F5F829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CF21-6058-4461-A94A-2F99621D7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20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91663-14BD-49B5-A8F0-269831F5F829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CF21-6058-4461-A94A-2F99621D7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414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91663-14BD-49B5-A8F0-269831F5F829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CF21-6058-4461-A94A-2F99621D7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74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91663-14BD-49B5-A8F0-269831F5F829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CF21-6058-4461-A94A-2F99621D7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915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91663-14BD-49B5-A8F0-269831F5F829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CF21-6058-4461-A94A-2F99621D7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4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91663-14BD-49B5-A8F0-269831F5F829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CF21-6058-4461-A94A-2F99621D7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260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91663-14BD-49B5-A8F0-269831F5F829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CF21-6058-4461-A94A-2F99621D7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981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91663-14BD-49B5-A8F0-269831F5F829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5CF21-6058-4461-A94A-2F99621D7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229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s-media-cache-ak0.pinimg.com/736x/93/8f/53/938f53048d6d09fa5622334c88906af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2886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0999" y="1417638"/>
            <a:ext cx="7772400" cy="13144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6600" b="1" dirty="0" smtClean="0">
                <a:ea typeface="微软简魏碑" pitchFamily="2" charset="-122"/>
              </a:rPr>
              <a:t>战争？和平？</a:t>
            </a:r>
            <a:endParaRPr lang="en-US" altLang="zh-CN" sz="6600" b="1" dirty="0" smtClean="0">
              <a:ea typeface="微软简魏碑" pitchFamily="2" charset="-122"/>
            </a:endParaRPr>
          </a:p>
          <a:p>
            <a:r>
              <a:rPr lang="zh-CN" altLang="en-US" sz="4000" b="1" dirty="0" smtClean="0">
                <a:ea typeface="微软简仿宋" pitchFamily="2" charset="-122"/>
              </a:rPr>
              <a:t>国度内冲突处理范例</a:t>
            </a:r>
            <a:endParaRPr lang="en-US" sz="4000" b="1" dirty="0">
              <a:ea typeface="微软简仿宋" pitchFamily="2" charset="-122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524000" y="4495800"/>
            <a:ext cx="6400800" cy="99161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4800" b="1" dirty="0" smtClean="0">
                <a:latin typeface="STFangsong" panose="02010600040101010101" pitchFamily="2" charset="-122"/>
                <a:ea typeface="STFangsong" panose="02010600040101010101" pitchFamily="2" charset="-122"/>
              </a:rPr>
              <a:t>2015</a:t>
            </a:r>
            <a:r>
              <a:rPr lang="zh-CN" altLang="en-US" sz="4800" b="1" dirty="0" smtClean="0">
                <a:latin typeface="STFangsong" panose="02010600040101010101" pitchFamily="2" charset="-122"/>
                <a:ea typeface="STFangsong" panose="02010600040101010101" pitchFamily="2" charset="-122"/>
              </a:rPr>
              <a:t>年</a:t>
            </a:r>
            <a:r>
              <a:rPr lang="en-US" altLang="zh-CN" sz="4800" b="1" dirty="0" smtClean="0">
                <a:latin typeface="STFangsong" panose="02010600040101010101" pitchFamily="2" charset="-122"/>
                <a:ea typeface="STFangsong" panose="02010600040101010101" pitchFamily="2" charset="-122"/>
              </a:rPr>
              <a:t>10</a:t>
            </a:r>
            <a:r>
              <a:rPr lang="zh-CN" altLang="en-US" sz="4800" b="1" dirty="0" smtClean="0">
                <a:latin typeface="STFangsong" panose="02010600040101010101" pitchFamily="2" charset="-122"/>
                <a:ea typeface="STFangsong" panose="02010600040101010101" pitchFamily="2" charset="-122"/>
              </a:rPr>
              <a:t>月</a:t>
            </a:r>
            <a:r>
              <a:rPr lang="en-US" altLang="zh-CN" sz="4800" b="1" dirty="0" smtClean="0">
                <a:latin typeface="STFangsong" panose="02010600040101010101" pitchFamily="2" charset="-122"/>
                <a:ea typeface="STFangsong" panose="02010600040101010101" pitchFamily="2" charset="-122"/>
              </a:rPr>
              <a:t>11</a:t>
            </a:r>
            <a:r>
              <a:rPr lang="zh-CN" altLang="en-US" sz="4800" b="1" dirty="0" smtClean="0">
                <a:latin typeface="STFangsong" panose="02010600040101010101" pitchFamily="2" charset="-122"/>
                <a:ea typeface="STFangsong" panose="02010600040101010101" pitchFamily="2" charset="-122"/>
              </a:rPr>
              <a:t>日</a:t>
            </a:r>
            <a:endParaRPr lang="en-US" altLang="zh-CN" sz="4800" b="1" dirty="0" smtClean="0">
              <a:latin typeface="STFangsong" panose="02010600040101010101" pitchFamily="2" charset="-122"/>
              <a:ea typeface="STFangsong" panose="02010600040101010101" pitchFamily="2" charset="-122"/>
            </a:endParaRPr>
          </a:p>
          <a:p>
            <a:pPr marL="0" indent="0" algn="ctr">
              <a:buNone/>
            </a:pPr>
            <a:r>
              <a:rPr lang="zh-CN" altLang="en-US" sz="4800" b="1" dirty="0" smtClean="0">
                <a:latin typeface="STFangsong" panose="02010600040101010101" pitchFamily="2" charset="-122"/>
                <a:ea typeface="STFangsong" panose="02010600040101010101" pitchFamily="2" charset="-122"/>
              </a:rPr>
              <a:t>哥伦比亚</a:t>
            </a:r>
            <a:endParaRPr lang="en-US" sz="4800" b="1" dirty="0">
              <a:latin typeface="STFangsong" panose="02010600040101010101" pitchFamily="2" charset="-122"/>
              <a:ea typeface="STFangsong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2640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约书亚记</a:t>
            </a:r>
            <a:r>
              <a:rPr lang="en-US" altLang="zh-CN" dirty="0" smtClean="0"/>
              <a:t>22</a:t>
            </a:r>
            <a:r>
              <a:rPr lang="zh-CN" altLang="en-US" dirty="0" smtClean="0"/>
              <a:t>：</a:t>
            </a:r>
            <a:r>
              <a:rPr lang="en-US" altLang="zh-CN" dirty="0" smtClean="0"/>
              <a:t>12-14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全会众一听见，就聚集在示罗，要上去攻打他们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以</a:t>
            </a:r>
            <a:r>
              <a:rPr lang="zh-CN" altLang="en-US" dirty="0"/>
              <a:t>色列人打发祭司以利亚撒的儿子非尼哈，往基列地去见吕便人、迦得人、玛拿西半支派的人</a:t>
            </a:r>
            <a:r>
              <a:rPr lang="zh-CN" altLang="en-US" dirty="0" smtClean="0"/>
              <a:t>；</a:t>
            </a:r>
            <a:r>
              <a:rPr lang="zh-CN" altLang="en-US" dirty="0"/>
              <a:t>又打发十个首领与非尼哈同去，就是以色列每支派的一个首领，都是以色列军中的统领。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57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images.slideplayer.com/15/4527382/slides/slid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09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迈出正确的第一步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62200"/>
            <a:ext cx="8229600" cy="2895600"/>
          </a:xfrm>
        </p:spPr>
        <p:txBody>
          <a:bodyPr/>
          <a:lstStyle/>
          <a:p>
            <a:r>
              <a:rPr lang="zh-CN" altLang="en-US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他们到了基列地，见吕便人、迦得人，和玛拿西半支派的人，对他们说</a:t>
            </a:r>
            <a:r>
              <a:rPr lang="zh-CN" altLang="en-US" dirty="0" smtClean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：</a:t>
            </a:r>
            <a:endParaRPr lang="en-US" dirty="0">
              <a:solidFill>
                <a:srgbClr val="FF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7380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1743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解决冲突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1676400"/>
            <a:ext cx="5410200" cy="4525963"/>
          </a:xfrm>
        </p:spPr>
        <p:txBody>
          <a:bodyPr/>
          <a:lstStyle/>
          <a:p>
            <a:r>
              <a:rPr lang="zh-CN" altLang="en-US" dirty="0" smtClean="0"/>
              <a:t>陈明事实，表明关切</a:t>
            </a:r>
            <a:endParaRPr lang="en-US" altLang="zh-CN" dirty="0" smtClean="0"/>
          </a:p>
          <a:p>
            <a:r>
              <a:rPr lang="zh-CN" altLang="en-US" dirty="0" smtClean="0"/>
              <a:t>带着建议，表明诚意</a:t>
            </a:r>
            <a:endParaRPr lang="en-US" altLang="zh-CN" dirty="0" smtClean="0"/>
          </a:p>
          <a:p>
            <a:r>
              <a:rPr lang="zh-CN" altLang="en-US" dirty="0" smtClean="0"/>
              <a:t>若有犯罪，监督问责</a:t>
            </a:r>
            <a:endParaRPr lang="en-US" altLang="zh-CN" dirty="0" smtClean="0"/>
          </a:p>
          <a:p>
            <a:r>
              <a:rPr lang="zh-CN" altLang="en-US" dirty="0" smtClean="0"/>
              <a:t>若是不听，告知教会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73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了解还是指责？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「耶和华全会众这样说，你们今日转去不跟从耶和华，干犯以色列的 神，为自己筑一座坛，悖逆了耶和华，这犯的是什么罪呢</a:t>
            </a:r>
            <a:r>
              <a:rPr lang="zh-CN" altLang="en-US" dirty="0" smtClean="0"/>
              <a:t>？</a:t>
            </a:r>
            <a:r>
              <a:rPr lang="zh-CN" altLang="en-US" dirty="0"/>
              <a:t>从前拜毗珥的罪孽还算小吗？虽然瘟疫临到耶和华的会众，到今日我们还没有洗净这罪</a:t>
            </a:r>
            <a:r>
              <a:rPr lang="zh-CN" altLang="en-US" dirty="0" smtClean="0"/>
              <a:t>。</a:t>
            </a:r>
            <a:r>
              <a:rPr lang="zh-CN" altLang="en-US" dirty="0"/>
              <a:t>你们今日竟转去不跟从耶和华吗？你们今日既悖逆耶和华，明日他必向以色列全会众发怒。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28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建议与问责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你们所得为业之地，若嫌不洁净，就可以过到耶和华之地，就是耶和华的帐幕所住之地，在我们中间得地业。只是不可悖逆耶和华，也不可得罪我们，在耶和华</a:t>
            </a:r>
            <a:r>
              <a:rPr lang="en-US" altLang="zh-CN" dirty="0">
                <a:latin typeface="SimHei" panose="02010609060101010101" pitchFamily="49" charset="-122"/>
                <a:ea typeface="SimHei" panose="02010609060101010101" pitchFamily="49" charset="-122"/>
              </a:rPr>
              <a:t>—</a:t>
            </a: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我们 神的坛以外为自己筑坛</a:t>
            </a:r>
            <a:r>
              <a:rPr lang="zh-CN" altLang="en-US" dirty="0" smtClean="0"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en-US" altLang="zh-CN" dirty="0" smtClean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r>
              <a:rPr lang="zh-CN" altLang="en-US" dirty="0" smtClean="0">
                <a:latin typeface="SimHei" panose="02010609060101010101" pitchFamily="49" charset="-122"/>
                <a:ea typeface="SimHei" panose="02010609060101010101" pitchFamily="49" charset="-122"/>
              </a:rPr>
              <a:t>从</a:t>
            </a: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前谢拉的曾孙亚干岂不是在那当灭的物上犯了罪，就有忿怒临到以色列全会众吗？那人在所犯的罪中不独一人死亡</a:t>
            </a:r>
            <a:r>
              <a:rPr lang="zh-CN" altLang="en-US" dirty="0" smtClean="0">
                <a:latin typeface="SimHei" panose="02010609060101010101" pitchFamily="49" charset="-122"/>
                <a:ea typeface="SimHei" panose="02010609060101010101" pitchFamily="49" charset="-122"/>
              </a:rPr>
              <a:t>。」书</a:t>
            </a:r>
            <a:r>
              <a:rPr lang="en-US" altLang="zh-CN" dirty="0" smtClean="0">
                <a:latin typeface="SimHei" panose="02010609060101010101" pitchFamily="49" charset="-122"/>
                <a:ea typeface="SimHei" panose="02010609060101010101" pitchFamily="49" charset="-122"/>
              </a:rPr>
              <a:t>22</a:t>
            </a:r>
            <a:r>
              <a:rPr lang="zh-CN" altLang="en-US" dirty="0" smtClean="0">
                <a:latin typeface="SimHei" panose="02010609060101010101" pitchFamily="49" charset="-122"/>
                <a:ea typeface="SimHei" panose="02010609060101010101" pitchFamily="49" charset="-122"/>
              </a:rPr>
              <a:t>：</a:t>
            </a:r>
            <a:r>
              <a:rPr lang="en-US" altLang="zh-CN" dirty="0" smtClean="0">
                <a:latin typeface="SimHei" panose="02010609060101010101" pitchFamily="49" charset="-122"/>
                <a:ea typeface="SimHei" panose="02010609060101010101" pitchFamily="49" charset="-122"/>
              </a:rPr>
              <a:t>19-20</a:t>
            </a:r>
            <a:endParaRPr lang="en-US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1204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冲突对方应该如何回应？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905000"/>
            <a:ext cx="5638800" cy="4525963"/>
          </a:xfrm>
        </p:spPr>
        <p:txBody>
          <a:bodyPr/>
          <a:lstStyle/>
          <a:p>
            <a:r>
              <a:rPr lang="zh-CN" altLang="en-US" dirty="0" smtClean="0"/>
              <a:t>建立共同基础</a:t>
            </a:r>
            <a:endParaRPr lang="en-US" altLang="zh-CN" dirty="0" smtClean="0"/>
          </a:p>
          <a:p>
            <a:r>
              <a:rPr lang="zh-CN" altLang="en-US" dirty="0" smtClean="0"/>
              <a:t>陈述事实</a:t>
            </a:r>
            <a:endParaRPr lang="en-US" altLang="zh-CN" dirty="0" smtClean="0"/>
          </a:p>
          <a:p>
            <a:r>
              <a:rPr lang="zh-CN" altLang="en-US" dirty="0" smtClean="0"/>
              <a:t>提供解释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07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建立共同基础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于是吕便人、迦得人、玛拿西半支派的人回答以色列军中的统领说</a:t>
            </a:r>
            <a:r>
              <a:rPr lang="zh-CN" altLang="en-US" dirty="0" smtClean="0"/>
              <a:t>：</a:t>
            </a:r>
            <a:r>
              <a:rPr lang="zh-CN" altLang="en-US" dirty="0"/>
              <a:t>大能者 神耶和华！大能者 神耶和华！他是知道的！以色列人也必知道！我们若有悖逆的意思，或是干犯耶和华（愿你今日不保佑我们</a:t>
            </a:r>
            <a:r>
              <a:rPr lang="zh-CN" altLang="en-US" dirty="0" smtClean="0"/>
              <a:t>），</a:t>
            </a:r>
            <a:r>
              <a:rPr lang="zh-CN" altLang="en-US" dirty="0"/>
              <a:t>为自己筑坛，要转去不跟从耶和华，或是要将燔祭、素祭、平安祭献在坛上，愿耶和华亲自讨我们的罪</a:t>
            </a:r>
            <a:r>
              <a:rPr lang="zh-CN" altLang="en-US" dirty="0" smtClean="0"/>
              <a:t>。书</a:t>
            </a:r>
            <a:r>
              <a:rPr lang="en-US" altLang="zh-CN" dirty="0" smtClean="0"/>
              <a:t>22</a:t>
            </a:r>
            <a:r>
              <a:rPr lang="zh-CN" altLang="en-US" dirty="0" smtClean="0"/>
              <a:t>：</a:t>
            </a:r>
            <a:r>
              <a:rPr lang="en-US" altLang="zh-CN" dirty="0" smtClean="0"/>
              <a:t>21-23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57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解释缘由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我们行这事并非无故，是特意做的，说：恐怕日后你们的子孙对我们的子孙说：</a:t>
            </a:r>
            <a:r>
              <a:rPr lang="en-US" altLang="zh-CN" dirty="0"/>
              <a:t>『</a:t>
            </a:r>
            <a:r>
              <a:rPr lang="zh-CN" altLang="en-US" dirty="0"/>
              <a:t>你们与耶和华</a:t>
            </a:r>
            <a:r>
              <a:rPr lang="en-US" altLang="zh-CN" dirty="0"/>
              <a:t>—</a:t>
            </a:r>
            <a:r>
              <a:rPr lang="zh-CN" altLang="en-US" dirty="0"/>
              <a:t>以色列的 神有何关涉呢</a:t>
            </a:r>
            <a:r>
              <a:rPr lang="zh-CN" altLang="en-US" dirty="0" smtClean="0"/>
              <a:t>？</a:t>
            </a:r>
            <a:r>
              <a:rPr lang="zh-CN" altLang="en-US" dirty="0"/>
              <a:t>因为耶和华把约旦河定为我们和你们这吕便人、迦得人的交界，你们与耶和华无分了。</a:t>
            </a:r>
            <a:r>
              <a:rPr lang="en-US" altLang="zh-CN" dirty="0"/>
              <a:t>』</a:t>
            </a:r>
            <a:r>
              <a:rPr lang="zh-CN" altLang="en-US" dirty="0"/>
              <a:t>这样，你们的子孙就使我们的子孙不再敬畏耶和华了</a:t>
            </a:r>
            <a:r>
              <a:rPr lang="zh-CN" altLang="en-US" dirty="0" smtClean="0"/>
              <a:t>。</a:t>
            </a:r>
            <a:r>
              <a:rPr lang="zh-CN" altLang="en-US" dirty="0"/>
              <a:t>因此我们说：</a:t>
            </a:r>
            <a:r>
              <a:rPr lang="en-US" altLang="zh-CN" dirty="0"/>
              <a:t>『</a:t>
            </a:r>
            <a:r>
              <a:rPr lang="zh-CN" altLang="en-US" dirty="0"/>
              <a:t>不如为自己筑一座坛，不是为献燔祭，也不是为献别的祭，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408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乃是为你我中间和你我后人中间作证据，好叫我们也在耶和华面前献燔祭、平安祭，和别的祭事奉他，免得你们的子孙日后对我们的子孙说，你们与耶和华无分了。</a:t>
            </a:r>
            <a:r>
              <a:rPr lang="en-US" altLang="zh-CN" dirty="0" smtClean="0"/>
              <a:t>』</a:t>
            </a:r>
            <a:r>
              <a:rPr lang="zh-CN" altLang="en-US" dirty="0"/>
              <a:t>所以我们说：</a:t>
            </a:r>
            <a:r>
              <a:rPr lang="en-US" altLang="zh-CN" dirty="0"/>
              <a:t>『</a:t>
            </a:r>
            <a:r>
              <a:rPr lang="zh-CN" altLang="en-US" dirty="0"/>
              <a:t>日后你们对我们，或对我们的后人这样说，我们就可以回答说，你们看我们列祖所筑的坛是耶和华坛的样式；这并不是为献燔祭，也不是为献别的祭，乃是为作你我中间的证据。</a:t>
            </a:r>
            <a:r>
              <a:rPr lang="en-US" altLang="zh-CN" dirty="0" smtClean="0"/>
              <a:t>』</a:t>
            </a:r>
            <a:r>
              <a:rPr lang="zh-CN" altLang="en-US" dirty="0" smtClean="0"/>
              <a:t>书</a:t>
            </a:r>
            <a:r>
              <a:rPr lang="en-US" altLang="zh-CN" dirty="0" smtClean="0"/>
              <a:t>22</a:t>
            </a:r>
            <a:r>
              <a:rPr lang="zh-CN" altLang="en-US" dirty="0" smtClean="0"/>
              <a:t>：</a:t>
            </a:r>
            <a:r>
              <a:rPr lang="en-US" altLang="zh-CN" dirty="0" smtClean="0"/>
              <a:t>24-28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77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edwardboches.com/wp-content/uploads/2013/03/danger_opportunity_crisis_mandarin_word_meaning_chines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25867"/>
            <a:ext cx="6477000" cy="321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15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回应的总结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我们在耶和华</a:t>
            </a:r>
            <a:r>
              <a:rPr lang="en-US" altLang="zh-CN" dirty="0"/>
              <a:t>—</a:t>
            </a:r>
            <a:r>
              <a:rPr lang="zh-CN" altLang="en-US" dirty="0"/>
              <a:t>我们 神帐幕前的坛以外，另筑一座坛，为献燔祭、素祭，和别的祭，悖逆耶和华，今日转去不跟从他，我们断没有这个意思</a:t>
            </a:r>
            <a:r>
              <a:rPr lang="zh-CN" altLang="en-US" dirty="0" smtClean="0"/>
              <a:t>。」书</a:t>
            </a:r>
            <a:r>
              <a:rPr lang="en-US" altLang="zh-CN" dirty="0" smtClean="0"/>
              <a:t>22</a:t>
            </a:r>
            <a:r>
              <a:rPr lang="zh-CN" altLang="en-US" dirty="0" smtClean="0"/>
              <a:t>：</a:t>
            </a:r>
            <a:r>
              <a:rPr lang="en-US" altLang="zh-CN" dirty="0" smtClean="0"/>
              <a:t>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16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控告方的回应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023" y="1400794"/>
            <a:ext cx="8229600" cy="4525963"/>
          </a:xfrm>
        </p:spPr>
        <p:txBody>
          <a:bodyPr>
            <a:normAutofit/>
          </a:bodyPr>
          <a:lstStyle/>
          <a:p>
            <a:r>
              <a:rPr lang="zh-CN" altLang="en-US" dirty="0"/>
              <a:t>祭司非尼哈与会中的首领，就是与他同来以色列军中的统领，听见吕便人、迦得人、玛拿西人所说的话，就都以为美</a:t>
            </a:r>
            <a:r>
              <a:rPr lang="zh-CN" altLang="en-US" dirty="0" smtClean="0"/>
              <a:t>。</a:t>
            </a:r>
            <a:r>
              <a:rPr lang="zh-CN" altLang="en-US" dirty="0"/>
              <a:t>祭司以利亚撒的儿子非尼哈对吕便人、迦得人、玛拿西人说：「今日我们知道耶和华在我们中间，因为你们没有向他犯了这罪。现在你们救以色列人脱离耶和华的手了</a:t>
            </a:r>
            <a:r>
              <a:rPr lang="zh-CN" altLang="en-US" dirty="0" smtClean="0"/>
              <a:t>。」书</a:t>
            </a:r>
            <a:r>
              <a:rPr lang="en-US" altLang="zh-CN" dirty="0" smtClean="0"/>
              <a:t>22</a:t>
            </a:r>
            <a:r>
              <a:rPr lang="zh-CN" altLang="en-US" dirty="0" smtClean="0"/>
              <a:t>：</a:t>
            </a:r>
            <a:r>
              <a:rPr lang="en-US" altLang="zh-CN" dirty="0" smtClean="0"/>
              <a:t>30-31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99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冲突的圆满解决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祭司以利亚撒的儿子非尼哈与众首领离了吕便人、迦得人，从基列地回往迦南地，到了以色列人那里，便将这事回报他们。</a:t>
            </a:r>
            <a:r>
              <a:rPr lang="zh-CN" altLang="en-US" dirty="0" smtClean="0"/>
              <a:t>以</a:t>
            </a:r>
            <a:r>
              <a:rPr lang="zh-CN" altLang="en-US" dirty="0"/>
              <a:t>色列人以这事为美，就称颂 神，不再提上去攻打吕便人、迦得人、毁坏他们所住的地了</a:t>
            </a:r>
            <a:r>
              <a:rPr lang="zh-CN" altLang="en-US" dirty="0" smtClean="0"/>
              <a:t>。</a:t>
            </a:r>
            <a:r>
              <a:rPr lang="zh-CN" altLang="en-US" dirty="0"/>
              <a:t>吕便人、迦得人给坛起名叫证坛，意思说：这坛在我们中间证明耶和华是 神</a:t>
            </a:r>
            <a:r>
              <a:rPr lang="zh-CN" altLang="en-US" dirty="0" smtClean="0"/>
              <a:t>。书</a:t>
            </a:r>
            <a:r>
              <a:rPr lang="en-US" altLang="zh-CN" dirty="0" smtClean="0"/>
              <a:t>22</a:t>
            </a:r>
            <a:r>
              <a:rPr lang="zh-CN" altLang="en-US" dirty="0" smtClean="0"/>
              <a:t>：</a:t>
            </a:r>
            <a:r>
              <a:rPr lang="en-US" altLang="zh-CN" dirty="0" smtClean="0"/>
              <a:t>32-34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53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应用与总结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7162800" cy="4525963"/>
          </a:xfrm>
        </p:spPr>
        <p:txBody>
          <a:bodyPr/>
          <a:lstStyle/>
          <a:p>
            <a:r>
              <a:rPr lang="zh-CN" altLang="en-US" dirty="0" smtClean="0"/>
              <a:t>冲突是危险和机会</a:t>
            </a:r>
            <a:endParaRPr lang="en-US" altLang="zh-CN" dirty="0" smtClean="0"/>
          </a:p>
          <a:p>
            <a:r>
              <a:rPr lang="zh-CN" altLang="en-US" dirty="0" smtClean="0"/>
              <a:t>冲突大部分源于误会</a:t>
            </a:r>
            <a:endParaRPr lang="en-US" altLang="zh-CN" dirty="0" smtClean="0"/>
          </a:p>
          <a:p>
            <a:r>
              <a:rPr lang="zh-CN" altLang="en-US" dirty="0" smtClean="0"/>
              <a:t>冲突其中一方应陈明事实表明关心</a:t>
            </a:r>
            <a:endParaRPr lang="en-US" altLang="zh-CN" dirty="0" smtClean="0"/>
          </a:p>
          <a:p>
            <a:r>
              <a:rPr lang="zh-CN" altLang="en-US" dirty="0" smtClean="0"/>
              <a:t>冲突对方应建立共同基础并提供解释</a:t>
            </a:r>
            <a:endParaRPr lang="en-US" altLang="zh-CN" dirty="0" smtClean="0"/>
          </a:p>
          <a:p>
            <a:r>
              <a:rPr lang="zh-CN" altLang="en-US" dirty="0" smtClean="0"/>
              <a:t>冲突是见证上帝的好机会</a:t>
            </a:r>
            <a:endParaRPr lang="en-US" altLang="zh-CN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31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挑战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藉着耶稣与上帝和好</a:t>
            </a:r>
            <a:endParaRPr lang="en-US" altLang="zh-CN" dirty="0" smtClean="0"/>
          </a:p>
          <a:p>
            <a:r>
              <a:rPr lang="zh-CN" altLang="en-US" dirty="0" smtClean="0"/>
              <a:t>照圣经教导处理冲突</a:t>
            </a:r>
            <a:endParaRPr lang="en-US" altLang="zh-CN" dirty="0" smtClean="0"/>
          </a:p>
          <a:p>
            <a:r>
              <a:rPr lang="zh-CN" altLang="en-US" dirty="0" smtClean="0"/>
              <a:t>在冲突中荣耀上帝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41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冲突的原因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439295"/>
            <a:ext cx="8229600" cy="4525963"/>
          </a:xfrm>
        </p:spPr>
        <p:txBody>
          <a:bodyPr/>
          <a:lstStyle/>
          <a:p>
            <a:r>
              <a:rPr lang="zh-CN" altLang="en-US" dirty="0" smtClean="0"/>
              <a:t>误会</a:t>
            </a:r>
            <a:endParaRPr lang="en-US" altLang="zh-CN" dirty="0" smtClean="0"/>
          </a:p>
          <a:p>
            <a:r>
              <a:rPr lang="zh-CN" altLang="en-US" dirty="0" smtClean="0"/>
              <a:t>犯罪</a:t>
            </a:r>
            <a:endParaRPr lang="en-US" altLang="zh-CN" dirty="0" smtClean="0"/>
          </a:p>
          <a:p>
            <a:r>
              <a:rPr lang="zh-CN" altLang="en-US" dirty="0" smtClean="0"/>
              <a:t>骄傲</a:t>
            </a:r>
            <a:endParaRPr lang="en-US" altLang="zh-CN" dirty="0" smtClean="0"/>
          </a:p>
          <a:p>
            <a:r>
              <a:rPr lang="zh-CN" altLang="en-US" dirty="0" smtClean="0"/>
              <a:t>利益纠纷</a:t>
            </a:r>
            <a:endParaRPr lang="en-US" altLang="zh-CN" dirty="0" smtClean="0"/>
          </a:p>
          <a:p>
            <a:r>
              <a:rPr lang="zh-CN" altLang="en-US" dirty="0" smtClean="0"/>
              <a:t>道德与价值标准不同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16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冲突的起因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295400"/>
            <a:ext cx="65532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于是吕便人、迦得人、玛拿西半支派的人从迦南地的示罗起行，离开以色列人，回往他们得为业的基列地，就是照耶和华借摩西所吩咐的得了为业之地</a:t>
            </a:r>
            <a:r>
              <a:rPr lang="zh-CN" altLang="en-US" dirty="0" smtClean="0"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吕便人、迦得人，和玛拿西半支派的人到了靠近约旦河的一带迦南地，就在约旦河那里筑了一座坛；那坛看着高大</a:t>
            </a:r>
            <a:r>
              <a:rPr lang="zh-CN" altLang="en-US" dirty="0" smtClean="0"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以色列人听说吕便人、迦得人、玛拿西半支派的人靠近约旦河边，在迦南地属以色列人的那边筑了一座坛</a:t>
            </a:r>
            <a:r>
              <a:rPr lang="zh-CN" altLang="en-US" dirty="0" smtClean="0"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r>
              <a:rPr lang="zh-CN" altLang="en-US" dirty="0"/>
              <a:t>约书亚记</a:t>
            </a:r>
            <a:r>
              <a:rPr lang="en-US" altLang="zh-CN" dirty="0"/>
              <a:t>22</a:t>
            </a:r>
            <a:r>
              <a:rPr lang="zh-CN" altLang="en-US" dirty="0"/>
              <a:t>：</a:t>
            </a:r>
            <a:r>
              <a:rPr lang="en-US" altLang="zh-CN" dirty="0"/>
              <a:t>9-10</a:t>
            </a:r>
            <a:endParaRPr lang="en-US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6023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http://1.bp.blogspot.com/-nUlOzwSIvuc/TZSBn5f3F7I/AAAAAAAAJG4/hhOGFA36q94/s1600/twelve+tribes+map+cr+b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4610100" cy="725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92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sefacj.files.wordpress.com/2010/07/beersheba-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56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48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什么是误会？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828800"/>
            <a:ext cx="3886200" cy="4373562"/>
          </a:xfrm>
        </p:spPr>
        <p:txBody>
          <a:bodyPr/>
          <a:lstStyle/>
          <a:p>
            <a:r>
              <a:rPr lang="zh-CN" altLang="en-US" dirty="0" smtClean="0"/>
              <a:t>双方或多方对于同一事件的不同解读，通常是根据自己的理解猜测对方的动机造成的。</a:t>
            </a:r>
            <a:endParaRPr lang="en-US" altLang="zh-CN" dirty="0" smtClean="0"/>
          </a:p>
          <a:p>
            <a:endParaRPr lang="en-US" dirty="0"/>
          </a:p>
        </p:txBody>
      </p:sp>
      <p:pic>
        <p:nvPicPr>
          <p:cNvPr id="4100" name="Picture 4" descr="http://previews.123rf.com/images/carlacastagno/carlacastagno1012/carlacastagno101200051/8357656-Misunderstanding-between-male-and-female-Stock-Photo-brain-misunderstand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76400"/>
            <a:ext cx="4076700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28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为什么产生误会？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81991"/>
            <a:ext cx="3505200" cy="4525963"/>
          </a:xfrm>
        </p:spPr>
        <p:txBody>
          <a:bodyPr/>
          <a:lstStyle/>
          <a:p>
            <a:r>
              <a:rPr lang="zh-CN" altLang="en-US" dirty="0"/>
              <a:t>不同的角度</a:t>
            </a:r>
            <a:endParaRPr lang="en-US" dirty="0"/>
          </a:p>
          <a:p>
            <a:r>
              <a:rPr lang="zh-CN" altLang="en-US" dirty="0" smtClean="0"/>
              <a:t>我</a:t>
            </a:r>
            <a:r>
              <a:rPr lang="zh-CN" altLang="en-US" dirty="0" smtClean="0"/>
              <a:t>们喜欢联</a:t>
            </a:r>
            <a:r>
              <a:rPr lang="zh-CN" altLang="en-US" dirty="0" smtClean="0"/>
              <a:t>想</a:t>
            </a:r>
            <a:endParaRPr lang="en-US" altLang="zh-CN" dirty="0" smtClean="0"/>
          </a:p>
          <a:p>
            <a:r>
              <a:rPr lang="zh-CN" altLang="en-US" dirty="0" smtClean="0"/>
              <a:t>我们的大脑根据以往经验编写故事</a:t>
            </a:r>
            <a:endParaRPr lang="en-US" altLang="zh-CN" dirty="0" smtClean="0"/>
          </a:p>
        </p:txBody>
      </p:sp>
      <p:pic>
        <p:nvPicPr>
          <p:cNvPr id="1026" name="Picture 2" descr="http://discoverui.com/wp-content/uploads/2015/07/Mind-Lies-Daniel-Rechnitzer-771x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0"/>
            <a:ext cx="3713113" cy="4931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61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如何解决冲突？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417638"/>
            <a:ext cx="5562600" cy="4525963"/>
          </a:xfrm>
        </p:spPr>
        <p:txBody>
          <a:bodyPr/>
          <a:lstStyle/>
          <a:p>
            <a:r>
              <a:rPr lang="zh-CN" altLang="en-US" dirty="0" smtClean="0"/>
              <a:t>饶恕并忘记</a:t>
            </a:r>
            <a:endParaRPr lang="en-US" altLang="zh-CN" dirty="0" smtClean="0"/>
          </a:p>
          <a:p>
            <a:r>
              <a:rPr lang="zh-CN" altLang="en-US" dirty="0" smtClean="0"/>
              <a:t>沟通（外交斡旋）</a:t>
            </a:r>
            <a:endParaRPr lang="en-US" altLang="zh-CN" dirty="0" smtClean="0"/>
          </a:p>
          <a:p>
            <a:r>
              <a:rPr lang="zh-CN" altLang="en-US" dirty="0" smtClean="0"/>
              <a:t>冲突三角化</a:t>
            </a:r>
            <a:endParaRPr lang="en-US" altLang="zh-CN" dirty="0" smtClean="0"/>
          </a:p>
          <a:p>
            <a:r>
              <a:rPr lang="zh-CN" altLang="en-US" dirty="0" smtClean="0"/>
              <a:t>流言蜚语和抱怨</a:t>
            </a:r>
            <a:endParaRPr lang="en-US" altLang="zh-CN" dirty="0" smtClean="0"/>
          </a:p>
          <a:p>
            <a:r>
              <a:rPr lang="zh-CN" altLang="en-US" dirty="0" smtClean="0"/>
              <a:t>分裂和伤害</a:t>
            </a:r>
            <a:endParaRPr lang="en-US" altLang="zh-CN" dirty="0" smtClean="0"/>
          </a:p>
          <a:p>
            <a:r>
              <a:rPr lang="zh-CN" altLang="en-US" dirty="0" smtClean="0"/>
              <a:t>战</a:t>
            </a:r>
            <a:r>
              <a:rPr lang="zh-CN" altLang="en-US" dirty="0"/>
              <a:t>争</a:t>
            </a:r>
            <a:endParaRPr lang="en-US" altLang="zh-C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99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C7ED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1569</TotalTime>
  <Words>1744</Words>
  <Application>Microsoft Office PowerPoint</Application>
  <PresentationFormat>On-screen Show (4:3)</PresentationFormat>
  <Paragraphs>65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SimHei</vt:lpstr>
      <vt:lpstr>STFangsong</vt:lpstr>
      <vt:lpstr>微软简仿宋</vt:lpstr>
      <vt:lpstr>微软简魏碑</vt:lpstr>
      <vt:lpstr>Arial</vt:lpstr>
      <vt:lpstr>Calibri</vt:lpstr>
      <vt:lpstr>Office Theme</vt:lpstr>
      <vt:lpstr>PowerPoint Presentation</vt:lpstr>
      <vt:lpstr>PowerPoint Presentation</vt:lpstr>
      <vt:lpstr>冲突的原因</vt:lpstr>
      <vt:lpstr>冲突的起因</vt:lpstr>
      <vt:lpstr>PowerPoint Presentation</vt:lpstr>
      <vt:lpstr>PowerPoint Presentation</vt:lpstr>
      <vt:lpstr>什么是误会？</vt:lpstr>
      <vt:lpstr>为什么产生误会？</vt:lpstr>
      <vt:lpstr>如何解决冲突？</vt:lpstr>
      <vt:lpstr>约书亚记22：12-14</vt:lpstr>
      <vt:lpstr>PowerPoint Presentation</vt:lpstr>
      <vt:lpstr>迈出正确的第一步</vt:lpstr>
      <vt:lpstr>解决冲突</vt:lpstr>
      <vt:lpstr>了解还是指责？</vt:lpstr>
      <vt:lpstr>建议与问责</vt:lpstr>
      <vt:lpstr>冲突对方应该如何回应？</vt:lpstr>
      <vt:lpstr>建立共同基础</vt:lpstr>
      <vt:lpstr>解释缘由</vt:lpstr>
      <vt:lpstr>PowerPoint Presentation</vt:lpstr>
      <vt:lpstr>回应的总结</vt:lpstr>
      <vt:lpstr>控告方的回应</vt:lpstr>
      <vt:lpstr>冲突的圆满解决</vt:lpstr>
      <vt:lpstr>应用与总结</vt:lpstr>
      <vt:lpstr>挑战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Stacey Atkins</dc:creator>
  <cp:lastModifiedBy>Dong Li</cp:lastModifiedBy>
  <cp:revision>121</cp:revision>
  <dcterms:created xsi:type="dcterms:W3CDTF">2014-05-27T20:30:29Z</dcterms:created>
  <dcterms:modified xsi:type="dcterms:W3CDTF">2015-10-09T21:01:51Z</dcterms:modified>
</cp:coreProperties>
</file>