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3"/>
  </p:notesMasterIdLst>
  <p:sldIdLst>
    <p:sldId id="256" r:id="rId2"/>
    <p:sldId id="504" r:id="rId3"/>
    <p:sldId id="455" r:id="rId4"/>
    <p:sldId id="547" r:id="rId5"/>
    <p:sldId id="526" r:id="rId6"/>
    <p:sldId id="527" r:id="rId7"/>
    <p:sldId id="500" r:id="rId8"/>
    <p:sldId id="556" r:id="rId9"/>
    <p:sldId id="553" r:id="rId10"/>
    <p:sldId id="555" r:id="rId11"/>
    <p:sldId id="554" r:id="rId12"/>
    <p:sldId id="528" r:id="rId13"/>
    <p:sldId id="494" r:id="rId14"/>
    <p:sldId id="533" r:id="rId15"/>
    <p:sldId id="511" r:id="rId16"/>
    <p:sldId id="561" r:id="rId17"/>
    <p:sldId id="557" r:id="rId18"/>
    <p:sldId id="560" r:id="rId19"/>
    <p:sldId id="559" r:id="rId20"/>
    <p:sldId id="512" r:id="rId21"/>
    <p:sldId id="540" r:id="rId22"/>
    <p:sldId id="543" r:id="rId23"/>
    <p:sldId id="548" r:id="rId24"/>
    <p:sldId id="551" r:id="rId25"/>
    <p:sldId id="550" r:id="rId26"/>
    <p:sldId id="549" r:id="rId27"/>
    <p:sldId id="544" r:id="rId28"/>
    <p:sldId id="552" r:id="rId29"/>
    <p:sldId id="546" r:id="rId30"/>
    <p:sldId id="545" r:id="rId31"/>
    <p:sldId id="40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712" autoAdjust="0"/>
  </p:normalViewPr>
  <p:slideViewPr>
    <p:cSldViewPr snapToGrid="0" snapToObjects="1">
      <p:cViewPr>
        <p:scale>
          <a:sx n="100" d="100"/>
          <a:sy n="100" d="100"/>
        </p:scale>
        <p:origin x="-96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2/27/16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Saturday, February 27, 16</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Saturday, February 27, 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Saturday, February 27, 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Saturday, February 27, 16</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Saturday, February 27, 16</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Saturday, February 27, 16</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Saturday, February 27, 16</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Saturday, February 27, 16</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Saturday, February 27, 16</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Saturday, February 27, 16</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Saturday, February 27, 16</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Saturday, February 27, 16</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b="1" dirty="0" smtClean="0"/>
              <a:t>Lent</a:t>
            </a:r>
            <a:endParaRPr lang="en-US" sz="4400" b="1" dirty="0"/>
          </a:p>
        </p:txBody>
      </p:sp>
      <p:sp>
        <p:nvSpPr>
          <p:cNvPr id="3" name="Subtitle 2"/>
          <p:cNvSpPr>
            <a:spLocks noGrp="1"/>
          </p:cNvSpPr>
          <p:nvPr>
            <p:ph type="subTitle" idx="1"/>
          </p:nvPr>
        </p:nvSpPr>
        <p:spPr/>
        <p:txBody>
          <a:bodyPr>
            <a:normAutofit/>
          </a:bodyPr>
          <a:lstStyle/>
          <a:p>
            <a:r>
              <a:rPr lang="en-US" sz="3200" dirty="0" smtClean="0"/>
              <a:t>Repent or Perish</a:t>
            </a:r>
            <a:endParaRPr lang="en-US" sz="3200" dirty="0"/>
          </a:p>
        </p:txBody>
      </p:sp>
    </p:spTree>
    <p:extLst>
      <p:ext uri="{BB962C8B-B14F-4D97-AF65-F5344CB8AC3E}">
        <p14:creationId xmlns:p14="http://schemas.microsoft.com/office/powerpoint/2010/main" val="71178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4086" y="1574800"/>
            <a:ext cx="8409470" cy="3759200"/>
          </a:xfrm>
          <a:prstGeom prst="rect">
            <a:avLst/>
          </a:prstGeom>
        </p:spPr>
      </p:pic>
    </p:spTree>
    <p:extLst>
      <p:ext uri="{BB962C8B-B14F-4D97-AF65-F5344CB8AC3E}">
        <p14:creationId xmlns:p14="http://schemas.microsoft.com/office/powerpoint/2010/main" val="1307215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939800" y="2288382"/>
            <a:ext cx="7277100" cy="2092881"/>
          </a:xfrm>
          <a:prstGeom prst="rect">
            <a:avLst/>
          </a:prstGeom>
        </p:spPr>
        <p:txBody>
          <a:bodyPr wrap="square">
            <a:spAutoFit/>
          </a:bodyPr>
          <a:lstStyle/>
          <a:p>
            <a:r>
              <a:rPr lang="en-US" sz="2600" baseline="30000" dirty="0" smtClean="0">
                <a:latin typeface="Helvetica"/>
                <a:cs typeface="Helvetica"/>
              </a:rPr>
              <a:t>4 </a:t>
            </a:r>
            <a:r>
              <a:rPr lang="en-US" sz="2600" dirty="0">
                <a:latin typeface="Helvetica"/>
                <a:cs typeface="Helvetica"/>
              </a:rPr>
              <a:t>Or </a:t>
            </a:r>
            <a:r>
              <a:rPr lang="en-US" sz="2600" dirty="0">
                <a:solidFill>
                  <a:srgbClr val="FFFF00"/>
                </a:solidFill>
                <a:latin typeface="Helvetica"/>
                <a:cs typeface="Helvetica"/>
              </a:rPr>
              <a:t>those eighteen who died when the tower in Siloam fell on them</a:t>
            </a:r>
            <a:r>
              <a:rPr lang="en-US" sz="2600" dirty="0">
                <a:latin typeface="Helvetica"/>
                <a:cs typeface="Helvetica"/>
              </a:rPr>
              <a:t>—do you think they were more guilty than all the others living in Jerusalem? </a:t>
            </a:r>
            <a:r>
              <a:rPr lang="en-US" sz="2600" baseline="30000" dirty="0">
                <a:latin typeface="Helvetica"/>
                <a:cs typeface="Helvetica"/>
              </a:rPr>
              <a:t>5</a:t>
            </a:r>
            <a:r>
              <a:rPr lang="en-US" sz="2600" dirty="0">
                <a:latin typeface="Helvetica"/>
                <a:cs typeface="Helvetica"/>
              </a:rPr>
              <a:t> I tell you, no! But unless you repent, you too will all perish.”</a:t>
            </a:r>
          </a:p>
        </p:txBody>
      </p:sp>
    </p:spTree>
    <p:extLst>
      <p:ext uri="{BB962C8B-B14F-4D97-AF65-F5344CB8AC3E}">
        <p14:creationId xmlns:p14="http://schemas.microsoft.com/office/powerpoint/2010/main" val="853239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1700" y="796924"/>
            <a:ext cx="7302500" cy="5476875"/>
          </a:xfrm>
          <a:prstGeom prst="rect">
            <a:avLst/>
          </a:prstGeom>
        </p:spPr>
      </p:pic>
    </p:spTree>
    <p:extLst>
      <p:ext uri="{BB962C8B-B14F-4D97-AF65-F5344CB8AC3E}">
        <p14:creationId xmlns:p14="http://schemas.microsoft.com/office/powerpoint/2010/main" val="115255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2700" y="1290241"/>
            <a:ext cx="6705600" cy="4524315"/>
          </a:xfrm>
          <a:prstGeom prst="rect">
            <a:avLst/>
          </a:prstGeom>
        </p:spPr>
        <p:txBody>
          <a:bodyPr wrap="square">
            <a:spAutoFit/>
          </a:bodyPr>
          <a:lstStyle/>
          <a:p>
            <a:r>
              <a:rPr lang="en-US" sz="2400" dirty="0">
                <a:latin typeface="Helvetica"/>
                <a:cs typeface="Helvetica"/>
              </a:rPr>
              <a:t>Jesus implies that the </a:t>
            </a:r>
            <a:r>
              <a:rPr lang="en-US" sz="2400" dirty="0">
                <a:solidFill>
                  <a:srgbClr val="FFFF00"/>
                </a:solidFill>
                <a:latin typeface="Helvetica"/>
                <a:cs typeface="Helvetica"/>
              </a:rPr>
              <a:t>victims did nothing wrong</a:t>
            </a:r>
            <a:r>
              <a:rPr lang="en-US" sz="2400" dirty="0">
                <a:latin typeface="Helvetica"/>
                <a:cs typeface="Helvetica"/>
              </a:rPr>
              <a:t>, nothing that caused their demise</a:t>
            </a:r>
            <a:r>
              <a:rPr lang="en-US" sz="2400" dirty="0" smtClean="0">
                <a:latin typeface="Helvetica"/>
                <a:cs typeface="Helvetica"/>
              </a:rPr>
              <a:t>. . . </a:t>
            </a:r>
          </a:p>
          <a:p>
            <a:endParaRPr lang="en-US" sz="2400" dirty="0">
              <a:latin typeface="Helvetica"/>
              <a:cs typeface="Helvetica"/>
            </a:endParaRPr>
          </a:p>
          <a:p>
            <a:r>
              <a:rPr lang="en-US" sz="2400" dirty="0">
                <a:latin typeface="Helvetica"/>
                <a:cs typeface="Helvetica"/>
              </a:rPr>
              <a:t>Although these events might allow Jesus an opportunity to defend God against charges of mismanaging the universe, he does not go that route. Jesus only implies that </a:t>
            </a:r>
            <a:r>
              <a:rPr lang="en-US" sz="2400" dirty="0">
                <a:solidFill>
                  <a:srgbClr val="FFFF00"/>
                </a:solidFill>
                <a:latin typeface="Helvetica"/>
                <a:cs typeface="Helvetica"/>
              </a:rPr>
              <a:t>we must not equate tragedy with divine punishment</a:t>
            </a:r>
            <a:r>
              <a:rPr lang="en-US" sz="2400" dirty="0">
                <a:latin typeface="Helvetica"/>
                <a:cs typeface="Helvetica"/>
              </a:rPr>
              <a:t>. Sin does not make atrocities come. They just come</a:t>
            </a:r>
            <a:r>
              <a:rPr lang="en-US" sz="2400" dirty="0" smtClean="0">
                <a:latin typeface="Helvetica"/>
                <a:cs typeface="Helvetica"/>
              </a:rPr>
              <a:t>.</a:t>
            </a:r>
          </a:p>
          <a:p>
            <a:endParaRPr lang="en-US" sz="2400" dirty="0">
              <a:latin typeface="Helvetica"/>
              <a:cs typeface="Helvetica"/>
            </a:endParaRPr>
          </a:p>
          <a:p>
            <a:r>
              <a:rPr lang="en-US" sz="2400" dirty="0" smtClean="0">
                <a:latin typeface="Helvetica"/>
                <a:cs typeface="Helvetica"/>
              </a:rPr>
              <a:t>				Dr. Matt Skinner</a:t>
            </a:r>
          </a:p>
          <a:p>
            <a:r>
              <a:rPr lang="en-US" sz="2400" dirty="0">
                <a:latin typeface="Helvetica"/>
                <a:cs typeface="Helvetica"/>
              </a:rPr>
              <a:t>	</a:t>
            </a:r>
            <a:r>
              <a:rPr lang="en-US" sz="2400" dirty="0" smtClean="0">
                <a:latin typeface="Helvetica"/>
                <a:cs typeface="Helvetica"/>
              </a:rPr>
              <a:t>			Luther Seminary</a:t>
            </a:r>
            <a:endParaRPr lang="en-US" sz="2400" dirty="0">
              <a:latin typeface="Helvetica"/>
              <a:cs typeface="Helvetica"/>
            </a:endParaRPr>
          </a:p>
        </p:txBody>
      </p:sp>
    </p:spTree>
    <p:extLst>
      <p:ext uri="{BB962C8B-B14F-4D97-AF65-F5344CB8AC3E}">
        <p14:creationId xmlns:p14="http://schemas.microsoft.com/office/powerpoint/2010/main" val="1775469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89897" y="2723634"/>
            <a:ext cx="5529002" cy="1384995"/>
          </a:xfrm>
          <a:prstGeom prst="rect">
            <a:avLst/>
          </a:prstGeom>
        </p:spPr>
        <p:txBody>
          <a:bodyPr wrap="none">
            <a:spAutoFit/>
          </a:bodyPr>
          <a:lstStyle/>
          <a:p>
            <a:r>
              <a:rPr lang="en-US" sz="2800" dirty="0">
                <a:latin typeface="Helvetica"/>
                <a:cs typeface="Helvetica"/>
              </a:rPr>
              <a:t>Life's fragility gives it </a:t>
            </a:r>
            <a:r>
              <a:rPr lang="en-US" sz="2800" dirty="0" smtClean="0">
                <a:latin typeface="Helvetica"/>
                <a:cs typeface="Helvetica"/>
              </a:rPr>
              <a:t>urgency.</a:t>
            </a:r>
          </a:p>
          <a:p>
            <a:endParaRPr lang="en-US" sz="2800" dirty="0">
              <a:latin typeface="Helvetica"/>
              <a:cs typeface="Helvetica"/>
            </a:endParaRPr>
          </a:p>
          <a:p>
            <a:r>
              <a:rPr lang="en-US" sz="2800" dirty="0" smtClean="0">
                <a:latin typeface="Helvetica"/>
                <a:cs typeface="Helvetica"/>
              </a:rPr>
              <a:t>			Dr. Matt Skinner</a:t>
            </a:r>
            <a:endParaRPr lang="en-US" sz="2800" dirty="0">
              <a:latin typeface="Helvetica"/>
              <a:cs typeface="Helvetica"/>
            </a:endParaRPr>
          </a:p>
        </p:txBody>
      </p:sp>
    </p:spTree>
    <p:extLst>
      <p:ext uri="{BB962C8B-B14F-4D97-AF65-F5344CB8AC3E}">
        <p14:creationId xmlns:p14="http://schemas.microsoft.com/office/powerpoint/2010/main" val="3295359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400" y="2884845"/>
            <a:ext cx="3649407" cy="646331"/>
          </a:xfrm>
          <a:prstGeom prst="rect">
            <a:avLst/>
          </a:prstGeom>
          <a:noFill/>
        </p:spPr>
        <p:txBody>
          <a:bodyPr wrap="none" rtlCol="0">
            <a:spAutoFit/>
          </a:bodyPr>
          <a:lstStyle/>
          <a:p>
            <a:r>
              <a:rPr lang="en-US" sz="3600" dirty="0" smtClean="0">
                <a:latin typeface="Helvetica"/>
                <a:cs typeface="Helvetica"/>
              </a:rPr>
              <a:t>A Call to Repent</a:t>
            </a:r>
            <a:endParaRPr lang="en-US" sz="3600" dirty="0">
              <a:latin typeface="Helvetica"/>
              <a:cs typeface="Helvetica"/>
            </a:endParaRPr>
          </a:p>
        </p:txBody>
      </p:sp>
    </p:spTree>
    <p:extLst>
      <p:ext uri="{BB962C8B-B14F-4D97-AF65-F5344CB8AC3E}">
        <p14:creationId xmlns:p14="http://schemas.microsoft.com/office/powerpoint/2010/main" val="1270275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00" y="590496"/>
            <a:ext cx="4178300" cy="5713914"/>
          </a:xfrm>
          <a:prstGeom prst="rect">
            <a:avLst/>
          </a:prstGeom>
        </p:spPr>
      </p:pic>
    </p:spTree>
    <p:extLst>
      <p:ext uri="{BB962C8B-B14F-4D97-AF65-F5344CB8AC3E}">
        <p14:creationId xmlns:p14="http://schemas.microsoft.com/office/powerpoint/2010/main" val="3304700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863600" y="2301082"/>
            <a:ext cx="7683500" cy="2092881"/>
          </a:xfrm>
          <a:prstGeom prst="rect">
            <a:avLst/>
          </a:prstGeom>
        </p:spPr>
        <p:txBody>
          <a:bodyPr wrap="square">
            <a:spAutoFit/>
          </a:bodyPr>
          <a:lstStyle/>
          <a:p>
            <a:r>
              <a:rPr lang="en-US" sz="2600" baseline="30000" dirty="0" smtClean="0">
                <a:latin typeface="Helvetica"/>
                <a:cs typeface="Helvetica"/>
              </a:rPr>
              <a:t>2</a:t>
            </a:r>
            <a:r>
              <a:rPr lang="en-US" sz="2600" dirty="0" smtClean="0">
                <a:latin typeface="Helvetica"/>
                <a:cs typeface="Helvetica"/>
              </a:rPr>
              <a:t> </a:t>
            </a:r>
            <a:r>
              <a:rPr lang="en-US" sz="2600" dirty="0">
                <a:latin typeface="Helvetica"/>
                <a:cs typeface="Helvetica"/>
              </a:rPr>
              <a:t>Jesus answered, “Do you think that these Galileans were worse sinners than all the other Galileans because they suffered this way? </a:t>
            </a:r>
            <a:r>
              <a:rPr lang="en-US" sz="2600" baseline="30000" dirty="0">
                <a:latin typeface="Helvetica"/>
                <a:cs typeface="Helvetica"/>
              </a:rPr>
              <a:t>3</a:t>
            </a:r>
            <a:r>
              <a:rPr lang="en-US" sz="2600" dirty="0">
                <a:latin typeface="Helvetica"/>
                <a:cs typeface="Helvetica"/>
              </a:rPr>
              <a:t> I tell you, no! But </a:t>
            </a:r>
            <a:r>
              <a:rPr lang="en-US" sz="2600" dirty="0">
                <a:solidFill>
                  <a:srgbClr val="FFFF00"/>
                </a:solidFill>
                <a:latin typeface="Helvetica"/>
                <a:cs typeface="Helvetica"/>
              </a:rPr>
              <a:t>unless you repent</a:t>
            </a:r>
            <a:r>
              <a:rPr lang="en-US" sz="2600" dirty="0">
                <a:latin typeface="Helvetica"/>
                <a:cs typeface="Helvetica"/>
              </a:rPr>
              <a:t>, you too will all perish. </a:t>
            </a:r>
          </a:p>
        </p:txBody>
      </p:sp>
    </p:spTree>
    <p:extLst>
      <p:ext uri="{BB962C8B-B14F-4D97-AF65-F5344CB8AC3E}">
        <p14:creationId xmlns:p14="http://schemas.microsoft.com/office/powerpoint/2010/main" val="2031050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1312458"/>
            <a:ext cx="7886700" cy="4408838"/>
          </a:xfrm>
          <a:prstGeom prst="rect">
            <a:avLst/>
          </a:prstGeom>
        </p:spPr>
      </p:pic>
    </p:spTree>
    <p:extLst>
      <p:ext uri="{BB962C8B-B14F-4D97-AF65-F5344CB8AC3E}">
        <p14:creationId xmlns:p14="http://schemas.microsoft.com/office/powerpoint/2010/main" val="964039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635000"/>
            <a:ext cx="5499100" cy="5499100"/>
          </a:xfrm>
          <a:prstGeom prst="rect">
            <a:avLst/>
          </a:prstGeom>
        </p:spPr>
      </p:pic>
    </p:spTree>
    <p:extLst>
      <p:ext uri="{BB962C8B-B14F-4D97-AF65-F5344CB8AC3E}">
        <p14:creationId xmlns:p14="http://schemas.microsoft.com/office/powerpoint/2010/main" val="1966047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4308" y="1168400"/>
            <a:ext cx="7864230" cy="4381500"/>
          </a:xfrm>
          <a:prstGeom prst="rect">
            <a:avLst/>
          </a:prstGeom>
        </p:spPr>
      </p:pic>
    </p:spTree>
    <p:extLst>
      <p:ext uri="{BB962C8B-B14F-4D97-AF65-F5344CB8AC3E}">
        <p14:creationId xmlns:p14="http://schemas.microsoft.com/office/powerpoint/2010/main" val="41541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400" y="2884845"/>
            <a:ext cx="4744057" cy="646331"/>
          </a:xfrm>
          <a:prstGeom prst="rect">
            <a:avLst/>
          </a:prstGeom>
          <a:noFill/>
        </p:spPr>
        <p:txBody>
          <a:bodyPr wrap="none" rtlCol="0">
            <a:spAutoFit/>
          </a:bodyPr>
          <a:lstStyle/>
          <a:p>
            <a:r>
              <a:rPr lang="en-US" sz="3600" dirty="0" smtClean="0">
                <a:latin typeface="Helvetica"/>
                <a:cs typeface="Helvetica"/>
              </a:rPr>
              <a:t>A Temporary Reprieve</a:t>
            </a:r>
            <a:endParaRPr lang="en-US" sz="3600" dirty="0">
              <a:latin typeface="Helvetica"/>
              <a:cs typeface="Helvetica"/>
            </a:endParaRPr>
          </a:p>
        </p:txBody>
      </p:sp>
    </p:spTree>
    <p:extLst>
      <p:ext uri="{BB962C8B-B14F-4D97-AF65-F5344CB8AC3E}">
        <p14:creationId xmlns:p14="http://schemas.microsoft.com/office/powerpoint/2010/main" val="832211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1500271" y="2311400"/>
            <a:ext cx="5929229" cy="1815882"/>
          </a:xfrm>
          <a:prstGeom prst="rect">
            <a:avLst/>
          </a:prstGeom>
        </p:spPr>
        <p:txBody>
          <a:bodyPr wrap="square">
            <a:spAutoFit/>
          </a:bodyPr>
          <a:lstStyle/>
          <a:p>
            <a:r>
              <a:rPr lang="en-US" sz="2800" b="1" dirty="0" smtClean="0">
                <a:latin typeface="Helvetica"/>
                <a:cs typeface="Helvetica"/>
              </a:rPr>
              <a:t>Reprieve: </a:t>
            </a:r>
          </a:p>
          <a:p>
            <a:endParaRPr lang="en-US" sz="2800" b="1" dirty="0">
              <a:latin typeface="Helvetica"/>
              <a:cs typeface="Helvetica"/>
            </a:endParaRPr>
          </a:p>
          <a:p>
            <a:r>
              <a:rPr lang="en-US" sz="2800" dirty="0" smtClean="0">
                <a:latin typeface="Helvetica"/>
                <a:cs typeface="Helvetica"/>
              </a:rPr>
              <a:t>To </a:t>
            </a:r>
            <a:r>
              <a:rPr lang="en-US" sz="2800" dirty="0">
                <a:latin typeface="Helvetica"/>
                <a:cs typeface="Helvetica"/>
              </a:rPr>
              <a:t>provide temporary or permanent relief from punishment</a:t>
            </a:r>
          </a:p>
        </p:txBody>
      </p:sp>
    </p:spTree>
    <p:extLst>
      <p:ext uri="{BB962C8B-B14F-4D97-AF65-F5344CB8AC3E}">
        <p14:creationId xmlns:p14="http://schemas.microsoft.com/office/powerpoint/2010/main" val="203863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12462" y="667035"/>
            <a:ext cx="8036238" cy="5620035"/>
          </a:xfrm>
          <a:prstGeom prst="rect">
            <a:avLst/>
          </a:prstGeom>
        </p:spPr>
      </p:pic>
    </p:spTree>
    <p:extLst>
      <p:ext uri="{BB962C8B-B14F-4D97-AF65-F5344CB8AC3E}">
        <p14:creationId xmlns:p14="http://schemas.microsoft.com/office/powerpoint/2010/main" val="1071909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990600" y="1960195"/>
            <a:ext cx="7101840" cy="2893100"/>
          </a:xfrm>
          <a:prstGeom prst="rect">
            <a:avLst/>
          </a:prstGeom>
        </p:spPr>
        <p:txBody>
          <a:bodyPr wrap="square">
            <a:spAutoFit/>
          </a:bodyPr>
          <a:lstStyle/>
          <a:p>
            <a:r>
              <a:rPr lang="en-US" sz="2600" baseline="30000" dirty="0">
                <a:latin typeface="Helvetica"/>
                <a:cs typeface="Helvetica"/>
              </a:rPr>
              <a:t>6</a:t>
            </a:r>
            <a:r>
              <a:rPr lang="en-US" sz="2600" dirty="0">
                <a:latin typeface="Helvetica"/>
                <a:cs typeface="Helvetica"/>
              </a:rPr>
              <a:t> Then he told this parable: “A man had a fig tree growing in his vineyard, and he went to look for fruit on it but did not find any. </a:t>
            </a:r>
            <a:r>
              <a:rPr lang="en-US" sz="2600" baseline="30000" dirty="0">
                <a:latin typeface="Helvetica"/>
                <a:cs typeface="Helvetica"/>
              </a:rPr>
              <a:t>7</a:t>
            </a:r>
            <a:r>
              <a:rPr lang="en-US" sz="2600" dirty="0">
                <a:latin typeface="Helvetica"/>
                <a:cs typeface="Helvetica"/>
              </a:rPr>
              <a:t> So he said to the man who took care of the vineyard, ‘For three years now I’ve been coming to look for fruit on this fig tree and haven’t found any. Cut it down! Why should it use up the soil?’</a:t>
            </a:r>
          </a:p>
        </p:txBody>
      </p:sp>
    </p:spTree>
    <p:extLst>
      <p:ext uri="{BB962C8B-B14F-4D97-AF65-F5344CB8AC3E}">
        <p14:creationId xmlns:p14="http://schemas.microsoft.com/office/powerpoint/2010/main" val="121433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1648" y="1193800"/>
            <a:ext cx="7308152" cy="4813300"/>
          </a:xfrm>
          <a:prstGeom prst="rect">
            <a:avLst/>
          </a:prstGeom>
        </p:spPr>
      </p:pic>
    </p:spTree>
    <p:extLst>
      <p:ext uri="{BB962C8B-B14F-4D97-AF65-F5344CB8AC3E}">
        <p14:creationId xmlns:p14="http://schemas.microsoft.com/office/powerpoint/2010/main" val="1963603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901701"/>
            <a:ext cx="7518400" cy="5012266"/>
          </a:xfrm>
          <a:prstGeom prst="rect">
            <a:avLst/>
          </a:prstGeom>
        </p:spPr>
      </p:pic>
    </p:spTree>
    <p:extLst>
      <p:ext uri="{BB962C8B-B14F-4D97-AF65-F5344CB8AC3E}">
        <p14:creationId xmlns:p14="http://schemas.microsoft.com/office/powerpoint/2010/main" val="58390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1193800" y="2363450"/>
            <a:ext cx="6731000" cy="1692771"/>
          </a:xfrm>
          <a:prstGeom prst="rect">
            <a:avLst/>
          </a:prstGeom>
        </p:spPr>
        <p:txBody>
          <a:bodyPr wrap="square">
            <a:spAutoFit/>
          </a:bodyPr>
          <a:lstStyle/>
          <a:p>
            <a:r>
              <a:rPr lang="en-US" sz="2600" baseline="30000" dirty="0">
                <a:latin typeface="Helvetica"/>
                <a:cs typeface="Helvetica"/>
              </a:rPr>
              <a:t>8</a:t>
            </a:r>
            <a:r>
              <a:rPr lang="en-US" sz="2600" dirty="0">
                <a:latin typeface="Helvetica"/>
                <a:cs typeface="Helvetica"/>
              </a:rPr>
              <a:t> “‘Sir,’ the man replied, ‘</a:t>
            </a:r>
            <a:r>
              <a:rPr lang="en-US" sz="2600" dirty="0">
                <a:solidFill>
                  <a:srgbClr val="FFFF00"/>
                </a:solidFill>
                <a:latin typeface="Helvetica"/>
                <a:cs typeface="Helvetica"/>
              </a:rPr>
              <a:t>leave it alone for one more year</a:t>
            </a:r>
            <a:r>
              <a:rPr lang="en-US" sz="2600" dirty="0">
                <a:latin typeface="Helvetica"/>
                <a:cs typeface="Helvetica"/>
              </a:rPr>
              <a:t>, and I’ll dig around it and fertilize it. </a:t>
            </a:r>
            <a:r>
              <a:rPr lang="en-US" sz="2600" baseline="30000" dirty="0">
                <a:latin typeface="Helvetica"/>
                <a:cs typeface="Helvetica"/>
              </a:rPr>
              <a:t>9</a:t>
            </a:r>
            <a:r>
              <a:rPr lang="en-US" sz="2600" dirty="0">
                <a:latin typeface="Helvetica"/>
                <a:cs typeface="Helvetica"/>
              </a:rPr>
              <a:t> If it bears fruit next year, fine! If not, then cut it down.’”</a:t>
            </a:r>
          </a:p>
        </p:txBody>
      </p:sp>
    </p:spTree>
    <p:extLst>
      <p:ext uri="{BB962C8B-B14F-4D97-AF65-F5344CB8AC3E}">
        <p14:creationId xmlns:p14="http://schemas.microsoft.com/office/powerpoint/2010/main" val="99110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571500"/>
            <a:ext cx="7620000" cy="5715000"/>
          </a:xfrm>
          <a:prstGeom prst="rect">
            <a:avLst/>
          </a:prstGeom>
        </p:spPr>
      </p:pic>
    </p:spTree>
    <p:extLst>
      <p:ext uri="{BB962C8B-B14F-4D97-AF65-F5344CB8AC3E}">
        <p14:creationId xmlns:p14="http://schemas.microsoft.com/office/powerpoint/2010/main" val="1018879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193800"/>
            <a:ext cx="7924800" cy="4470400"/>
          </a:xfrm>
          <a:prstGeom prst="rect">
            <a:avLst/>
          </a:prstGeom>
        </p:spPr>
      </p:pic>
    </p:spTree>
    <p:extLst>
      <p:ext uri="{BB962C8B-B14F-4D97-AF65-F5344CB8AC3E}">
        <p14:creationId xmlns:p14="http://schemas.microsoft.com/office/powerpoint/2010/main" val="1850972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400" y="2884845"/>
            <a:ext cx="4375767" cy="707886"/>
          </a:xfrm>
          <a:prstGeom prst="rect">
            <a:avLst/>
          </a:prstGeom>
          <a:noFill/>
        </p:spPr>
        <p:txBody>
          <a:bodyPr wrap="none" rtlCol="0">
            <a:spAutoFit/>
          </a:bodyPr>
          <a:lstStyle/>
          <a:p>
            <a:r>
              <a:rPr lang="en-US" sz="4000" dirty="0" smtClean="0">
                <a:latin typeface="Helvetica"/>
                <a:cs typeface="Helvetica"/>
              </a:rPr>
              <a:t>Apply to Our Lives</a:t>
            </a:r>
            <a:endParaRPr lang="en-US" sz="4000" dirty="0">
              <a:latin typeface="Helvetica"/>
              <a:cs typeface="Helvetica"/>
            </a:endParaRPr>
          </a:p>
        </p:txBody>
      </p:sp>
    </p:spTree>
    <p:extLst>
      <p:ext uri="{BB962C8B-B14F-4D97-AF65-F5344CB8AC3E}">
        <p14:creationId xmlns:p14="http://schemas.microsoft.com/office/powerpoint/2010/main" val="215857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863600" y="1869282"/>
            <a:ext cx="7683500" cy="2893100"/>
          </a:xfrm>
          <a:prstGeom prst="rect">
            <a:avLst/>
          </a:prstGeom>
        </p:spPr>
        <p:txBody>
          <a:bodyPr wrap="square">
            <a:spAutoFit/>
          </a:bodyPr>
          <a:lstStyle/>
          <a:p>
            <a:r>
              <a:rPr lang="en-US" dirty="0"/>
              <a:t> </a:t>
            </a:r>
            <a:r>
              <a:rPr lang="en-US" sz="2600" baseline="30000" dirty="0" smtClean="0">
                <a:latin typeface="Helvetica"/>
                <a:cs typeface="Helvetica"/>
              </a:rPr>
              <a:t>1</a:t>
            </a:r>
            <a:r>
              <a:rPr lang="en-US" sz="2600" dirty="0" smtClean="0">
                <a:latin typeface="Helvetica"/>
                <a:cs typeface="Helvetica"/>
              </a:rPr>
              <a:t> Now </a:t>
            </a:r>
            <a:r>
              <a:rPr lang="en-US" sz="2600" dirty="0">
                <a:latin typeface="Helvetica"/>
                <a:cs typeface="Helvetica"/>
              </a:rPr>
              <a:t>there were some present at that time who told Jesus about the Galileans whose blood Pilate had mixed with their sacrifices. </a:t>
            </a:r>
            <a:r>
              <a:rPr lang="en-US" sz="2600" baseline="30000" dirty="0">
                <a:latin typeface="Helvetica"/>
                <a:cs typeface="Helvetica"/>
              </a:rPr>
              <a:t>2</a:t>
            </a:r>
            <a:r>
              <a:rPr lang="en-US" sz="2600" dirty="0">
                <a:latin typeface="Helvetica"/>
                <a:cs typeface="Helvetica"/>
              </a:rPr>
              <a:t> Jesus answered, “Do you think that these Galileans were worse sinners than all the other Galileans because they suffered this way? </a:t>
            </a:r>
            <a:r>
              <a:rPr lang="en-US" sz="2600" baseline="30000" dirty="0">
                <a:latin typeface="Helvetica"/>
                <a:cs typeface="Helvetica"/>
              </a:rPr>
              <a:t>3</a:t>
            </a:r>
            <a:r>
              <a:rPr lang="en-US" sz="2600" dirty="0">
                <a:latin typeface="Helvetica"/>
                <a:cs typeface="Helvetica"/>
              </a:rPr>
              <a:t> I tell you, no! But unless you repent, you too will all perish. </a:t>
            </a:r>
          </a:p>
        </p:txBody>
      </p:sp>
    </p:spTree>
    <p:extLst>
      <p:ext uri="{BB962C8B-B14F-4D97-AF65-F5344CB8AC3E}">
        <p14:creationId xmlns:p14="http://schemas.microsoft.com/office/powerpoint/2010/main" val="2301991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4000" y="1426080"/>
            <a:ext cx="8686800" cy="3895751"/>
          </a:xfrm>
          <a:prstGeom prst="rect">
            <a:avLst/>
          </a:prstGeom>
        </p:spPr>
      </p:pic>
    </p:spTree>
    <p:extLst>
      <p:ext uri="{BB962C8B-B14F-4D97-AF65-F5344CB8AC3E}">
        <p14:creationId xmlns:p14="http://schemas.microsoft.com/office/powerpoint/2010/main" val="2305606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8851" y="1600200"/>
            <a:ext cx="6719313" cy="3556000"/>
          </a:xfrm>
          <a:prstGeom prst="rect">
            <a:avLst/>
          </a:prstGeom>
        </p:spPr>
      </p:pic>
    </p:spTree>
    <p:extLst>
      <p:ext uri="{BB962C8B-B14F-4D97-AF65-F5344CB8AC3E}">
        <p14:creationId xmlns:p14="http://schemas.microsoft.com/office/powerpoint/2010/main" val="67429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939800" y="2288382"/>
            <a:ext cx="7277100" cy="2092881"/>
          </a:xfrm>
          <a:prstGeom prst="rect">
            <a:avLst/>
          </a:prstGeom>
        </p:spPr>
        <p:txBody>
          <a:bodyPr wrap="square">
            <a:spAutoFit/>
          </a:bodyPr>
          <a:lstStyle/>
          <a:p>
            <a:r>
              <a:rPr lang="en-US" sz="2600" baseline="30000" dirty="0" smtClean="0">
                <a:latin typeface="Helvetica"/>
                <a:cs typeface="Helvetica"/>
              </a:rPr>
              <a:t>4 </a:t>
            </a:r>
            <a:r>
              <a:rPr lang="en-US" sz="2600" dirty="0">
                <a:latin typeface="Helvetica"/>
                <a:cs typeface="Helvetica"/>
              </a:rPr>
              <a:t>Or those eighteen who died when the tower in Siloam fell on them—do you think they were more guilty than all the others living in Jerusalem? </a:t>
            </a:r>
            <a:r>
              <a:rPr lang="en-US" sz="2600" baseline="30000" dirty="0">
                <a:latin typeface="Helvetica"/>
                <a:cs typeface="Helvetica"/>
              </a:rPr>
              <a:t>5</a:t>
            </a:r>
            <a:r>
              <a:rPr lang="en-US" sz="2600" dirty="0">
                <a:latin typeface="Helvetica"/>
                <a:cs typeface="Helvetica"/>
              </a:rPr>
              <a:t> I tell you, no! But unless you repent, you too will all perish.”</a:t>
            </a:r>
          </a:p>
        </p:txBody>
      </p:sp>
    </p:spTree>
    <p:extLst>
      <p:ext uri="{BB962C8B-B14F-4D97-AF65-F5344CB8AC3E}">
        <p14:creationId xmlns:p14="http://schemas.microsoft.com/office/powerpoint/2010/main" val="2706941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990600" y="1960195"/>
            <a:ext cx="7101840" cy="2893100"/>
          </a:xfrm>
          <a:prstGeom prst="rect">
            <a:avLst/>
          </a:prstGeom>
        </p:spPr>
        <p:txBody>
          <a:bodyPr wrap="square">
            <a:spAutoFit/>
          </a:bodyPr>
          <a:lstStyle/>
          <a:p>
            <a:r>
              <a:rPr lang="en-US" sz="2600" baseline="30000" dirty="0">
                <a:latin typeface="Helvetica"/>
                <a:cs typeface="Helvetica"/>
              </a:rPr>
              <a:t>6</a:t>
            </a:r>
            <a:r>
              <a:rPr lang="en-US" sz="2600" dirty="0">
                <a:latin typeface="Helvetica"/>
                <a:cs typeface="Helvetica"/>
              </a:rPr>
              <a:t> Then he told this parable: “A man had a fig tree growing in his vineyard, and he went to look for fruit on it but did not find any. </a:t>
            </a:r>
            <a:r>
              <a:rPr lang="en-US" sz="2600" baseline="30000" dirty="0">
                <a:latin typeface="Helvetica"/>
                <a:cs typeface="Helvetica"/>
              </a:rPr>
              <a:t>7</a:t>
            </a:r>
            <a:r>
              <a:rPr lang="en-US" sz="2600" dirty="0">
                <a:latin typeface="Helvetica"/>
                <a:cs typeface="Helvetica"/>
              </a:rPr>
              <a:t> So he said to the man who took care of the vineyard, ‘For three years now I’ve been coming to look for fruit on this fig tree and haven’t found any. Cut it down! Why should it use up the soil?’</a:t>
            </a:r>
          </a:p>
        </p:txBody>
      </p:sp>
    </p:spTree>
    <p:extLst>
      <p:ext uri="{BB962C8B-B14F-4D97-AF65-F5344CB8AC3E}">
        <p14:creationId xmlns:p14="http://schemas.microsoft.com/office/powerpoint/2010/main" val="4200470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1193800" y="2363450"/>
            <a:ext cx="6731000" cy="2492990"/>
          </a:xfrm>
          <a:prstGeom prst="rect">
            <a:avLst/>
          </a:prstGeom>
        </p:spPr>
        <p:txBody>
          <a:bodyPr wrap="square">
            <a:spAutoFit/>
          </a:bodyPr>
          <a:lstStyle/>
          <a:p>
            <a:r>
              <a:rPr lang="en-US" sz="2600" baseline="30000" dirty="0">
                <a:latin typeface="Helvetica"/>
                <a:cs typeface="Helvetica"/>
              </a:rPr>
              <a:t>8</a:t>
            </a:r>
            <a:r>
              <a:rPr lang="en-US" sz="2600" dirty="0">
                <a:latin typeface="Helvetica"/>
                <a:cs typeface="Helvetica"/>
              </a:rPr>
              <a:t> “‘Sir,’ the man replied, ‘leave it alone for one more year, and I’ll dig around it and fertilize it. </a:t>
            </a:r>
            <a:r>
              <a:rPr lang="en-US" sz="2600" baseline="30000" dirty="0">
                <a:latin typeface="Helvetica"/>
                <a:cs typeface="Helvetica"/>
              </a:rPr>
              <a:t>9</a:t>
            </a:r>
            <a:r>
              <a:rPr lang="en-US" sz="2600" dirty="0">
                <a:latin typeface="Helvetica"/>
                <a:cs typeface="Helvetica"/>
              </a:rPr>
              <a:t> If it bears fruit next year, fine! If not, </a:t>
            </a:r>
            <a:r>
              <a:rPr lang="en-US" sz="2600" dirty="0" smtClean="0">
                <a:latin typeface="Helvetica"/>
                <a:cs typeface="Helvetica"/>
              </a:rPr>
              <a:t>then </a:t>
            </a:r>
            <a:r>
              <a:rPr lang="en-US" sz="2600" dirty="0">
                <a:latin typeface="Helvetica"/>
                <a:cs typeface="Helvetica"/>
              </a:rPr>
              <a:t>cut it down.’</a:t>
            </a:r>
            <a:r>
              <a:rPr lang="en-US" sz="2600" dirty="0" smtClean="0">
                <a:latin typeface="Helvetica"/>
                <a:cs typeface="Helvetica"/>
              </a:rPr>
              <a:t>”</a:t>
            </a:r>
          </a:p>
          <a:p>
            <a:endParaRPr lang="en-US" sz="2600" dirty="0">
              <a:latin typeface="Helvetica"/>
              <a:cs typeface="Helvetica"/>
            </a:endParaRPr>
          </a:p>
          <a:p>
            <a:r>
              <a:rPr lang="en-US" sz="2600" dirty="0" smtClean="0">
                <a:latin typeface="Helvetica"/>
                <a:cs typeface="Helvetica"/>
              </a:rPr>
              <a:t>			     1 Corinthians 13:1-9</a:t>
            </a:r>
            <a:endParaRPr lang="en-US" sz="2600" dirty="0">
              <a:latin typeface="Helvetica"/>
              <a:cs typeface="Helvetica"/>
            </a:endParaRPr>
          </a:p>
        </p:txBody>
      </p:sp>
    </p:spTree>
    <p:extLst>
      <p:ext uri="{BB962C8B-B14F-4D97-AF65-F5344CB8AC3E}">
        <p14:creationId xmlns:p14="http://schemas.microsoft.com/office/powerpoint/2010/main" val="1213386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6300" y="2833468"/>
            <a:ext cx="4631571" cy="646331"/>
          </a:xfrm>
          <a:prstGeom prst="rect">
            <a:avLst/>
          </a:prstGeom>
          <a:noFill/>
        </p:spPr>
        <p:txBody>
          <a:bodyPr wrap="none" rtlCol="0">
            <a:spAutoFit/>
          </a:bodyPr>
          <a:lstStyle/>
          <a:p>
            <a:r>
              <a:rPr lang="en-US" sz="3600" dirty="0" smtClean="0">
                <a:latin typeface="Helvetica"/>
                <a:cs typeface="Helvetica"/>
              </a:rPr>
              <a:t>Tragic Circumstances</a:t>
            </a:r>
            <a:endParaRPr lang="en-US" sz="3600" dirty="0">
              <a:latin typeface="Helvetica"/>
              <a:cs typeface="Helvetica"/>
            </a:endParaRPr>
          </a:p>
        </p:txBody>
      </p:sp>
    </p:spTree>
    <p:extLst>
      <p:ext uri="{BB962C8B-B14F-4D97-AF65-F5344CB8AC3E}">
        <p14:creationId xmlns:p14="http://schemas.microsoft.com/office/powerpoint/2010/main" val="2634393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2824" y="812799"/>
            <a:ext cx="7756976" cy="5438973"/>
          </a:xfrm>
          <a:prstGeom prst="rect">
            <a:avLst/>
          </a:prstGeom>
        </p:spPr>
      </p:pic>
    </p:spTree>
    <p:extLst>
      <p:ext uri="{BB962C8B-B14F-4D97-AF65-F5344CB8AC3E}">
        <p14:creationId xmlns:p14="http://schemas.microsoft.com/office/powerpoint/2010/main" val="1503074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48640" y="584200"/>
            <a:ext cx="7543800" cy="233680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dirty="0"/>
          </a:p>
        </p:txBody>
      </p:sp>
      <p:sp>
        <p:nvSpPr>
          <p:cNvPr id="3" name="Rectangle 2"/>
          <p:cNvSpPr/>
          <p:nvPr/>
        </p:nvSpPr>
        <p:spPr>
          <a:xfrm>
            <a:off x="863600" y="1869282"/>
            <a:ext cx="7683500" cy="2893100"/>
          </a:xfrm>
          <a:prstGeom prst="rect">
            <a:avLst/>
          </a:prstGeom>
        </p:spPr>
        <p:txBody>
          <a:bodyPr wrap="square">
            <a:spAutoFit/>
          </a:bodyPr>
          <a:lstStyle/>
          <a:p>
            <a:r>
              <a:rPr lang="en-US" dirty="0"/>
              <a:t> </a:t>
            </a:r>
            <a:r>
              <a:rPr lang="en-US" sz="2600" baseline="30000" dirty="0" smtClean="0">
                <a:latin typeface="Helvetica"/>
                <a:cs typeface="Helvetica"/>
              </a:rPr>
              <a:t>1</a:t>
            </a:r>
            <a:r>
              <a:rPr lang="en-US" sz="2600" dirty="0" smtClean="0">
                <a:latin typeface="Helvetica"/>
                <a:cs typeface="Helvetica"/>
              </a:rPr>
              <a:t> Now </a:t>
            </a:r>
            <a:r>
              <a:rPr lang="en-US" sz="2600" dirty="0">
                <a:latin typeface="Helvetica"/>
                <a:cs typeface="Helvetica"/>
              </a:rPr>
              <a:t>there were some present at that time who told Jesus about the </a:t>
            </a:r>
            <a:r>
              <a:rPr lang="en-US" sz="2600" dirty="0">
                <a:solidFill>
                  <a:srgbClr val="FFFF00"/>
                </a:solidFill>
                <a:latin typeface="Helvetica"/>
                <a:cs typeface="Helvetica"/>
              </a:rPr>
              <a:t>Galileans whose blood Pilate had mixed with their sacrifices. </a:t>
            </a:r>
            <a:r>
              <a:rPr lang="en-US" sz="2600" baseline="30000" dirty="0">
                <a:latin typeface="Helvetica"/>
                <a:cs typeface="Helvetica"/>
              </a:rPr>
              <a:t>2</a:t>
            </a:r>
            <a:r>
              <a:rPr lang="en-US" sz="2600" dirty="0">
                <a:latin typeface="Helvetica"/>
                <a:cs typeface="Helvetica"/>
              </a:rPr>
              <a:t> Jesus answered, “Do you think that these Galileans were worse sinners than all the other Galileans because they suffered this way? </a:t>
            </a:r>
            <a:r>
              <a:rPr lang="en-US" sz="2600" baseline="30000" dirty="0">
                <a:latin typeface="Helvetica"/>
                <a:cs typeface="Helvetica"/>
              </a:rPr>
              <a:t>3</a:t>
            </a:r>
            <a:r>
              <a:rPr lang="en-US" sz="2600" dirty="0">
                <a:latin typeface="Helvetica"/>
                <a:cs typeface="Helvetica"/>
              </a:rPr>
              <a:t> I tell you, no! But unless you repent, you too will all perish. </a:t>
            </a:r>
          </a:p>
        </p:txBody>
      </p:sp>
    </p:spTree>
    <p:extLst>
      <p:ext uri="{BB962C8B-B14F-4D97-AF65-F5344CB8AC3E}">
        <p14:creationId xmlns:p14="http://schemas.microsoft.com/office/powerpoint/2010/main" val="29517090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31944</TotalTime>
  <Words>636</Words>
  <Application>Microsoft Macintosh PowerPoint</Application>
  <PresentationFormat>On-screen Show (4:3)</PresentationFormat>
  <Paragraphs>29</Paragraphs>
  <Slides>31</Slides>
  <Notes>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Elemental</vt:lpstr>
      <vt:lpstr>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subject/>
  <dc:creator>Tom Siwicki</dc:creator>
  <cp:keywords/>
  <dc:description/>
  <cp:lastModifiedBy>Tom Siwicki</cp:lastModifiedBy>
  <cp:revision>332</cp:revision>
  <dcterms:created xsi:type="dcterms:W3CDTF">2013-11-03T00:06:16Z</dcterms:created>
  <dcterms:modified xsi:type="dcterms:W3CDTF">2016-02-28T14:55:41Z</dcterms:modified>
  <cp:category/>
</cp:coreProperties>
</file>