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sldIdLst>
    <p:sldId id="256" r:id="rId2"/>
    <p:sldId id="1380" r:id="rId3"/>
    <p:sldId id="1338" r:id="rId4"/>
    <p:sldId id="1381" r:id="rId5"/>
    <p:sldId id="1400" r:id="rId6"/>
    <p:sldId id="1350" r:id="rId7"/>
    <p:sldId id="1219" r:id="rId8"/>
    <p:sldId id="1361" r:id="rId9"/>
    <p:sldId id="1401" r:id="rId10"/>
    <p:sldId id="1410" r:id="rId11"/>
    <p:sldId id="1411" r:id="rId12"/>
    <p:sldId id="1390" r:id="rId13"/>
    <p:sldId id="1412" r:id="rId14"/>
    <p:sldId id="1415" r:id="rId15"/>
    <p:sldId id="1413" r:id="rId16"/>
    <p:sldId id="1416" r:id="rId17"/>
    <p:sldId id="1408" r:id="rId18"/>
    <p:sldId id="1407" r:id="rId19"/>
    <p:sldId id="1417" r:id="rId20"/>
    <p:sldId id="1418" r:id="rId21"/>
    <p:sldId id="1420" r:id="rId22"/>
    <p:sldId id="1388" r:id="rId23"/>
    <p:sldId id="972" r:id="rId24"/>
    <p:sldId id="1393" r:id="rId25"/>
    <p:sldId id="142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840A"/>
    <a:srgbClr val="505E08"/>
    <a:srgbClr val="242B04"/>
    <a:srgbClr val="313A06"/>
    <a:srgbClr val="0A4452"/>
    <a:srgbClr val="225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703" autoAdjust="0"/>
  </p:normalViewPr>
  <p:slideViewPr>
    <p:cSldViewPr snapToGrid="0" snapToObjects="1">
      <p:cViewPr>
        <p:scale>
          <a:sx n="100" d="100"/>
          <a:sy n="100" d="100"/>
        </p:scale>
        <p:origin x="-10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11/24/19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November 24, 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November 24, 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November 24, 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November 24, 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November 24, 19</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November 24, 19</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November 24, 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November 24, 19</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November 24, 19</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November 24, 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November 24, 19</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November 24, 19</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Renew</a:t>
            </a:r>
            <a:endParaRPr lang="en-US" sz="4000" b="1" dirty="0"/>
          </a:p>
        </p:txBody>
      </p:sp>
      <p:sp>
        <p:nvSpPr>
          <p:cNvPr id="3" name="Subtitle 2"/>
          <p:cNvSpPr>
            <a:spLocks noGrp="1"/>
          </p:cNvSpPr>
          <p:nvPr>
            <p:ph type="subTitle" idx="1"/>
          </p:nvPr>
        </p:nvSpPr>
        <p:spPr>
          <a:xfrm>
            <a:off x="2133600" y="3375490"/>
            <a:ext cx="6172200" cy="879009"/>
          </a:xfrm>
        </p:spPr>
        <p:txBody>
          <a:bodyPr>
            <a:noAutofit/>
          </a:bodyPr>
          <a:lstStyle/>
          <a:p>
            <a:r>
              <a:rPr lang="en-US" sz="3200" dirty="0" smtClean="0"/>
              <a:t>Your </a:t>
            </a:r>
            <a:r>
              <a:rPr lang="en-US" sz="3200" dirty="0" smtClean="0"/>
              <a:t>Perception</a:t>
            </a:r>
            <a:endParaRPr lang="en-US" sz="3200" dirty="0">
              <a:effectLst/>
            </a:endParaRPr>
          </a:p>
        </p:txBody>
      </p:sp>
    </p:spTree>
    <p:extLst>
      <p:ext uri="{BB962C8B-B14F-4D97-AF65-F5344CB8AC3E}">
        <p14:creationId xmlns:p14="http://schemas.microsoft.com/office/powerpoint/2010/main" val="711783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3853414" cy="646331"/>
          </a:xfrm>
          <a:prstGeom prst="rect">
            <a:avLst/>
          </a:prstGeom>
          <a:noFill/>
        </p:spPr>
        <p:txBody>
          <a:bodyPr wrap="none" rtlCol="0">
            <a:spAutoFit/>
          </a:bodyPr>
          <a:lstStyle/>
          <a:p>
            <a:r>
              <a:rPr lang="en-US" sz="3600" dirty="0" smtClean="0">
                <a:latin typeface="Helvetica"/>
                <a:cs typeface="Helvetica"/>
              </a:rPr>
              <a:t>Reality of trials. . .</a:t>
            </a:r>
            <a:endParaRPr lang="en-US" sz="3600" dirty="0">
              <a:latin typeface="Helvetica"/>
              <a:cs typeface="Helvetica"/>
            </a:endParaRPr>
          </a:p>
        </p:txBody>
      </p:sp>
    </p:spTree>
    <p:extLst>
      <p:ext uri="{BB962C8B-B14F-4D97-AF65-F5344CB8AC3E}">
        <p14:creationId xmlns:p14="http://schemas.microsoft.com/office/powerpoint/2010/main" val="7251855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9700" y="2540000"/>
            <a:ext cx="6235700" cy="1384995"/>
          </a:xfrm>
          <a:prstGeom prst="rect">
            <a:avLst/>
          </a:prstGeom>
        </p:spPr>
        <p:txBody>
          <a:bodyPr wrap="square">
            <a:spAutoFit/>
          </a:bodyPr>
          <a:lstStyle/>
          <a:p>
            <a:r>
              <a:rPr lang="en-US" sz="2800" b="1" baseline="30000" dirty="0">
                <a:latin typeface="Helvetica"/>
                <a:cs typeface="Helvetica"/>
              </a:rPr>
              <a:t>2 </a:t>
            </a:r>
            <a:r>
              <a:rPr lang="en-US" sz="2800" dirty="0">
                <a:latin typeface="Helvetica"/>
                <a:cs typeface="Helvetica"/>
              </a:rPr>
              <a:t>Consider it pure joy, my brothers and sisters, </a:t>
            </a:r>
            <a:r>
              <a:rPr lang="en-US" sz="2800" dirty="0">
                <a:solidFill>
                  <a:srgbClr val="FFFF00"/>
                </a:solidFill>
                <a:latin typeface="Helvetica"/>
                <a:cs typeface="Helvetica"/>
              </a:rPr>
              <a:t>whenever</a:t>
            </a:r>
            <a:r>
              <a:rPr lang="en-US" sz="2800" dirty="0">
                <a:latin typeface="Helvetica"/>
                <a:cs typeface="Helvetica"/>
              </a:rPr>
              <a:t> you face </a:t>
            </a:r>
            <a:r>
              <a:rPr lang="en-US" sz="2800" dirty="0">
                <a:solidFill>
                  <a:srgbClr val="FFFF00"/>
                </a:solidFill>
                <a:latin typeface="Helvetica"/>
                <a:cs typeface="Helvetica"/>
              </a:rPr>
              <a:t>trials of many </a:t>
            </a:r>
            <a:r>
              <a:rPr lang="en-US" sz="2800" dirty="0" smtClean="0">
                <a:solidFill>
                  <a:srgbClr val="FFFF00"/>
                </a:solidFill>
                <a:latin typeface="Helvetica"/>
                <a:cs typeface="Helvetica"/>
              </a:rPr>
              <a:t>kinds</a:t>
            </a:r>
            <a:r>
              <a:rPr lang="en-US" sz="2800" dirty="0" smtClean="0">
                <a:latin typeface="Helvetica"/>
                <a:cs typeface="Helvetica"/>
              </a:rPr>
              <a:t>. . .</a:t>
            </a:r>
            <a:endParaRPr lang="en-US" sz="2800" dirty="0">
              <a:latin typeface="Helvetica"/>
              <a:cs typeface="Helvetica"/>
            </a:endParaRPr>
          </a:p>
        </p:txBody>
      </p:sp>
    </p:spTree>
    <p:extLst>
      <p:ext uri="{BB962C8B-B14F-4D97-AF65-F5344CB8AC3E}">
        <p14:creationId xmlns:p14="http://schemas.microsoft.com/office/powerpoint/2010/main" val="22279815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8700"/>
            <a:ext cx="9144000" cy="4783516"/>
          </a:xfrm>
          <a:prstGeom prst="rect">
            <a:avLst/>
          </a:prstGeom>
        </p:spPr>
      </p:pic>
    </p:spTree>
    <p:extLst>
      <p:ext uri="{BB962C8B-B14F-4D97-AF65-F5344CB8AC3E}">
        <p14:creationId xmlns:p14="http://schemas.microsoft.com/office/powerpoint/2010/main" val="25068276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2700" y="1206501"/>
            <a:ext cx="6604000" cy="4893647"/>
          </a:xfrm>
          <a:prstGeom prst="rect">
            <a:avLst/>
          </a:prstGeom>
        </p:spPr>
        <p:txBody>
          <a:bodyPr wrap="square">
            <a:spAutoFit/>
          </a:bodyPr>
          <a:lstStyle/>
          <a:p>
            <a:r>
              <a:rPr lang="en-US" sz="2400" dirty="0">
                <a:latin typeface="Helvetica"/>
                <a:cs typeface="Helvetica"/>
              </a:rPr>
              <a:t>One of the most difficult parts of the Christian life is the fact that becoming a disciple of Christ does not make us immune to life’s trials and tribulations. Why would a good and loving God allow us to go through such things as the death of a child, disease and injury to ourselves and our loved ones, financial hardships, worry and fear? Surely, if He loved us, He would take all these things away from us. After all, doesn’t loving us mean He wants our lives to be easy and comfortable? Well, no, it doesn’t</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Got </a:t>
            </a:r>
            <a:r>
              <a:rPr lang="en-US" sz="2400" dirty="0" err="1" smtClean="0">
                <a:latin typeface="Helvetica"/>
                <a:cs typeface="Helvetica"/>
              </a:rPr>
              <a:t>Questions.org</a:t>
            </a:r>
            <a:endParaRPr lang="en-US" sz="2400" dirty="0">
              <a:latin typeface="Helvetica"/>
              <a:cs typeface="Helvetica"/>
            </a:endParaRPr>
          </a:p>
        </p:txBody>
      </p:sp>
    </p:spTree>
    <p:extLst>
      <p:ext uri="{BB962C8B-B14F-4D97-AF65-F5344CB8AC3E}">
        <p14:creationId xmlns:p14="http://schemas.microsoft.com/office/powerpoint/2010/main" val="111473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8100" y="406400"/>
            <a:ext cx="6626433" cy="6124754"/>
          </a:xfrm>
          <a:prstGeom prst="rect">
            <a:avLst/>
          </a:prstGeom>
          <a:noFill/>
        </p:spPr>
        <p:txBody>
          <a:bodyPr wrap="none" rtlCol="0">
            <a:spAutoFit/>
          </a:bodyPr>
          <a:lstStyle/>
          <a:p>
            <a:pPr marL="285750" indent="-285750">
              <a:buFont typeface="Wingdings" charset="2"/>
              <a:buChar char="Ø"/>
            </a:pPr>
            <a:r>
              <a:rPr lang="en-US" sz="2800" dirty="0" smtClean="0">
                <a:latin typeface="Helvetica"/>
                <a:cs typeface="Helvetica"/>
              </a:rPr>
              <a:t> </a:t>
            </a:r>
            <a:r>
              <a:rPr lang="en-US" sz="2800" dirty="0" smtClean="0">
                <a:latin typeface="Helvetica"/>
                <a:cs typeface="Helvetica"/>
              </a:rPr>
              <a:t>Family relationships</a:t>
            </a:r>
            <a:endParaRPr lang="en-US" sz="2800" dirty="0" smtClean="0">
              <a:latin typeface="Helvetica"/>
              <a:cs typeface="Helvetica"/>
            </a:endParaRPr>
          </a:p>
          <a:p>
            <a:endParaRPr lang="en-US" sz="2800" dirty="0" smtClean="0">
              <a:latin typeface="Helvetica"/>
              <a:cs typeface="Helvetica"/>
            </a:endParaRPr>
          </a:p>
          <a:p>
            <a:pPr marL="285750" indent="-285750">
              <a:buFont typeface="Wingdings" charset="2"/>
              <a:buChar char="Ø"/>
            </a:pPr>
            <a:r>
              <a:rPr lang="en-US" sz="2800" dirty="0" smtClean="0">
                <a:latin typeface="Helvetica"/>
                <a:cs typeface="Helvetica"/>
              </a:rPr>
              <a:t> </a:t>
            </a:r>
            <a:r>
              <a:rPr lang="en-US" sz="2800" dirty="0" smtClean="0">
                <a:latin typeface="Helvetica"/>
                <a:cs typeface="Helvetica"/>
              </a:rPr>
              <a:t>Disappointments in love</a:t>
            </a:r>
            <a:endParaRPr lang="en-US" sz="2800" dirty="0" smtClean="0">
              <a:latin typeface="Helvetica"/>
              <a:cs typeface="Helvetica"/>
            </a:endParaRPr>
          </a:p>
          <a:p>
            <a:endParaRPr lang="en-US" sz="2800" dirty="0" smtClean="0">
              <a:latin typeface="Helvetica"/>
              <a:cs typeface="Helvetica"/>
            </a:endParaRPr>
          </a:p>
          <a:p>
            <a:pPr marL="285750" indent="-285750">
              <a:buFont typeface="Wingdings" charset="2"/>
              <a:buChar char="Ø"/>
            </a:pPr>
            <a:r>
              <a:rPr lang="en-US" sz="2800" dirty="0" smtClean="0">
                <a:latin typeface="Helvetica"/>
                <a:cs typeface="Helvetica"/>
              </a:rPr>
              <a:t> </a:t>
            </a:r>
            <a:r>
              <a:rPr lang="en-US" sz="2800" dirty="0" smtClean="0">
                <a:latin typeface="Helvetica"/>
                <a:cs typeface="Helvetica"/>
              </a:rPr>
              <a:t>Disappointments in friendships</a:t>
            </a:r>
          </a:p>
          <a:p>
            <a:endParaRPr lang="en-US" sz="2800" dirty="0" smtClean="0">
              <a:latin typeface="Helvetica"/>
              <a:cs typeface="Helvetica"/>
            </a:endParaRPr>
          </a:p>
          <a:p>
            <a:pPr marL="285750" indent="-285750">
              <a:buFont typeface="Wingdings" charset="2"/>
              <a:buChar char="Ø"/>
            </a:pPr>
            <a:r>
              <a:rPr lang="en-US" sz="2800" dirty="0" smtClean="0">
                <a:latin typeface="Helvetica"/>
                <a:cs typeface="Helvetica"/>
              </a:rPr>
              <a:t> Academic or career disappointments</a:t>
            </a:r>
          </a:p>
          <a:p>
            <a:endParaRPr lang="en-US" sz="2800" dirty="0" smtClean="0">
              <a:latin typeface="Helvetica"/>
              <a:cs typeface="Helvetica"/>
            </a:endParaRPr>
          </a:p>
          <a:p>
            <a:pPr marL="285750" indent="-285750">
              <a:buFont typeface="Wingdings" charset="2"/>
              <a:buChar char="Ø"/>
            </a:pPr>
            <a:r>
              <a:rPr lang="en-US" sz="2800" dirty="0" smtClean="0">
                <a:latin typeface="Helvetica"/>
                <a:cs typeface="Helvetica"/>
              </a:rPr>
              <a:t> Health issues</a:t>
            </a:r>
          </a:p>
          <a:p>
            <a:endParaRPr lang="en-US" sz="2800" dirty="0" smtClean="0">
              <a:latin typeface="Helvetica"/>
              <a:cs typeface="Helvetica"/>
            </a:endParaRPr>
          </a:p>
          <a:p>
            <a:pPr marL="285750" indent="-285750">
              <a:buFont typeface="Wingdings" charset="2"/>
              <a:buChar char="Ø"/>
            </a:pPr>
            <a:r>
              <a:rPr lang="en-US" sz="2800" dirty="0">
                <a:latin typeface="Helvetica"/>
                <a:cs typeface="Helvetica"/>
              </a:rPr>
              <a:t> </a:t>
            </a:r>
            <a:r>
              <a:rPr lang="en-US" sz="2800" dirty="0" smtClean="0">
                <a:latin typeface="Helvetica"/>
                <a:cs typeface="Helvetica"/>
              </a:rPr>
              <a:t>Financial crisis</a:t>
            </a:r>
          </a:p>
          <a:p>
            <a:endParaRPr lang="en-US" sz="2800" dirty="0" smtClean="0">
              <a:latin typeface="Helvetica"/>
              <a:cs typeface="Helvetica"/>
            </a:endParaRPr>
          </a:p>
          <a:p>
            <a:pPr marL="285750" indent="-285750">
              <a:buFont typeface="Wingdings" charset="2"/>
              <a:buChar char="Ø"/>
            </a:pPr>
            <a:r>
              <a:rPr lang="en-US" sz="2800" dirty="0" smtClean="0">
                <a:latin typeface="Helvetica"/>
                <a:cs typeface="Helvetica"/>
              </a:rPr>
              <a:t> Existential crisis</a:t>
            </a:r>
          </a:p>
          <a:p>
            <a:r>
              <a:rPr lang="en-US" sz="2800" dirty="0">
                <a:latin typeface="Helvetica"/>
                <a:cs typeface="Helvetica"/>
              </a:rPr>
              <a:t>	</a:t>
            </a:r>
            <a:r>
              <a:rPr lang="en-US" sz="2800" dirty="0" smtClean="0">
                <a:latin typeface="Helvetica"/>
                <a:cs typeface="Helvetica"/>
              </a:rPr>
              <a:t>				</a:t>
            </a:r>
            <a:r>
              <a:rPr lang="en-US" sz="1600" dirty="0" smtClean="0">
                <a:latin typeface="Helvetica"/>
                <a:cs typeface="Helvetica"/>
              </a:rPr>
              <a:t>Exploring Your Mind</a:t>
            </a:r>
            <a:endParaRPr lang="en-US" sz="2800" dirty="0" smtClean="0">
              <a:latin typeface="Helvetica"/>
              <a:cs typeface="Helvetica"/>
            </a:endParaRPr>
          </a:p>
        </p:txBody>
      </p:sp>
    </p:spTree>
    <p:extLst>
      <p:ext uri="{BB962C8B-B14F-4D97-AF65-F5344CB8AC3E}">
        <p14:creationId xmlns:p14="http://schemas.microsoft.com/office/powerpoint/2010/main" val="628836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4521115" cy="646331"/>
          </a:xfrm>
          <a:prstGeom prst="rect">
            <a:avLst/>
          </a:prstGeom>
          <a:noFill/>
        </p:spPr>
        <p:txBody>
          <a:bodyPr wrap="none" rtlCol="0">
            <a:spAutoFit/>
          </a:bodyPr>
          <a:lstStyle/>
          <a:p>
            <a:r>
              <a:rPr lang="en-US" sz="3600" dirty="0" smtClean="0">
                <a:latin typeface="Helvetica"/>
                <a:cs typeface="Helvetica"/>
              </a:rPr>
              <a:t>Response to trials. . .</a:t>
            </a:r>
            <a:endParaRPr lang="en-US" sz="3600" dirty="0">
              <a:latin typeface="Helvetica"/>
              <a:cs typeface="Helvetica"/>
            </a:endParaRPr>
          </a:p>
        </p:txBody>
      </p:sp>
    </p:spTree>
    <p:extLst>
      <p:ext uri="{BB962C8B-B14F-4D97-AF65-F5344CB8AC3E}">
        <p14:creationId xmlns:p14="http://schemas.microsoft.com/office/powerpoint/2010/main" val="1940865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0800" y="1600200"/>
            <a:ext cx="6235700" cy="3693318"/>
          </a:xfrm>
          <a:prstGeom prst="rect">
            <a:avLst/>
          </a:prstGeom>
        </p:spPr>
        <p:txBody>
          <a:bodyPr wrap="square">
            <a:spAutoFit/>
          </a:bodyPr>
          <a:lstStyle/>
          <a:p>
            <a:r>
              <a:rPr lang="en-US" sz="2600" b="1" baseline="30000" dirty="0">
                <a:latin typeface="Helvetica"/>
                <a:cs typeface="Helvetica"/>
              </a:rPr>
              <a:t>2 </a:t>
            </a:r>
            <a:r>
              <a:rPr lang="en-US" sz="2600" dirty="0">
                <a:solidFill>
                  <a:srgbClr val="FFFF00"/>
                </a:solidFill>
                <a:latin typeface="Helvetica"/>
                <a:cs typeface="Helvetica"/>
              </a:rPr>
              <a:t>Consider it pure joy</a:t>
            </a:r>
            <a:r>
              <a:rPr lang="en-US" sz="2600" dirty="0">
                <a:latin typeface="Helvetica"/>
                <a:cs typeface="Helvetica"/>
              </a:rPr>
              <a:t>, my brothers and sisters, whenever you face trials of many kinds, </a:t>
            </a:r>
            <a:r>
              <a:rPr lang="en-US" sz="2600" b="1" baseline="30000" dirty="0">
                <a:latin typeface="Helvetica"/>
                <a:cs typeface="Helvetica"/>
              </a:rPr>
              <a:t>3</a:t>
            </a:r>
            <a:r>
              <a:rPr lang="en-US" sz="2600" b="1" dirty="0">
                <a:latin typeface="Helvetica"/>
                <a:cs typeface="Helvetica"/>
              </a:rPr>
              <a:t> </a:t>
            </a:r>
            <a:r>
              <a:rPr lang="en-US" sz="2600" dirty="0">
                <a:latin typeface="Helvetica"/>
                <a:cs typeface="Helvetica"/>
              </a:rPr>
              <a:t>because you know that the testing of your faith produces perseverance. </a:t>
            </a:r>
            <a:r>
              <a:rPr lang="en-US" sz="2600" b="1" baseline="30000" dirty="0">
                <a:latin typeface="Helvetica"/>
                <a:cs typeface="Helvetica"/>
              </a:rPr>
              <a:t>4</a:t>
            </a:r>
            <a:r>
              <a:rPr lang="en-US" sz="2600" b="1" dirty="0">
                <a:latin typeface="Helvetica"/>
                <a:cs typeface="Helvetica"/>
              </a:rPr>
              <a:t> </a:t>
            </a:r>
            <a:r>
              <a:rPr lang="en-US" sz="2600" dirty="0">
                <a:latin typeface="Helvetica"/>
                <a:cs typeface="Helvetica"/>
              </a:rPr>
              <a:t>Let perseverance finish its work so that you may be mature and complete, not lacking anything</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James 1:2-4 NIV</a:t>
            </a:r>
            <a:endParaRPr lang="en-US" sz="2600" dirty="0">
              <a:latin typeface="Helvetica"/>
              <a:cs typeface="Helvetica"/>
            </a:endParaRPr>
          </a:p>
        </p:txBody>
      </p:sp>
    </p:spTree>
    <p:extLst>
      <p:ext uri="{BB962C8B-B14F-4D97-AF65-F5344CB8AC3E}">
        <p14:creationId xmlns:p14="http://schemas.microsoft.com/office/powerpoint/2010/main" val="7894907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71500"/>
            <a:ext cx="9144000" cy="5715000"/>
          </a:xfrm>
          <a:prstGeom prst="rect">
            <a:avLst/>
          </a:prstGeom>
        </p:spPr>
      </p:pic>
    </p:spTree>
    <p:extLst>
      <p:ext uri="{BB962C8B-B14F-4D97-AF65-F5344CB8AC3E}">
        <p14:creationId xmlns:p14="http://schemas.microsoft.com/office/powerpoint/2010/main" val="33207920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0"/>
            <a:ext cx="5486400" cy="6858000"/>
          </a:xfrm>
          <a:prstGeom prst="rect">
            <a:avLst/>
          </a:prstGeom>
        </p:spPr>
      </p:pic>
    </p:spTree>
    <p:extLst>
      <p:ext uri="{BB962C8B-B14F-4D97-AF65-F5344CB8AC3E}">
        <p14:creationId xmlns:p14="http://schemas.microsoft.com/office/powerpoint/2010/main" val="1923795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3750847" cy="646331"/>
          </a:xfrm>
          <a:prstGeom prst="rect">
            <a:avLst/>
          </a:prstGeom>
          <a:noFill/>
        </p:spPr>
        <p:txBody>
          <a:bodyPr wrap="none" rtlCol="0">
            <a:spAutoFit/>
          </a:bodyPr>
          <a:lstStyle/>
          <a:p>
            <a:r>
              <a:rPr lang="en-US" sz="3600" dirty="0" smtClean="0">
                <a:latin typeface="Helvetica"/>
                <a:cs typeface="Helvetica"/>
              </a:rPr>
              <a:t>Result of trials. . .</a:t>
            </a:r>
            <a:endParaRPr lang="en-US" sz="3600" dirty="0">
              <a:latin typeface="Helvetica"/>
              <a:cs typeface="Helvetica"/>
            </a:endParaRPr>
          </a:p>
        </p:txBody>
      </p:sp>
    </p:spTree>
    <p:extLst>
      <p:ext uri="{BB962C8B-B14F-4D97-AF65-F5344CB8AC3E}">
        <p14:creationId xmlns:p14="http://schemas.microsoft.com/office/powerpoint/2010/main" val="9258549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0" y="1462958"/>
            <a:ext cx="8838464" cy="3934542"/>
          </a:xfrm>
          <a:prstGeom prst="rect">
            <a:avLst/>
          </a:prstGeom>
        </p:spPr>
      </p:pic>
    </p:spTree>
    <p:extLst>
      <p:ext uri="{BB962C8B-B14F-4D97-AF65-F5344CB8AC3E}">
        <p14:creationId xmlns:p14="http://schemas.microsoft.com/office/powerpoint/2010/main" val="22204133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0800" y="1854200"/>
            <a:ext cx="6235700" cy="2893100"/>
          </a:xfrm>
          <a:prstGeom prst="rect">
            <a:avLst/>
          </a:prstGeom>
        </p:spPr>
        <p:txBody>
          <a:bodyPr wrap="square">
            <a:spAutoFit/>
          </a:bodyPr>
          <a:lstStyle/>
          <a:p>
            <a:r>
              <a:rPr lang="en-US" sz="2600" b="1" baseline="30000" dirty="0">
                <a:latin typeface="Helvetica"/>
                <a:cs typeface="Helvetica"/>
              </a:rPr>
              <a:t>2 </a:t>
            </a:r>
            <a:r>
              <a:rPr lang="en-US" sz="2600" dirty="0">
                <a:latin typeface="Helvetica"/>
                <a:cs typeface="Helvetica"/>
              </a:rPr>
              <a:t>Consider it pure joy, my brothers and sisters, whenever you face trials of many kinds, </a:t>
            </a:r>
            <a:r>
              <a:rPr lang="en-US" sz="2600" b="1" baseline="30000" dirty="0">
                <a:latin typeface="Helvetica"/>
                <a:cs typeface="Helvetica"/>
              </a:rPr>
              <a:t>3</a:t>
            </a:r>
            <a:r>
              <a:rPr lang="en-US" sz="2600" b="1" dirty="0">
                <a:latin typeface="Helvetica"/>
                <a:cs typeface="Helvetica"/>
              </a:rPr>
              <a:t> </a:t>
            </a:r>
            <a:r>
              <a:rPr lang="en-US" sz="2600" dirty="0">
                <a:latin typeface="Helvetica"/>
                <a:cs typeface="Helvetica"/>
              </a:rPr>
              <a:t>because you know that the </a:t>
            </a:r>
            <a:r>
              <a:rPr lang="en-US" sz="2600" dirty="0">
                <a:solidFill>
                  <a:srgbClr val="FFFF00"/>
                </a:solidFill>
                <a:latin typeface="Helvetica"/>
                <a:cs typeface="Helvetica"/>
              </a:rPr>
              <a:t>testing</a:t>
            </a:r>
            <a:r>
              <a:rPr lang="en-US" sz="2600" dirty="0">
                <a:latin typeface="Helvetica"/>
                <a:cs typeface="Helvetica"/>
              </a:rPr>
              <a:t> of your faith produces</a:t>
            </a:r>
            <a:r>
              <a:rPr lang="en-US" sz="2600" dirty="0">
                <a:solidFill>
                  <a:srgbClr val="FFFF00"/>
                </a:solidFill>
                <a:latin typeface="Helvetica"/>
                <a:cs typeface="Helvetica"/>
              </a:rPr>
              <a:t> perseverance</a:t>
            </a:r>
            <a:r>
              <a:rPr lang="en-US" sz="2600" dirty="0">
                <a:latin typeface="Helvetica"/>
                <a:cs typeface="Helvetica"/>
              </a:rPr>
              <a:t>. </a:t>
            </a:r>
            <a:r>
              <a:rPr lang="en-US" sz="2600" b="1" baseline="30000" dirty="0">
                <a:latin typeface="Helvetica"/>
                <a:cs typeface="Helvetica"/>
              </a:rPr>
              <a:t>4</a:t>
            </a:r>
            <a:r>
              <a:rPr lang="en-US" sz="2600" b="1" dirty="0">
                <a:latin typeface="Helvetica"/>
                <a:cs typeface="Helvetica"/>
              </a:rPr>
              <a:t> </a:t>
            </a:r>
            <a:r>
              <a:rPr lang="en-US" sz="2600" dirty="0">
                <a:latin typeface="Helvetica"/>
                <a:cs typeface="Helvetica"/>
              </a:rPr>
              <a:t>Let perseverance finish its work so that </a:t>
            </a:r>
            <a:r>
              <a:rPr lang="en-US" sz="2600" dirty="0" smtClean="0">
                <a:solidFill>
                  <a:srgbClr val="FFFFFF"/>
                </a:solidFill>
                <a:latin typeface="Helvetica"/>
                <a:cs typeface="Helvetica"/>
              </a:rPr>
              <a:t>you may be </a:t>
            </a:r>
            <a:r>
              <a:rPr lang="en-US" sz="2600" dirty="0" smtClean="0">
                <a:solidFill>
                  <a:srgbClr val="FFFF00"/>
                </a:solidFill>
                <a:latin typeface="Helvetica"/>
                <a:cs typeface="Helvetica"/>
              </a:rPr>
              <a:t>mature </a:t>
            </a:r>
            <a:r>
              <a:rPr lang="en-US" sz="2600" dirty="0">
                <a:solidFill>
                  <a:srgbClr val="FFFFFF"/>
                </a:solidFill>
                <a:latin typeface="Helvetica"/>
                <a:cs typeface="Helvetica"/>
              </a:rPr>
              <a:t>and complete, not lacking anything</a:t>
            </a:r>
            <a:r>
              <a:rPr lang="en-US" sz="2600" dirty="0" smtClean="0">
                <a:solidFill>
                  <a:srgbClr val="FFFFFF"/>
                </a:solidFill>
                <a:latin typeface="Helvetica"/>
                <a:cs typeface="Helvetica"/>
              </a:rPr>
              <a:t>.</a:t>
            </a:r>
            <a:endParaRPr lang="en-US" sz="2600" dirty="0">
              <a:solidFill>
                <a:srgbClr val="FFFFFF"/>
              </a:solidFill>
              <a:latin typeface="Helvetica"/>
              <a:cs typeface="Helvetica"/>
            </a:endParaRPr>
          </a:p>
        </p:txBody>
      </p:sp>
    </p:spTree>
    <p:extLst>
      <p:ext uri="{BB962C8B-B14F-4D97-AF65-F5344CB8AC3E}">
        <p14:creationId xmlns:p14="http://schemas.microsoft.com/office/powerpoint/2010/main" val="12175885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498600"/>
            <a:ext cx="7226300" cy="3170099"/>
          </a:xfrm>
          <a:prstGeom prst="rect">
            <a:avLst/>
          </a:prstGeom>
          <a:noFill/>
        </p:spPr>
        <p:txBody>
          <a:bodyPr wrap="square" rtlCol="0">
            <a:spAutoFit/>
          </a:bodyPr>
          <a:lstStyle/>
          <a:p>
            <a:pPr marL="285750" indent="-285750">
              <a:buFont typeface="Wingdings" charset="2"/>
              <a:buChar char="Ø"/>
            </a:pPr>
            <a:r>
              <a:rPr lang="en-US" sz="3200" dirty="0" smtClean="0">
                <a:latin typeface="Helvetica"/>
                <a:cs typeface="Helvetica"/>
              </a:rPr>
              <a:t> </a:t>
            </a:r>
            <a:r>
              <a:rPr lang="en-US" sz="2800" dirty="0" smtClean="0">
                <a:latin typeface="Helvetica"/>
                <a:cs typeface="Helvetica"/>
              </a:rPr>
              <a:t>Testing </a:t>
            </a:r>
            <a:r>
              <a:rPr lang="mr-IN" sz="2800" dirty="0" smtClean="0">
                <a:latin typeface="Helvetica"/>
                <a:cs typeface="Helvetica"/>
              </a:rPr>
              <a:t>–</a:t>
            </a:r>
            <a:r>
              <a:rPr lang="en-US" sz="2800" dirty="0" smtClean="0">
                <a:latin typeface="Helvetica"/>
                <a:cs typeface="Helvetica"/>
              </a:rPr>
              <a:t> genuineness &amp; creative</a:t>
            </a:r>
            <a:endParaRPr lang="en-US" sz="2800" dirty="0" smtClean="0">
              <a:latin typeface="Helvetica"/>
              <a:cs typeface="Helvetica"/>
            </a:endParaRPr>
          </a:p>
          <a:p>
            <a:endParaRPr lang="en-US" sz="2800" dirty="0" smtClean="0">
              <a:latin typeface="Helvetica"/>
              <a:cs typeface="Helvetica"/>
            </a:endParaRPr>
          </a:p>
          <a:p>
            <a:endParaRPr lang="en-US" sz="2800" dirty="0" smtClean="0">
              <a:latin typeface="Helvetica"/>
              <a:cs typeface="Helvetica"/>
            </a:endParaRPr>
          </a:p>
          <a:p>
            <a:pPr marL="285750" indent="-285750">
              <a:buFont typeface="Wingdings" charset="2"/>
              <a:buChar char="Ø"/>
            </a:pPr>
            <a:r>
              <a:rPr lang="en-US" sz="2800" dirty="0" smtClean="0">
                <a:latin typeface="Helvetica"/>
                <a:cs typeface="Helvetica"/>
              </a:rPr>
              <a:t> </a:t>
            </a:r>
            <a:r>
              <a:rPr lang="en-US" sz="2800" dirty="0" smtClean="0">
                <a:latin typeface="Helvetica"/>
                <a:cs typeface="Helvetica"/>
              </a:rPr>
              <a:t>Perseverance </a:t>
            </a:r>
            <a:r>
              <a:rPr lang="mr-IN" sz="2800" dirty="0" smtClean="0">
                <a:latin typeface="Helvetica"/>
                <a:cs typeface="Helvetica"/>
              </a:rPr>
              <a:t>–</a:t>
            </a:r>
            <a:r>
              <a:rPr lang="en-US" sz="2800" dirty="0" smtClean="0">
                <a:latin typeface="Helvetica"/>
                <a:cs typeface="Helvetica"/>
              </a:rPr>
              <a:t> endure patiently, actively</a:t>
            </a:r>
            <a:endParaRPr lang="en-US" sz="2800" dirty="0" smtClean="0">
              <a:latin typeface="Helvetica"/>
              <a:cs typeface="Helvetica"/>
            </a:endParaRPr>
          </a:p>
          <a:p>
            <a:endParaRPr lang="en-US" sz="2800" dirty="0" smtClean="0">
              <a:latin typeface="Helvetica"/>
              <a:cs typeface="Helvetica"/>
            </a:endParaRPr>
          </a:p>
          <a:p>
            <a:endParaRPr lang="en-US" sz="2800" dirty="0" smtClean="0">
              <a:latin typeface="Helvetica"/>
              <a:cs typeface="Helvetica"/>
            </a:endParaRPr>
          </a:p>
          <a:p>
            <a:pPr marL="285750" indent="-285750">
              <a:buFont typeface="Wingdings" charset="2"/>
              <a:buChar char="Ø"/>
            </a:pPr>
            <a:r>
              <a:rPr lang="en-US" sz="2800" dirty="0" smtClean="0">
                <a:latin typeface="Helvetica"/>
                <a:cs typeface="Helvetica"/>
              </a:rPr>
              <a:t> </a:t>
            </a:r>
            <a:r>
              <a:rPr lang="en-US" sz="2800" dirty="0" smtClean="0">
                <a:latin typeface="Helvetica"/>
                <a:cs typeface="Helvetica"/>
              </a:rPr>
              <a:t>Maturity </a:t>
            </a:r>
            <a:r>
              <a:rPr lang="mr-IN" sz="2800" dirty="0" smtClean="0">
                <a:latin typeface="Helvetica"/>
                <a:cs typeface="Helvetica"/>
              </a:rPr>
              <a:t>–</a:t>
            </a:r>
            <a:r>
              <a:rPr lang="en-US" sz="2800" dirty="0" smtClean="0">
                <a:latin typeface="Helvetica"/>
                <a:cs typeface="Helvetica"/>
              </a:rPr>
              <a:t> sanctified, becoming </a:t>
            </a:r>
            <a:r>
              <a:rPr lang="en-US" sz="2800" dirty="0" err="1" smtClean="0">
                <a:latin typeface="Helvetica"/>
                <a:cs typeface="Helvetica"/>
              </a:rPr>
              <a:t>Christlike</a:t>
            </a:r>
            <a:endParaRPr lang="en-US" sz="2800" dirty="0" smtClean="0">
              <a:latin typeface="Helvetica"/>
              <a:cs typeface="Helvetica"/>
            </a:endParaRPr>
          </a:p>
        </p:txBody>
      </p:sp>
    </p:spTree>
    <p:extLst>
      <p:ext uri="{BB962C8B-B14F-4D97-AF65-F5344CB8AC3E}">
        <p14:creationId xmlns:p14="http://schemas.microsoft.com/office/powerpoint/2010/main" val="4170298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3620850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2857499"/>
            <a:ext cx="2493992" cy="707886"/>
          </a:xfrm>
          <a:prstGeom prst="rect">
            <a:avLst/>
          </a:prstGeom>
          <a:noFill/>
        </p:spPr>
        <p:txBody>
          <a:bodyPr wrap="none" rtlCol="0">
            <a:spAutoFit/>
          </a:bodyPr>
          <a:lstStyle/>
          <a:p>
            <a:r>
              <a:rPr lang="en-US" sz="4000" dirty="0" smtClean="0">
                <a:latin typeface="Helvetica"/>
                <a:cs typeface="Helvetica"/>
              </a:rPr>
              <a:t>Live it Out</a:t>
            </a:r>
            <a:endParaRPr lang="en-US" sz="4000" dirty="0">
              <a:latin typeface="Helvetica"/>
              <a:cs typeface="Helvetica"/>
            </a:endParaRPr>
          </a:p>
        </p:txBody>
      </p:sp>
    </p:spTree>
    <p:extLst>
      <p:ext uri="{BB962C8B-B14F-4D97-AF65-F5344CB8AC3E}">
        <p14:creationId xmlns:p14="http://schemas.microsoft.com/office/powerpoint/2010/main" val="1361191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705100"/>
            <a:ext cx="7188200" cy="584776"/>
          </a:xfrm>
          <a:prstGeom prst="rect">
            <a:avLst/>
          </a:prstGeom>
        </p:spPr>
        <p:txBody>
          <a:bodyPr wrap="square">
            <a:spAutoFit/>
          </a:bodyPr>
          <a:lstStyle/>
          <a:p>
            <a:r>
              <a:rPr lang="en-US" sz="3200" dirty="0" smtClean="0">
                <a:latin typeface="Helvetica"/>
                <a:cs typeface="Helvetica"/>
              </a:rPr>
              <a:t>Respond to trials with an attitude of joy</a:t>
            </a:r>
            <a:endParaRPr lang="en-US" sz="3200" dirty="0">
              <a:latin typeface="Helvetica"/>
              <a:cs typeface="Helvetica"/>
            </a:endParaRPr>
          </a:p>
        </p:txBody>
      </p:sp>
    </p:spTree>
    <p:extLst>
      <p:ext uri="{BB962C8B-B14F-4D97-AF65-F5344CB8AC3E}">
        <p14:creationId xmlns:p14="http://schemas.microsoft.com/office/powerpoint/2010/main" val="10630753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00" y="139700"/>
            <a:ext cx="6578600" cy="6578600"/>
          </a:xfrm>
          <a:prstGeom prst="rect">
            <a:avLst/>
          </a:prstGeom>
        </p:spPr>
      </p:pic>
    </p:spTree>
    <p:extLst>
      <p:ext uri="{BB962C8B-B14F-4D97-AF65-F5344CB8AC3E}">
        <p14:creationId xmlns:p14="http://schemas.microsoft.com/office/powerpoint/2010/main" val="151177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975671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40753972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1500"/>
            <a:ext cx="9144000" cy="5715000"/>
          </a:xfrm>
          <a:prstGeom prst="rect">
            <a:avLst/>
          </a:prstGeom>
        </p:spPr>
      </p:pic>
    </p:spTree>
    <p:extLst>
      <p:ext uri="{BB962C8B-B14F-4D97-AF65-F5344CB8AC3E}">
        <p14:creationId xmlns:p14="http://schemas.microsoft.com/office/powerpoint/2010/main" val="4019026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0800" y="1600200"/>
            <a:ext cx="6235700" cy="3693318"/>
          </a:xfrm>
          <a:prstGeom prst="rect">
            <a:avLst/>
          </a:prstGeom>
        </p:spPr>
        <p:txBody>
          <a:bodyPr wrap="square">
            <a:spAutoFit/>
          </a:bodyPr>
          <a:lstStyle/>
          <a:p>
            <a:r>
              <a:rPr lang="en-US" sz="2600" b="1" baseline="30000" dirty="0">
                <a:latin typeface="Helvetica"/>
                <a:cs typeface="Helvetica"/>
              </a:rPr>
              <a:t>2 </a:t>
            </a:r>
            <a:r>
              <a:rPr lang="en-US" sz="2600" dirty="0">
                <a:latin typeface="Helvetica"/>
                <a:cs typeface="Helvetica"/>
              </a:rPr>
              <a:t>Consider it pure joy, my brothers and sisters, whenever you face trials of many kinds, </a:t>
            </a:r>
            <a:r>
              <a:rPr lang="en-US" sz="2600" b="1" baseline="30000" dirty="0">
                <a:latin typeface="Helvetica"/>
                <a:cs typeface="Helvetica"/>
              </a:rPr>
              <a:t>3</a:t>
            </a:r>
            <a:r>
              <a:rPr lang="en-US" sz="2600" b="1" dirty="0">
                <a:latin typeface="Helvetica"/>
                <a:cs typeface="Helvetica"/>
              </a:rPr>
              <a:t> </a:t>
            </a:r>
            <a:r>
              <a:rPr lang="en-US" sz="2600" dirty="0">
                <a:latin typeface="Helvetica"/>
                <a:cs typeface="Helvetica"/>
              </a:rPr>
              <a:t>because you know that the testing of your faith produces perseverance. </a:t>
            </a:r>
            <a:r>
              <a:rPr lang="en-US" sz="2600" b="1" baseline="30000" dirty="0">
                <a:latin typeface="Helvetica"/>
                <a:cs typeface="Helvetica"/>
              </a:rPr>
              <a:t>4</a:t>
            </a:r>
            <a:r>
              <a:rPr lang="en-US" sz="2600" b="1" dirty="0">
                <a:latin typeface="Helvetica"/>
                <a:cs typeface="Helvetica"/>
              </a:rPr>
              <a:t> </a:t>
            </a:r>
            <a:r>
              <a:rPr lang="en-US" sz="2600" dirty="0">
                <a:latin typeface="Helvetica"/>
                <a:cs typeface="Helvetica"/>
              </a:rPr>
              <a:t>Let perseverance finish its work so that you may be mature and complete, not lacking anything</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James 1:2-4 NIV</a:t>
            </a:r>
            <a:endParaRPr lang="en-US" sz="2600" dirty="0">
              <a:latin typeface="Helvetica"/>
              <a:cs typeface="Helvetica"/>
            </a:endParaRPr>
          </a:p>
        </p:txBody>
      </p:sp>
    </p:spTree>
    <p:extLst>
      <p:ext uri="{BB962C8B-B14F-4D97-AF65-F5344CB8AC3E}">
        <p14:creationId xmlns:p14="http://schemas.microsoft.com/office/powerpoint/2010/main" val="12097880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908300"/>
            <a:ext cx="1775696" cy="646331"/>
          </a:xfrm>
          <a:prstGeom prst="rect">
            <a:avLst/>
          </a:prstGeom>
          <a:noFill/>
        </p:spPr>
        <p:txBody>
          <a:bodyPr wrap="none" rtlCol="0">
            <a:spAutoFit/>
          </a:bodyPr>
          <a:lstStyle/>
          <a:p>
            <a:r>
              <a:rPr lang="en-US" sz="3600" dirty="0" smtClean="0">
                <a:latin typeface="Helvetica"/>
                <a:cs typeface="Helvetica"/>
              </a:rPr>
              <a:t>Context</a:t>
            </a:r>
            <a:endParaRPr lang="en-US" sz="3600" dirty="0">
              <a:latin typeface="Helvetica"/>
              <a:cs typeface="Helvetica"/>
            </a:endParaRPr>
          </a:p>
        </p:txBody>
      </p:sp>
    </p:spTree>
    <p:extLst>
      <p:ext uri="{BB962C8B-B14F-4D97-AF65-F5344CB8AC3E}">
        <p14:creationId xmlns:p14="http://schemas.microsoft.com/office/powerpoint/2010/main" val="25799013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8300" y="1955800"/>
            <a:ext cx="5829300" cy="3046988"/>
          </a:xfrm>
          <a:prstGeom prst="rect">
            <a:avLst/>
          </a:prstGeom>
        </p:spPr>
        <p:txBody>
          <a:bodyPr wrap="square">
            <a:spAutoFit/>
          </a:bodyPr>
          <a:lstStyle/>
          <a:p>
            <a:r>
              <a:rPr lang="en-US" sz="2600" dirty="0">
                <a:latin typeface="Helvetica"/>
                <a:cs typeface="Helvetica"/>
              </a:rPr>
              <a:t>James, a servant of God and of the Lord Jesus Christ,</a:t>
            </a:r>
          </a:p>
          <a:p>
            <a:pPr>
              <a:spcAft>
                <a:spcPts val="1200"/>
              </a:spcAft>
            </a:pPr>
            <a:r>
              <a:rPr lang="en-US" sz="2600" dirty="0">
                <a:latin typeface="Helvetica"/>
                <a:cs typeface="Helvetica"/>
              </a:rPr>
              <a:t>To the twelve tribes scattered among the nations:</a:t>
            </a:r>
          </a:p>
          <a:p>
            <a:r>
              <a:rPr lang="en-US" sz="2600" dirty="0">
                <a:latin typeface="Helvetica"/>
                <a:cs typeface="Helvetica"/>
              </a:rPr>
              <a:t>Greetings</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James 1:1</a:t>
            </a:r>
            <a:endParaRPr lang="en-US" sz="2600" dirty="0">
              <a:latin typeface="Helvetica"/>
              <a:cs typeface="Helvetica"/>
            </a:endParaRPr>
          </a:p>
        </p:txBody>
      </p:sp>
    </p:spTree>
    <p:extLst>
      <p:ext uri="{BB962C8B-B14F-4D97-AF65-F5344CB8AC3E}">
        <p14:creationId xmlns:p14="http://schemas.microsoft.com/office/powerpoint/2010/main" val="18388407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148153"/>
            <a:ext cx="7620000" cy="4494280"/>
          </a:xfrm>
          <a:prstGeom prst="rect">
            <a:avLst/>
          </a:prstGeom>
        </p:spPr>
      </p:pic>
    </p:spTree>
    <p:extLst>
      <p:ext uri="{BB962C8B-B14F-4D97-AF65-F5344CB8AC3E}">
        <p14:creationId xmlns:p14="http://schemas.microsoft.com/office/powerpoint/2010/main" val="20982710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70443</TotalTime>
  <Words>215</Words>
  <Application>Microsoft Macintosh PowerPoint</Application>
  <PresentationFormat>On-screen Show (4:3)</PresentationFormat>
  <Paragraphs>45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Elemental</vt:lpstr>
      <vt:lpstr>Renew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1235</cp:revision>
  <cp:lastPrinted>2019-02-03T04:32:27Z</cp:lastPrinted>
  <dcterms:created xsi:type="dcterms:W3CDTF">2013-11-03T00:06:16Z</dcterms:created>
  <dcterms:modified xsi:type="dcterms:W3CDTF">2019-11-24T14:48:05Z</dcterms:modified>
</cp:coreProperties>
</file>