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62" r:id="rId4"/>
    <p:sldId id="263" r:id="rId5"/>
    <p:sldId id="258" r:id="rId6"/>
    <p:sldId id="259" r:id="rId7"/>
    <p:sldId id="260" r:id="rId8"/>
    <p:sldId id="261" r:id="rId9"/>
    <p:sldId id="268" r:id="rId10"/>
    <p:sldId id="264" r:id="rId11"/>
    <p:sldId id="265" r:id="rId12"/>
    <p:sldId id="292" r:id="rId13"/>
    <p:sldId id="267" r:id="rId14"/>
    <p:sldId id="293" r:id="rId15"/>
    <p:sldId id="275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81" r:id="rId24"/>
    <p:sldId id="277" r:id="rId25"/>
    <p:sldId id="278" r:id="rId26"/>
    <p:sldId id="282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279" r:id="rId37"/>
    <p:sldId id="280" r:id="rId38"/>
    <p:sldId id="283" r:id="rId39"/>
    <p:sldId id="285" r:id="rId40"/>
    <p:sldId id="286" r:id="rId41"/>
    <p:sldId id="287" r:id="rId42"/>
    <p:sldId id="288" r:id="rId43"/>
    <p:sldId id="289" r:id="rId44"/>
    <p:sldId id="290" r:id="rId45"/>
    <p:sldId id="29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CC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734" y="-5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410AC-E239-49B4-A0C5-B4F6D205568A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37300-CE17-4443-8724-D30D02D3B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93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E37300-CE17-4443-8724-D30D02D3BED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48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04D0-6379-43FB-A3A0-9EEFC25BF71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2275-3E6C-4E5D-B6AA-B8138D9C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11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04D0-6379-43FB-A3A0-9EEFC25BF71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2275-3E6C-4E5D-B6AA-B8138D9C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04D0-6379-43FB-A3A0-9EEFC25BF71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2275-3E6C-4E5D-B6AA-B8138D9C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14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04D0-6379-43FB-A3A0-9EEFC25BF71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2275-3E6C-4E5D-B6AA-B8138D9C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9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04D0-6379-43FB-A3A0-9EEFC25BF71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2275-3E6C-4E5D-B6AA-B8138D9C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77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04D0-6379-43FB-A3A0-9EEFC25BF71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2275-3E6C-4E5D-B6AA-B8138D9C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9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04D0-6379-43FB-A3A0-9EEFC25BF71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2275-3E6C-4E5D-B6AA-B8138D9C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69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04D0-6379-43FB-A3A0-9EEFC25BF71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2275-3E6C-4E5D-B6AA-B8138D9C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70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04D0-6379-43FB-A3A0-9EEFC25BF71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2275-3E6C-4E5D-B6AA-B8138D9C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81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04D0-6379-43FB-A3A0-9EEFC25BF71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2275-3E6C-4E5D-B6AA-B8138D9C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59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04D0-6379-43FB-A3A0-9EEFC25BF71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2275-3E6C-4E5D-B6AA-B8138D9C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8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204D0-6379-43FB-A3A0-9EEFC25BF71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62275-3E6C-4E5D-B6AA-B8138D9C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1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6043"/>
            <a:ext cx="10959101" cy="6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3956"/>
            <a:ext cx="6715753" cy="625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176" y="609600"/>
            <a:ext cx="8001000" cy="16002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ts val="6000"/>
              </a:lnSpc>
              <a:spcBef>
                <a:spcPts val="600"/>
              </a:spcBef>
            </a:pPr>
            <a:r>
              <a:rPr lang="zh-TW" alt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文鼎特毛楷" panose="020B0609010101010101" pitchFamily="49" charset="-120"/>
                <a:ea typeface="文鼎特毛楷" panose="020B0609010101010101" pitchFamily="49" charset="-120"/>
              </a:rPr>
              <a:t>在逆境中往</a:t>
            </a:r>
            <a:r>
              <a:rPr lang="zh-TW" alt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文鼎特毛楷" panose="020B0609010101010101" pitchFamily="49" charset="-120"/>
                <a:ea typeface="文鼎特毛楷" panose="020B0609010101010101" pitchFamily="49" charset="-120"/>
              </a:rPr>
              <a:t>前走</a:t>
            </a:r>
            <a:endParaRPr lang="en-US" b="1" spc="50" dirty="0">
              <a:ln w="11430"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236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王</a:t>
            </a:r>
            <a:r>
              <a:rPr lang="zh-TW" altLang="en-US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說</a:t>
            </a:r>
            <a:r>
              <a:rPr lang="zh-TW" altLang="en-US" sz="24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：「</a:t>
            </a:r>
            <a:r>
              <a:rPr lang="en-US" altLang="zh-TW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……</a:t>
            </a:r>
            <a:r>
              <a:rPr lang="zh-TW" altLang="en-US" sz="24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他</a:t>
            </a:r>
            <a:r>
              <a:rPr lang="zh-TW" altLang="en-US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咒罵是因耶和華吩咐他說：</a:t>
            </a:r>
            <a:r>
              <a:rPr lang="en-US" altLang="zh-TW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『</a:t>
            </a:r>
            <a:r>
              <a:rPr lang="zh-TW" altLang="en-US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你要咒罵大衛。</a:t>
            </a:r>
            <a:r>
              <a:rPr lang="en-US" altLang="zh-TW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』</a:t>
            </a:r>
            <a:r>
              <a:rPr lang="zh-TW" altLang="en-US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如此，誰敢說你為甚麼這樣行呢</a:t>
            </a:r>
            <a:r>
              <a:rPr lang="zh-TW" altLang="en-US" sz="24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？」大</a:t>
            </a:r>
            <a:r>
              <a:rPr lang="zh-TW" altLang="en-US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衛又對亞比篩和眾臣僕說：「我親生的兒子尚且尋索我的性命，何況這便雅憫人呢？由他咒罵吧！因為這是耶和華吩咐他的</a:t>
            </a:r>
            <a:r>
              <a:rPr lang="zh-TW" altLang="en-US" sz="24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。或</a:t>
            </a:r>
            <a:r>
              <a:rPr lang="zh-TW" altLang="en-US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者耶和華見我遭難，為我今日被這人咒罵，就施恩與我</a:t>
            </a:r>
            <a:r>
              <a:rPr lang="zh-TW" altLang="en-US" sz="24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。」（撒母耳記下</a:t>
            </a:r>
            <a:r>
              <a:rPr lang="en-US" altLang="zh-TW" sz="24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16:10-12</a:t>
            </a:r>
            <a:r>
              <a:rPr lang="zh-TW" altLang="en-US" sz="24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）</a:t>
            </a:r>
            <a:endParaRPr lang="en-US" sz="2400" dirty="0">
              <a:solidFill>
                <a:srgbClr val="C00000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95600"/>
            <a:ext cx="5715000" cy="369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16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3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2. </a:t>
            </a:r>
            <a:r>
              <a:rPr lang="zh-TW" altLang="en-US" sz="3600" b="1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神的榮耀</a:t>
            </a:r>
            <a:endParaRPr lang="en-US" sz="3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28956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altLang="zh-TW" sz="2400" b="1" dirty="0">
                <a:latin typeface="文鼎粗楷" panose="020B0609010101010101" pitchFamily="49" charset="-120"/>
                <a:ea typeface="文鼎粗楷" panose="020B0609010101010101" pitchFamily="49" charset="-120"/>
              </a:rPr>
              <a:t>14:4</a:t>
            </a:r>
            <a:r>
              <a:rPr lang="zh-TW" altLang="en-US" sz="2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 我要使法老的心剛硬，他要追趕他們，</a:t>
            </a:r>
            <a:r>
              <a:rPr lang="zh-TW" altLang="en-US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我便</a:t>
            </a:r>
            <a:r>
              <a:rPr lang="zh-TW" altLang="en-US" sz="2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在法老和他全軍身上</a:t>
            </a:r>
            <a:r>
              <a:rPr lang="zh-TW" altLang="en-US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得榮耀</a:t>
            </a:r>
            <a:r>
              <a:rPr lang="zh-TW" altLang="en-US" sz="24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；埃及人就知道我是耶和華</a:t>
            </a:r>
            <a:r>
              <a:rPr lang="zh-TW" altLang="en-US" sz="24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。」</a:t>
            </a:r>
            <a:endParaRPr lang="en-US" altLang="zh-TW" sz="2400" dirty="0" smtClean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457200" indent="-457200">
              <a:buNone/>
            </a:pPr>
            <a:r>
              <a:rPr lang="en-US" altLang="zh-TW" sz="2400" b="1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14:17</a:t>
            </a:r>
            <a:r>
              <a:rPr lang="zh-TW" altLang="en-US" sz="24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 我要使埃及人的心剛硬，他們就跟著下去。</a:t>
            </a:r>
            <a:r>
              <a:rPr lang="zh-TW" altLang="en-US" sz="24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我要</a:t>
            </a:r>
            <a:r>
              <a:rPr lang="zh-TW" altLang="en-US" sz="24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在法老和他的全軍、車輛、馬兵上</a:t>
            </a:r>
            <a:r>
              <a:rPr lang="zh-TW" altLang="en-US" sz="24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得榮耀</a:t>
            </a:r>
            <a:r>
              <a:rPr lang="zh-TW" altLang="en-US" sz="24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endParaRPr lang="en-US" altLang="zh-TW" sz="2400" dirty="0" smtClean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457200" indent="-457200">
              <a:buNone/>
            </a:pPr>
            <a:r>
              <a:rPr lang="en-US" altLang="zh-TW" sz="2400" b="1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14:18</a:t>
            </a:r>
            <a:r>
              <a:rPr lang="zh-TW" altLang="en-US" sz="24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 </a:t>
            </a:r>
            <a:r>
              <a:rPr lang="zh-TW" altLang="en-US" sz="24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我</a:t>
            </a:r>
            <a:r>
              <a:rPr lang="zh-TW" altLang="en-US" sz="24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在法老和他的車輛、馬兵上</a:t>
            </a:r>
            <a:r>
              <a:rPr lang="zh-TW" altLang="en-US" sz="24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得榮耀</a:t>
            </a:r>
            <a:r>
              <a:rPr lang="zh-TW" altLang="en-US" sz="24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的時候，埃及人就知道我是耶和華了。」</a:t>
            </a:r>
            <a:endParaRPr lang="en-US" sz="2400" dirty="0" smtClean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endParaRPr lang="en-US" sz="24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195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97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施姊妹的故事</a:t>
            </a:r>
            <a:endParaRPr lang="zh-TW" alt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702" y="1219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b="1" dirty="0" smtClean="0">
                <a:latin typeface="KaiTi" pitchFamily="49" charset="-122"/>
                <a:ea typeface="KaiTi" pitchFamily="49" charset="-122"/>
              </a:rPr>
              <a:t>我的恩典你用的</a:t>
            </a:r>
            <a:endParaRPr lang="zh-TW" altLang="en-US" b="1" dirty="0"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4" name="AutoShape 2" descr="http://www.knowing-jesus.com/wp-content/uploads/My-Grace-is-Sufficien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2" descr="http://www.corbisimages.com/images/Corbis-42-28710672.jpg?size=67&amp;uid=a429d712-3aff-4276-bf26-ec543ed00e8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0"/>
            <a:ext cx="60960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60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3. </a:t>
            </a:r>
            <a:r>
              <a:rPr lang="zh-TW" altLang="en-US" sz="3600" b="1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神的旨意</a:t>
            </a:r>
            <a:endParaRPr lang="en-US" sz="3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800" b="1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14:13</a:t>
            </a:r>
            <a:r>
              <a:rPr lang="zh-TW" altLang="en-US" sz="28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 摩西對百姓說：「不要懼怕，只管站住！</a:t>
            </a:r>
            <a:r>
              <a:rPr lang="zh-TW" altLang="en-US" sz="28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 」</a:t>
            </a:r>
            <a:endParaRPr lang="en-US" sz="2800" dirty="0">
              <a:solidFill>
                <a:srgbClr val="C00000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2667000"/>
            <a:ext cx="60388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7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義和團事件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0" r="15246"/>
          <a:stretch/>
        </p:blipFill>
        <p:spPr bwMode="auto">
          <a:xfrm>
            <a:off x="155575" y="1066800"/>
            <a:ext cx="3333509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http://www.chuanjiaoban.com/userfiles/old/uploadfile/2009/1008/200910080618465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88" y="1049437"/>
            <a:ext cx="5631419" cy="477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35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latin typeface="文鼎新粗黑" panose="020B0609010101010101" pitchFamily="49" charset="-120"/>
                <a:ea typeface="文鼎新粗黑" panose="020B0609010101010101" pitchFamily="49" charset="-120"/>
              </a:rPr>
              <a:t>二、要超越懼怕──「不要懼怕」</a:t>
            </a:r>
            <a:endParaRPr lang="en-US" sz="4000" dirty="0">
              <a:latin typeface="文鼎新粗黑" panose="020B0609010101010101" pitchFamily="49" charset="-120"/>
              <a:ea typeface="文鼎新粗黑" panose="020B0609010101010101" pitchFamily="49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0"/>
            <a:ext cx="3767808" cy="3510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06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229600" cy="106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F.A.I.T.H. = Feeling </a:t>
            </a:r>
            <a:r>
              <a:rPr lang="en-US" sz="3600" dirty="0"/>
              <a:t>Afraid I Trust Him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6096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12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39999">
              <a:schemeClr val="accent3">
                <a:lumMod val="40000"/>
                <a:lumOff val="60000"/>
              </a:schemeClr>
            </a:gs>
            <a:gs pos="70000">
              <a:srgbClr val="C4D6EB"/>
            </a:gs>
            <a:gs pos="100000">
              <a:schemeClr val="accent3">
                <a:lumMod val="20000"/>
                <a:lumOff val="8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懼怕是病因</a:t>
            </a:r>
            <a:endParaRPr 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4001"/>
            <a:ext cx="6781800" cy="121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百分之九十的慢性病人，真正的病源不是咳嗽、胸痛、胃酸過多，而是「懼怕」。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124198"/>
            <a:ext cx="19145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124198"/>
            <a:ext cx="4249008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57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39999">
              <a:schemeClr val="accent3">
                <a:lumMod val="40000"/>
                <a:lumOff val="60000"/>
              </a:schemeClr>
            </a:gs>
            <a:gs pos="70000">
              <a:srgbClr val="C4D6EB"/>
            </a:gs>
            <a:gs pos="100000">
              <a:schemeClr val="accent3">
                <a:lumMod val="20000"/>
                <a:lumOff val="8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感覺與信靠</a:t>
            </a:r>
            <a:endParaRPr 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447800"/>
            <a:ext cx="6781800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「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昨天，神給你喜樂；今天，祂看你依靠你的感覺，而不是依靠基督，所以神把它拿走了，讓你去依靠基督</a:t>
            </a:r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 」</a:t>
            </a:r>
            <a:endParaRPr lang="en-US" sz="28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71800"/>
            <a:ext cx="5298053" cy="3509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3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latin typeface="文鼎新粗黑" panose="020B0609010101010101" pitchFamily="49" charset="-120"/>
                <a:ea typeface="文鼎新粗黑" panose="020B0609010101010101" pitchFamily="49" charset="-120"/>
              </a:rPr>
              <a:t>三、要沈穩篤定──「只管站住」</a:t>
            </a:r>
            <a:endParaRPr lang="en-US" sz="4000" dirty="0">
              <a:latin typeface="文鼎新粗黑" panose="020B0609010101010101" pitchFamily="49" charset="-120"/>
              <a:ea typeface="文鼎新粗黑" panose="020B0609010101010101" pitchFamily="49" charset="-12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2438400"/>
            <a:ext cx="4718050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97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文鼎粗隸" panose="020B0609010101010101" pitchFamily="49" charset="-120"/>
                <a:ea typeface="文鼎粗隸" panose="020B0609010101010101" pitchFamily="49" charset="-120"/>
              </a:rPr>
              <a:t>出埃及記</a:t>
            </a:r>
            <a:r>
              <a:rPr lang="en-US" altLang="zh-TW" dirty="0" smtClean="0">
                <a:latin typeface="文鼎粗隸" panose="020B0609010101010101" pitchFamily="49" charset="-120"/>
                <a:ea typeface="文鼎粗隸" panose="020B0609010101010101" pitchFamily="49" charset="-120"/>
              </a:rPr>
              <a:t>14:9-18</a:t>
            </a:r>
            <a:endParaRPr lang="en-US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86200"/>
          </a:xfr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altLang="zh-TW" sz="2800" b="1" dirty="0">
                <a:latin typeface="文鼎粗楷" panose="020B0609010101010101" pitchFamily="49" charset="-120"/>
                <a:ea typeface="文鼎粗楷" panose="020B0609010101010101" pitchFamily="49" charset="-120"/>
              </a:rPr>
              <a:t>14:9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 埃及人追趕他們，法老一切的馬匹、車輛、馬兵，與軍兵就在海邊上，靠近比</a:t>
            </a:r>
            <a:r>
              <a:rPr lang="en-US" altLang="zh-TW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•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哈希錄，對著巴力</a:t>
            </a:r>
            <a:r>
              <a:rPr lang="en-US" altLang="zh-TW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•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洗分，在他們安營的地方追上了</a:t>
            </a:r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endParaRPr lang="en-US" altLang="zh-TW" sz="2800" dirty="0" smtClean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457200" indent="-457200">
              <a:buNone/>
            </a:pPr>
            <a:r>
              <a:rPr lang="en-US" altLang="zh-TW" sz="2800" b="1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14:10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 法老臨近的時候，以色列人舉目看見埃及人趕來，就甚懼怕，向耶和華哀求</a:t>
            </a:r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endParaRPr lang="en-US" altLang="zh-TW" sz="2800" dirty="0" smtClean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457200" indent="-457200">
              <a:buNone/>
            </a:pPr>
            <a:r>
              <a:rPr lang="en-US" altLang="zh-TW" sz="2800" b="1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14:11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 他們對摩西說：「難道在埃及沒有墳地，你把我們帶來死在曠野嗎？你為甚麼這樣待我們，將我們從埃及領出來呢</a:t>
            </a:r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？</a:t>
            </a:r>
            <a:endParaRPr lang="en-US" altLang="zh-TW" sz="2800" dirty="0" smtClean="0"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090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096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800" b="1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14:13</a:t>
            </a:r>
            <a:r>
              <a:rPr lang="zh-TW" altLang="en-US" sz="28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 摩西對百姓說：「不要懼怕，只管站住！ 」</a:t>
            </a:r>
            <a:endParaRPr lang="en-US" sz="2800" dirty="0" smtClean="0">
              <a:solidFill>
                <a:srgbClr val="C00000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2667000"/>
            <a:ext cx="60388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44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13000">
              <a:schemeClr val="bg1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神的話使我們站住</a:t>
            </a:r>
            <a:endParaRPr lang="en-US" sz="3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2590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求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你照你的話扶持</a:t>
            </a:r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我（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詩</a:t>
            </a:r>
            <a:r>
              <a:rPr 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119:116</a:t>
            </a:r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）</a:t>
            </a:r>
            <a:endParaRPr lang="en-US" altLang="zh-TW" sz="2800" dirty="0" smtClean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求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你用你的話，使我腳步穩</a:t>
            </a:r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當（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詩</a:t>
            </a:r>
            <a:r>
              <a:rPr 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119:133</a:t>
            </a:r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）</a:t>
            </a:r>
            <a:endParaRPr lang="en-US" altLang="zh-TW" sz="2800" dirty="0" smtClean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有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人靠車</a:t>
            </a:r>
            <a:r>
              <a:rPr lang="en-US" altLang="zh-TW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……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但我們要提到耶和華我們神的名</a:t>
            </a:r>
            <a:r>
              <a:rPr lang="en-US" altLang="zh-TW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……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他們都屈身仆倒，我們卻起來，立得正直</a:t>
            </a:r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。（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詩</a:t>
            </a:r>
            <a:r>
              <a:rPr 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20:7-8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）</a:t>
            </a:r>
            <a:endParaRPr lang="en-US" sz="28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4" r="11520"/>
          <a:stretch/>
        </p:blipFill>
        <p:spPr bwMode="auto">
          <a:xfrm>
            <a:off x="3124200" y="4410428"/>
            <a:ext cx="2721015" cy="199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38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>
            <a:noAutofit/>
          </a:bodyPr>
          <a:lstStyle/>
          <a:p>
            <a:r>
              <a:rPr lang="zh-TW" altLang="en-US" sz="3600" b="1" dirty="0">
                <a:latin typeface="文鼎新粗黑" panose="020B0609010101010101" pitchFamily="49" charset="-120"/>
                <a:ea typeface="文鼎新粗黑" panose="020B0609010101010101" pitchFamily="49" charset="-120"/>
              </a:rPr>
              <a:t>四、要相信神的拯救</a:t>
            </a:r>
            <a:r>
              <a:rPr lang="zh-TW" altLang="en-US" sz="3600" b="1" dirty="0" smtClean="0">
                <a:latin typeface="文鼎新粗黑" panose="020B0609010101010101" pitchFamily="49" charset="-120"/>
                <a:ea typeface="文鼎新粗黑" panose="020B0609010101010101" pitchFamily="49" charset="-120"/>
              </a:rPr>
              <a:t>──</a:t>
            </a:r>
            <a:r>
              <a:rPr lang="en-US" altLang="zh-TW" sz="3600" b="1" dirty="0" smtClean="0">
                <a:latin typeface="文鼎新粗黑" panose="020B0609010101010101" pitchFamily="49" charset="-120"/>
                <a:ea typeface="文鼎新粗黑" panose="020B0609010101010101" pitchFamily="49" charset="-120"/>
              </a:rPr>
              <a:t/>
            </a:r>
            <a:br>
              <a:rPr lang="en-US" altLang="zh-TW" sz="3600" b="1" dirty="0" smtClean="0">
                <a:latin typeface="文鼎新粗黑" panose="020B0609010101010101" pitchFamily="49" charset="-120"/>
                <a:ea typeface="文鼎新粗黑" panose="020B0609010101010101" pitchFamily="49" charset="-120"/>
              </a:rPr>
            </a:br>
            <a:r>
              <a:rPr lang="zh-TW" altLang="en-US" sz="3600" b="1" dirty="0" smtClean="0">
                <a:latin typeface="文鼎新粗黑" panose="020B0609010101010101" pitchFamily="49" charset="-120"/>
                <a:ea typeface="文鼎新粗黑" panose="020B0609010101010101" pitchFamily="49" charset="-120"/>
              </a:rPr>
              <a:t>「</a:t>
            </a:r>
            <a:r>
              <a:rPr lang="zh-TW" altLang="en-US" sz="3600" b="1" dirty="0">
                <a:latin typeface="文鼎新粗黑" panose="020B0609010101010101" pitchFamily="49" charset="-120"/>
                <a:ea typeface="文鼎新粗黑" panose="020B0609010101010101" pitchFamily="49" charset="-120"/>
              </a:rPr>
              <a:t>看耶和華今天向你們所要施行的救恩」</a:t>
            </a:r>
            <a:endParaRPr lang="en-US" sz="3600" dirty="0">
              <a:latin typeface="文鼎新粗黑" panose="020B0609010101010101" pitchFamily="49" charset="-120"/>
              <a:ea typeface="文鼎新粗黑" panose="020B0609010101010101" pitchFamily="49" charset="-12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436" y="2590800"/>
            <a:ext cx="4718050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12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04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800" b="1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14:13</a:t>
            </a:r>
            <a:r>
              <a:rPr lang="zh-TW" altLang="en-US" sz="28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 摩西對百姓說：「不要懼怕，只管站住！看耶和華今天向你們所要施行的救恩。 」</a:t>
            </a:r>
            <a:endParaRPr lang="en-US" sz="2800" dirty="0" smtClean="0">
              <a:solidFill>
                <a:srgbClr val="C00000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2667000"/>
            <a:ext cx="60388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47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13000">
              <a:schemeClr val="bg1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3581400" cy="5257799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「看</a:t>
            </a:r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」是</a:t>
            </a:r>
            <a:r>
              <a:rPr lang="zh-TW" alt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信心的仰望，信心的認定，信心的交托</a:t>
            </a:r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信</a:t>
            </a:r>
            <a:r>
              <a:rPr lang="zh-TW" alt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心的對象不是環境，不是感覺，也不是神蹟，而是神自己。</a:t>
            </a:r>
            <a:endParaRPr lang="en-US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802" y="609600"/>
            <a:ext cx="3550537" cy="396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38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1"/>
            <a:ext cx="8229600" cy="2590800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2800" b="1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14:13</a:t>
            </a:r>
            <a:r>
              <a:rPr lang="zh-TW" altLang="en-US" sz="28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 摩西對百姓說：「不要懼怕，只管站住！看耶和華今天向你們所要施行的救恩。 」</a:t>
            </a:r>
            <a:endParaRPr lang="en-US" sz="2800" dirty="0" smtClean="0">
              <a:solidFill>
                <a:srgbClr val="C00000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endParaRPr lang="en-US" altLang="zh-TW" sz="9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今天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」表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示神的工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作不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會遲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延。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神從不誤事，祂的時間總是恰到好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處！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22600"/>
            <a:ext cx="4283391" cy="3331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33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28193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sz="2800" b="1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14:13</a:t>
            </a:r>
            <a:r>
              <a:rPr lang="zh-TW" altLang="en-US" sz="28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 摩西對百姓說：「不要懼怕，只管站住！看耶和華今天向你們所要施行的救恩。 」</a:t>
            </a:r>
            <a:endParaRPr lang="en-US" sz="2800" dirty="0" smtClean="0">
              <a:solidFill>
                <a:srgbClr val="C00000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endParaRPr lang="en-US" altLang="zh-TW" sz="9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「今天」是神給你的機會，來經歷祂的信實與能力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所有的「今天」都絕對地奉獻給神，使「今天」成為神工作的日子。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657600"/>
            <a:ext cx="42862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80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685800"/>
            <a:ext cx="4648200" cy="4525963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鮑曼（</a:t>
            </a:r>
            <a:r>
              <a:rPr 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Daniel Baumann</a:t>
            </a:r>
            <a:r>
              <a:rPr lang="zh-TW" alt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）是青年使命團的傳道</a:t>
            </a:r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人。現在住夏威夷。</a:t>
            </a:r>
            <a:endParaRPr lang="en-US" altLang="zh-TW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他曾有</a:t>
            </a:r>
            <a:r>
              <a:rPr lang="zh-TW" alt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九</a:t>
            </a:r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年在</a:t>
            </a:r>
            <a:r>
              <a:rPr lang="zh-TW" alt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阿富汗服事主</a:t>
            </a:r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endParaRPr lang="en-US" altLang="zh-TW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5" r="17112" b="11801"/>
          <a:stretch/>
        </p:blipFill>
        <p:spPr bwMode="auto">
          <a:xfrm>
            <a:off x="521937" y="381000"/>
            <a:ext cx="3110519" cy="31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638" y="3543728"/>
            <a:ext cx="1988283" cy="297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30506"/>
            <a:ext cx="1870762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78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05000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371600" y="609600"/>
            <a:ext cx="624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1997</a:t>
            </a:r>
            <a:r>
              <a:rPr lang="zh-TW" altLang="en-US" sz="32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年，他去伊朗訪問兩週，未料出境時被逮捕。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7001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685800"/>
            <a:ext cx="7620000" cy="914400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他在被士兵審訊時，受</a:t>
            </a:r>
            <a:r>
              <a:rPr lang="zh-TW" alt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盡了折磨和苦</a:t>
            </a:r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處。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93" b="17540"/>
          <a:stretch/>
        </p:blipFill>
        <p:spPr>
          <a:xfrm>
            <a:off x="762000" y="1752601"/>
            <a:ext cx="78486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4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文鼎粗隸" panose="020B0609010101010101" pitchFamily="49" charset="-120"/>
                <a:ea typeface="文鼎粗隸" panose="020B0609010101010101" pitchFamily="49" charset="-120"/>
              </a:rPr>
              <a:t>出埃及記</a:t>
            </a:r>
            <a:r>
              <a:rPr lang="en-US" altLang="zh-TW" dirty="0" smtClean="0">
                <a:latin typeface="文鼎粗隸" panose="020B0609010101010101" pitchFamily="49" charset="-120"/>
                <a:ea typeface="文鼎粗隸" panose="020B0609010101010101" pitchFamily="49" charset="-120"/>
              </a:rPr>
              <a:t>14:9-18</a:t>
            </a:r>
            <a:endParaRPr lang="en-US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altLang="zh-TW" sz="2800" b="1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14:12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 我們在埃及豈沒有對你說過，不要攪擾我們，容我們服事埃及人嗎？因為服事埃及人比死在曠野還好</a:t>
            </a:r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。」</a:t>
            </a:r>
            <a:endParaRPr lang="en-US" altLang="zh-TW" sz="2800" dirty="0" smtClean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457200" indent="-457200">
              <a:buNone/>
            </a:pPr>
            <a:r>
              <a:rPr lang="en-US" altLang="zh-TW" sz="2800" b="1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14:13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 摩西對百姓說：「不要懼怕，只管站住！看耶和華今天向你們所要施行的救恩。因為，你們今天所看見的埃及人必永遠不再看見了</a:t>
            </a:r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endParaRPr lang="en-US" altLang="zh-TW" sz="2800" dirty="0" smtClean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457200" indent="-457200">
              <a:buNone/>
            </a:pPr>
            <a:r>
              <a:rPr lang="en-US" altLang="zh-TW" sz="2800" b="1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14:14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 耶和華必為你們爭戰；你們只管靜默，不要作聲</a:t>
            </a:r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。」</a:t>
            </a:r>
            <a:endParaRPr lang="en-US" altLang="zh-TW" sz="2800" dirty="0" smtClean="0"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921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838201"/>
            <a:ext cx="6477000" cy="1371600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他</a:t>
            </a:r>
            <a:r>
              <a:rPr lang="zh-TW" alt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灰心絕</a:t>
            </a:r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望，想以自殺了斷痛苦，但四次均不成功。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9" b="14757"/>
          <a:stretch/>
        </p:blipFill>
        <p:spPr>
          <a:xfrm>
            <a:off x="914400" y="2057398"/>
            <a:ext cx="7162800" cy="426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4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609601"/>
            <a:ext cx="6324600" cy="1219200"/>
          </a:xfrm>
        </p:spPr>
        <p:txBody>
          <a:bodyPr/>
          <a:lstStyle/>
          <a:p>
            <a:r>
              <a:rPr lang="zh-TW" alt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在</a:t>
            </a:r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他絕</a:t>
            </a:r>
            <a:r>
              <a:rPr lang="zh-TW" altLang="en-US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望透頂時，耶穌在榮光中向他顯現，並且應允要拯救他。</a:t>
            </a:r>
            <a:endParaRPr lang="en-US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44" b="6367"/>
          <a:stretch/>
        </p:blipFill>
        <p:spPr>
          <a:xfrm>
            <a:off x="1484470" y="1905000"/>
            <a:ext cx="6211730" cy="431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2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609601"/>
            <a:ext cx="6324600" cy="1219200"/>
          </a:xfrm>
        </p:spPr>
        <p:txBody>
          <a:bodyPr/>
          <a:lstStyle/>
          <a:p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耶穌要他去愛仇敵。他主動向審訊者伸出手，與他作朋友。</a:t>
            </a:r>
            <a:endParaRPr lang="en-US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6"/>
          <a:stretch/>
        </p:blipFill>
        <p:spPr>
          <a:xfrm>
            <a:off x="1447800" y="1905000"/>
            <a:ext cx="6705600" cy="425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6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609600"/>
            <a:ext cx="6324600" cy="1523999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他聽到三位獄卒談話，他們因著基督徒的見證受感動，也要跟隨耶穌。</a:t>
            </a:r>
            <a:endParaRPr lang="en-US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78" b="14158"/>
          <a:stretch/>
        </p:blipFill>
        <p:spPr>
          <a:xfrm>
            <a:off x="1295400" y="2286000"/>
            <a:ext cx="633628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1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609600"/>
            <a:ext cx="6324600" cy="1523999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最後上法庭時，神給他意外的力量，大膽傳講福音近半小時。</a:t>
            </a:r>
            <a:endParaRPr lang="en-US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1" b="18051"/>
          <a:stretch/>
        </p:blipFill>
        <p:spPr>
          <a:xfrm>
            <a:off x="1143000" y="1981200"/>
            <a:ext cx="69342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2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229600" cy="2133600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不久，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伊朗的高等法庭判他無罪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，因他持瑞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士護照，而伊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朗要和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瑞士保持友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好關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係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。他在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伊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朗監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獄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中共待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了九個星期。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26" y="2514600"/>
            <a:ext cx="6096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9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latin typeface="文鼎新粗黑" panose="020B0609010101010101" pitchFamily="49" charset="-120"/>
                <a:ea typeface="文鼎新粗黑" panose="020B0609010101010101" pitchFamily="49" charset="-120"/>
              </a:rPr>
              <a:t>五、神必為我們爭戰</a:t>
            </a:r>
            <a:r>
              <a:rPr lang="zh-TW" altLang="en-US" sz="4000" b="1" dirty="0" smtClean="0">
                <a:latin typeface="文鼎新粗黑" panose="020B0609010101010101" pitchFamily="49" charset="-120"/>
                <a:ea typeface="文鼎新粗黑" panose="020B0609010101010101" pitchFamily="49" charset="-120"/>
              </a:rPr>
              <a:t>──</a:t>
            </a:r>
            <a:r>
              <a:rPr lang="en-US" altLang="zh-TW" sz="4000" b="1" dirty="0" smtClean="0">
                <a:latin typeface="文鼎新粗黑" panose="020B0609010101010101" pitchFamily="49" charset="-120"/>
                <a:ea typeface="文鼎新粗黑" panose="020B0609010101010101" pitchFamily="49" charset="-120"/>
              </a:rPr>
              <a:t/>
            </a:r>
            <a:br>
              <a:rPr lang="en-US" altLang="zh-TW" sz="4000" b="1" dirty="0" smtClean="0">
                <a:latin typeface="文鼎新粗黑" panose="020B0609010101010101" pitchFamily="49" charset="-120"/>
                <a:ea typeface="文鼎新粗黑" panose="020B0609010101010101" pitchFamily="49" charset="-120"/>
              </a:rPr>
            </a:br>
            <a:r>
              <a:rPr lang="zh-TW" altLang="en-US" sz="4000" b="1" dirty="0" smtClean="0">
                <a:latin typeface="文鼎新粗黑" panose="020B0609010101010101" pitchFamily="49" charset="-120"/>
                <a:ea typeface="文鼎新粗黑" panose="020B0609010101010101" pitchFamily="49" charset="-120"/>
              </a:rPr>
              <a:t>「</a:t>
            </a:r>
            <a:r>
              <a:rPr lang="zh-TW" altLang="en-US" sz="4000" b="1" dirty="0">
                <a:latin typeface="文鼎新粗黑" panose="020B0609010101010101" pitchFamily="49" charset="-120"/>
                <a:ea typeface="文鼎新粗黑" panose="020B0609010101010101" pitchFamily="49" charset="-120"/>
              </a:rPr>
              <a:t>耶和華必為你們爭戰」</a:t>
            </a:r>
            <a:endParaRPr lang="en-US" sz="4000" dirty="0">
              <a:latin typeface="文鼎新粗黑" panose="020B0609010101010101" pitchFamily="49" charset="-120"/>
              <a:ea typeface="文鼎新粗黑" panose="020B0609010101010101" pitchFamily="49" charset="-12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2514600"/>
            <a:ext cx="4718050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79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457201"/>
            <a:ext cx="3830955" cy="60854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大衛對那非利士人說：「你來攻擊我，是靠著刀槍和銅戟，我來攻擊你，是靠著萬軍之耶和華的名。</a:t>
            </a:r>
            <a:r>
              <a:rPr lang="en-US" altLang="zh-TW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……</a:t>
            </a:r>
            <a:r>
              <a:rPr lang="zh-TW" altLang="en-US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又使眾人知道，耶和華使人得勝，不是用刀用槍，因為爭戰的勝敗全在乎耶和華。」（</a:t>
            </a:r>
            <a:r>
              <a:rPr lang="zh-TW" altLang="en-US" sz="24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撒母耳記上</a:t>
            </a:r>
            <a:r>
              <a:rPr lang="en-US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7:45, 47</a:t>
            </a:r>
            <a:r>
              <a:rPr lang="zh-TW" altLang="en-US" sz="24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）</a:t>
            </a:r>
            <a:endParaRPr lang="en-US" altLang="zh-TW" sz="2400" dirty="0" smtClean="0">
              <a:solidFill>
                <a:srgbClr val="C00000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0999"/>
            <a:ext cx="3962400" cy="555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09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東洛杉磯「</a:t>
            </a:r>
            <a:r>
              <a:rPr lang="zh-TW" altLang="en-US" sz="3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萬國禱告山</a:t>
            </a:r>
            <a:r>
              <a:rPr lang="zh-TW" altLang="en-US" sz="3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」的見證</a:t>
            </a:r>
            <a:endParaRPr lang="en-US" sz="3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rayer mountai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741534" cy="501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2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90500"/>
            <a:ext cx="848360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29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文鼎粗隸" panose="020B0609010101010101" pitchFamily="49" charset="-120"/>
                <a:ea typeface="文鼎粗隸" panose="020B0609010101010101" pitchFamily="49" charset="-120"/>
              </a:rPr>
              <a:t>出埃及記</a:t>
            </a:r>
            <a:r>
              <a:rPr lang="en-US" altLang="zh-TW" dirty="0" smtClean="0">
                <a:latin typeface="文鼎粗隸" panose="020B0609010101010101" pitchFamily="49" charset="-120"/>
                <a:ea typeface="文鼎粗隸" panose="020B0609010101010101" pitchFamily="49" charset="-120"/>
              </a:rPr>
              <a:t>14:9-18</a:t>
            </a:r>
            <a:endParaRPr lang="en-US" dirty="0"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86200"/>
          </a:xfr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altLang="zh-TW" sz="2800" b="1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14:15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 耶和華對摩西說：「你為甚麼向我哀求呢？你吩咐以色列人往前走</a:t>
            </a:r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endParaRPr lang="en-US" altLang="zh-TW" sz="2800" dirty="0" smtClean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457200" indent="-457200">
              <a:buNone/>
            </a:pPr>
            <a:r>
              <a:rPr lang="en-US" altLang="zh-TW" sz="2800" b="1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14:16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 你舉手向海伸杖，把水分開。以色列人要下海中走乾地</a:t>
            </a:r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endParaRPr lang="en-US" altLang="zh-TW" sz="2800" dirty="0" smtClean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457200" indent="-457200">
              <a:buNone/>
            </a:pPr>
            <a:r>
              <a:rPr lang="en-US" altLang="zh-TW" sz="2800" b="1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14:17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 我要使埃及人的心剛硬，他們就跟著下去。我要在法老和他的全軍、車輛、馬兵上得榮耀</a:t>
            </a:r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endParaRPr lang="en-US" altLang="zh-TW" sz="2800" dirty="0" smtClean="0">
              <a:latin typeface="文鼎粗楷" panose="020B0609010101010101" pitchFamily="49" charset="-120"/>
              <a:ea typeface="文鼎粗楷" panose="020B0609010101010101" pitchFamily="49" charset="-120"/>
            </a:endParaRPr>
          </a:p>
          <a:p>
            <a:pPr marL="457200" indent="-457200">
              <a:buNone/>
            </a:pPr>
            <a:r>
              <a:rPr lang="en-US" altLang="zh-TW" sz="2800" b="1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14:18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 我在法老和他的車輛、馬兵上得榮耀的時候，埃及人就知道我是耶和華了。」</a:t>
            </a:r>
            <a:endParaRPr lang="en-US" sz="28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716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59800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45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末底改的見證</a:t>
            </a:r>
            <a:endParaRPr lang="en-US" sz="3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3581400" cy="3657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波</a:t>
            </a:r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斯亞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哈隨魯王當</a:t>
            </a:r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政時，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哈曼受</a:t>
            </a:r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寵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。</a:t>
            </a:r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一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切臣僕均向他跪</a:t>
            </a:r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拜，但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末底改卻不跪</a:t>
            </a:r>
            <a:r>
              <a:rPr lang="zh-TW" altLang="en-US" sz="2800" dirty="0" smtClean="0">
                <a:latin typeface="文鼎粗楷" panose="020B0609010101010101" pitchFamily="49" charset="-120"/>
                <a:ea typeface="文鼎粗楷" panose="020B0609010101010101" pitchFamily="49" charset="-120"/>
              </a:rPr>
              <a:t>拜。哈</a:t>
            </a:r>
            <a:r>
              <a:rPr lang="zh-TW" altLang="en-US" sz="2800" dirty="0">
                <a:latin typeface="文鼎粗楷" panose="020B0609010101010101" pitchFamily="49" charset="-120"/>
                <a:ea typeface="文鼎粗楷" panose="020B0609010101010101" pitchFamily="49" charset="-120"/>
              </a:rPr>
              <a:t>曼就吩咐人作五丈高的木架，想要把末底改掛在其上。但是「神為末底改爭戰」，最後不是末底改掛在木架上，而是哈曼掛在木架上。</a:t>
            </a:r>
            <a:endParaRPr lang="en-US" sz="2800" dirty="0"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651" y="1447800"/>
            <a:ext cx="4427339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9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文鼎新粗黑" panose="020B0609010101010101" pitchFamily="49" charset="-120"/>
                <a:ea typeface="文鼎新粗黑" panose="020B0609010101010101" pitchFamily="49" charset="-120"/>
              </a:rPr>
              <a:t>六、防範人為的活動</a:t>
            </a:r>
            <a:r>
              <a:rPr lang="zh-TW" altLang="en-US" b="1" dirty="0" smtClean="0">
                <a:latin typeface="文鼎新粗黑" panose="020B0609010101010101" pitchFamily="49" charset="-120"/>
                <a:ea typeface="文鼎新粗黑" panose="020B0609010101010101" pitchFamily="49" charset="-120"/>
              </a:rPr>
              <a:t>──</a:t>
            </a:r>
            <a:r>
              <a:rPr lang="en-US" altLang="zh-TW" b="1" dirty="0" smtClean="0">
                <a:latin typeface="文鼎新粗黑" panose="020B0609010101010101" pitchFamily="49" charset="-120"/>
                <a:ea typeface="文鼎新粗黑" panose="020B0609010101010101" pitchFamily="49" charset="-120"/>
              </a:rPr>
              <a:t/>
            </a:r>
            <a:br>
              <a:rPr lang="en-US" altLang="zh-TW" b="1" dirty="0" smtClean="0">
                <a:latin typeface="文鼎新粗黑" panose="020B0609010101010101" pitchFamily="49" charset="-120"/>
                <a:ea typeface="文鼎新粗黑" panose="020B0609010101010101" pitchFamily="49" charset="-120"/>
              </a:rPr>
            </a:br>
            <a:r>
              <a:rPr lang="zh-TW" altLang="en-US" b="1" dirty="0" smtClean="0">
                <a:latin typeface="文鼎新粗黑" panose="020B0609010101010101" pitchFamily="49" charset="-120"/>
                <a:ea typeface="文鼎新粗黑" panose="020B0609010101010101" pitchFamily="49" charset="-120"/>
              </a:rPr>
              <a:t>「</a:t>
            </a:r>
            <a:r>
              <a:rPr lang="zh-TW" altLang="en-US" b="1" dirty="0">
                <a:latin typeface="文鼎新粗黑" panose="020B0609010101010101" pitchFamily="49" charset="-120"/>
                <a:ea typeface="文鼎新粗黑" panose="020B0609010101010101" pitchFamily="49" charset="-120"/>
              </a:rPr>
              <a:t>你們只管靜默，不要作聲」</a:t>
            </a:r>
            <a:endParaRPr lang="en-US" dirty="0">
              <a:latin typeface="文鼎新粗黑" panose="020B0609010101010101" pitchFamily="49" charset="-120"/>
              <a:ea typeface="文鼎新粗黑" panose="020B0609010101010101" pitchFamily="49" charset="-12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897" y="2362200"/>
            <a:ext cx="4718050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23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229600" cy="1752599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人在壓力之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下，容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易發牢騷，起怨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言，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肉體的軟弱常會顯出來，以致成為魔鬼攻擊的機會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sz="28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在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壓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力下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保持靜默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，是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靈性很高的功課與學習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14599"/>
            <a:ext cx="5410200" cy="4048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14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1"/>
            <a:ext cx="8229600" cy="2133599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主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耶穌在受苦的時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候靜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默無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聲。</a:t>
            </a:r>
            <a:endParaRPr lang="en-US" altLang="zh-TW" sz="28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800" dirty="0" smtClean="0">
                <a:solidFill>
                  <a:srgbClr val="C00000"/>
                </a:solidFill>
                <a:latin typeface="文鼎粗毛楷" panose="020B0609010101010101" pitchFamily="49" charset="-120"/>
                <a:ea typeface="文鼎粗毛楷" panose="020B0609010101010101" pitchFamily="49" charset="-120"/>
              </a:rPr>
              <a:t>「</a:t>
            </a:r>
            <a:r>
              <a:rPr lang="zh-TW" altLang="en-US" sz="2800" dirty="0">
                <a:solidFill>
                  <a:srgbClr val="C00000"/>
                </a:solidFill>
                <a:latin typeface="文鼎粗毛楷" panose="020B0609010101010101" pitchFamily="49" charset="-120"/>
                <a:ea typeface="文鼎粗毛楷" panose="020B0609010101010101" pitchFamily="49" charset="-120"/>
              </a:rPr>
              <a:t>他被欺壓，在受苦的時候卻不開口。他像羊羔被牽到宰殺之地，又像羊在剪毛的人手下無聲，他也是這樣不開口</a:t>
            </a:r>
            <a:r>
              <a:rPr lang="zh-TW" altLang="en-US" sz="2800" dirty="0" smtClean="0">
                <a:solidFill>
                  <a:srgbClr val="C00000"/>
                </a:solidFill>
                <a:latin typeface="文鼎粗毛楷" panose="020B0609010101010101" pitchFamily="49" charset="-120"/>
                <a:ea typeface="文鼎粗毛楷" panose="020B0609010101010101" pitchFamily="49" charset="-120"/>
              </a:rPr>
              <a:t>。」（以賽亞書</a:t>
            </a:r>
            <a:r>
              <a:rPr lang="en-US" sz="2800" dirty="0" smtClean="0">
                <a:solidFill>
                  <a:srgbClr val="C00000"/>
                </a:solidFill>
                <a:latin typeface="文鼎粗毛楷" panose="020B0609010101010101" pitchFamily="49" charset="-120"/>
                <a:ea typeface="文鼎粗毛楷" panose="020B0609010101010101" pitchFamily="49" charset="-120"/>
              </a:rPr>
              <a:t>53:7</a:t>
            </a:r>
            <a:r>
              <a:rPr lang="zh-TW" altLang="en-US" sz="2800" dirty="0" smtClean="0">
                <a:solidFill>
                  <a:srgbClr val="C00000"/>
                </a:solidFill>
                <a:latin typeface="文鼎粗毛楷" panose="020B0609010101010101" pitchFamily="49" charset="-120"/>
                <a:ea typeface="文鼎粗毛楷" panose="020B0609010101010101" pitchFamily="49" charset="-120"/>
              </a:rPr>
              <a:t>）</a:t>
            </a:r>
            <a:endParaRPr lang="en-US" sz="2800" dirty="0">
              <a:solidFill>
                <a:srgbClr val="C00000"/>
              </a:solidFill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2"/>
          <a:stretch/>
        </p:blipFill>
        <p:spPr bwMode="auto">
          <a:xfrm>
            <a:off x="1828799" y="2772284"/>
            <a:ext cx="5730591" cy="362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85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6043"/>
            <a:ext cx="10959101" cy="6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文鼎新粗黑" panose="020B0609010101010101" pitchFamily="49" charset="-120"/>
                <a:ea typeface="文鼎新粗黑" panose="020B0609010101010101" pitchFamily="49" charset="-120"/>
              </a:rPr>
              <a:t>結語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文鼎新粗黑" panose="020B0609010101010101" pitchFamily="49" charset="-120"/>
              <a:ea typeface="文鼎新粗黑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225380"/>
            <a:ext cx="5486400" cy="12192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zh-TW" alt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只要我們在逆境中絕對順服神，必會看見祂的榮耀。</a:t>
            </a:r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17572"/>
            <a:ext cx="4120864" cy="383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58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1"/>
            <a:ext cx="8229600" cy="3048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在敘利亞參與人</a:t>
            </a:r>
            <a:r>
              <a:rPr lang="zh-TW" altLang="en-US" sz="260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道救援的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凱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拉米勒（</a:t>
            </a:r>
            <a:r>
              <a:rPr 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Kayla Mueller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）</a:t>
            </a:r>
            <a:r>
              <a:rPr 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2013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年被伊斯蘭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國綁架，在近日空襲中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死</a:t>
            </a:r>
            <a:r>
              <a:rPr lang="zh-TW" altLang="en-US" sz="26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亡。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凱拉寫道：「我想起媽媽常告訴我，一切的一切到最後，你能保有的只有神。我當下已經來到這樣的經驗，實在說，我已經把自己全然交在造物主手中，因為再沒有別人</a:t>
            </a:r>
            <a:r>
              <a:rPr lang="en-US" altLang="zh-TW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……</a:t>
            </a:r>
            <a:r>
              <a:rPr lang="zh-TW" altLang="en-US" sz="26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。靠著神和你們的禱告，我雖然在往下墜落，卻好像躺在溫柔晃動的搖籃裡。」</a:t>
            </a:r>
            <a:endParaRPr lang="en-US" altLang="zh-TW" sz="26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endParaRPr lang="en-US" sz="2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33400"/>
            <a:ext cx="3200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i2.cdn.turner.com/cnnnext/dam/assets/150206133834-01-kayla-mueller-0206-exlarge-1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 r="15644"/>
          <a:stretch/>
        </p:blipFill>
        <p:spPr bwMode="auto">
          <a:xfrm>
            <a:off x="1745716" y="533400"/>
            <a:ext cx="2216684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9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39999">
              <a:schemeClr val="accent3">
                <a:lumMod val="40000"/>
                <a:lumOff val="60000"/>
              </a:scheme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2971800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在神國度的事工上有困難是家常便飯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</a:t>
            </a:r>
            <a:endParaRPr lang="en-US" altLang="zh-TW" sz="2800" dirty="0" smtClean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有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兩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個基本原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因。第一，魔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鬼會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設法阻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撓。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第二，人的有限與軟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弱。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問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題的關鍵不在於有沒有困難，而是在於我們用甚麼態度去面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對，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用甚麼方法和行動去解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決。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  <a:p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8739"/>
            <a:ext cx="3571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739"/>
            <a:ext cx="3564474" cy="231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13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39999">
              <a:schemeClr val="accent3">
                <a:lumMod val="40000"/>
                <a:lumOff val="60000"/>
              </a:scheme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33400"/>
            <a:ext cx="769620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摩西率領以色列百姓離開埃及，走到比哈希錄時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，前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有紅海，後有追兵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。從這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段故</a:t>
            </a:r>
            <a:r>
              <a:rPr lang="zh-TW" altLang="en-US" sz="2800" dirty="0" smtClean="0">
                <a:latin typeface="文鼎粗毛楷" panose="020B0609010101010101" pitchFamily="49" charset="-120"/>
                <a:ea typeface="文鼎粗毛楷" panose="020B0609010101010101" pitchFamily="49" charset="-120"/>
              </a:rPr>
              <a:t>事可學</a:t>
            </a:r>
            <a:r>
              <a:rPr lang="zh-TW" altLang="en-US" sz="2800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習寶貴的屬靈教訓。</a:t>
            </a:r>
            <a:endParaRPr lang="en-US" sz="28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09" y="2195244"/>
            <a:ext cx="5955206" cy="385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01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文鼎新粗黑" panose="020B0609010101010101" pitchFamily="49" charset="-120"/>
                <a:ea typeface="文鼎新粗黑" panose="020B0609010101010101" pitchFamily="49" charset="-120"/>
              </a:rPr>
              <a:t>一、在逆境中要認識的事</a:t>
            </a:r>
            <a:r>
              <a:rPr lang="zh-TW" altLang="en-US" dirty="0" smtClean="0">
                <a:latin typeface="文鼎新粗黑" panose="020B0609010101010101" pitchFamily="49" charset="-120"/>
                <a:ea typeface="文鼎新粗黑" panose="020B0609010101010101" pitchFamily="49" charset="-120"/>
              </a:rPr>
              <a:t>實</a:t>
            </a:r>
            <a:endParaRPr lang="en-US" dirty="0">
              <a:latin typeface="文鼎新粗黑" panose="020B0609010101010101" pitchFamily="49" charset="-120"/>
              <a:ea typeface="文鼎新粗黑" panose="020B0609010101010101" pitchFamily="49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0"/>
            <a:ext cx="3767808" cy="3510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19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1. </a:t>
            </a:r>
            <a:r>
              <a:rPr lang="zh-TW" altLang="en-US" sz="3600" b="1" dirty="0">
                <a:latin typeface="文鼎粗毛楷" panose="020B0609010101010101" pitchFamily="49" charset="-120"/>
                <a:ea typeface="文鼎粗毛楷" panose="020B0609010101010101" pitchFamily="49" charset="-120"/>
              </a:rPr>
              <a:t>神的主權</a:t>
            </a:r>
            <a:endParaRPr lang="en-US" sz="3600" dirty="0">
              <a:latin typeface="文鼎粗毛楷" panose="020B0609010101010101" pitchFamily="49" charset="-120"/>
              <a:ea typeface="文鼎粗毛楷" panose="020B0609010101010101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2514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耶</a:t>
            </a:r>
            <a:r>
              <a:rPr lang="zh-TW" altLang="en-US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和華曉諭摩西說</a:t>
            </a:r>
            <a:r>
              <a:rPr lang="zh-TW" altLang="en-US" sz="24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：</a:t>
            </a:r>
            <a:r>
              <a:rPr lang="zh-TW" altLang="en-US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 「你吩咐以色列人轉回，安營在比</a:t>
            </a:r>
            <a:r>
              <a:rPr lang="en-US" altLang="zh-TW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•</a:t>
            </a:r>
            <a:r>
              <a:rPr lang="zh-TW" altLang="en-US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哈希錄前，密奪和海的中間，對著巴力</a:t>
            </a:r>
            <a:r>
              <a:rPr lang="en-US" altLang="zh-TW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•</a:t>
            </a:r>
            <a:r>
              <a:rPr lang="zh-TW" altLang="en-US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洗分，靠近海邊安營</a:t>
            </a:r>
            <a:r>
              <a:rPr lang="zh-TW" altLang="en-US" sz="24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。法</a:t>
            </a:r>
            <a:r>
              <a:rPr lang="zh-TW" altLang="en-US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老必說：</a:t>
            </a:r>
            <a:r>
              <a:rPr lang="en-US" altLang="zh-TW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『</a:t>
            </a:r>
            <a:r>
              <a:rPr lang="zh-TW" altLang="en-US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以色列人在地中繞迷了，曠野把他們困住了。</a:t>
            </a:r>
            <a:r>
              <a:rPr lang="en-US" altLang="zh-TW" sz="24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』</a:t>
            </a:r>
            <a:r>
              <a:rPr lang="zh-TW" altLang="en-US" sz="24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我</a:t>
            </a:r>
            <a:r>
              <a:rPr lang="zh-TW" altLang="en-US" sz="2400" dirty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要使法老的心剛硬，他要追趕他們，我便在法老和他全軍身上得榮耀；埃及人就知道我是耶和華。」於是以色列人這樣行了</a:t>
            </a:r>
            <a:r>
              <a:rPr lang="zh-TW" altLang="en-US" sz="24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。（出埃及記</a:t>
            </a:r>
            <a:r>
              <a:rPr lang="en-US" altLang="zh-TW" sz="24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14:1-4</a:t>
            </a:r>
            <a:r>
              <a:rPr lang="zh-TW" altLang="en-US" sz="2400" dirty="0" smtClean="0">
                <a:solidFill>
                  <a:srgbClr val="C00000"/>
                </a:solidFill>
                <a:latin typeface="文鼎粗楷" panose="020B0609010101010101" pitchFamily="49" charset="-120"/>
                <a:ea typeface="文鼎粗楷" panose="020B0609010101010101" pitchFamily="49" charset="-120"/>
              </a:rPr>
              <a:t>）</a:t>
            </a:r>
            <a:endParaRPr lang="en-US" sz="2400" dirty="0">
              <a:solidFill>
                <a:srgbClr val="C00000"/>
              </a:solidFill>
              <a:latin typeface="文鼎粗楷" panose="020B0609010101010101" pitchFamily="49" charset="-120"/>
              <a:ea typeface="文鼎粗楷" panose="020B0609010101010101" pitchFamily="49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370" y="3591925"/>
            <a:ext cx="4488230" cy="309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50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1413</Words>
  <Application>Microsoft Office PowerPoint</Application>
  <PresentationFormat>On-screen Show (4:3)</PresentationFormat>
  <Paragraphs>79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在逆境中往前走</vt:lpstr>
      <vt:lpstr>出埃及記14:9-18</vt:lpstr>
      <vt:lpstr>出埃及記14:9-18</vt:lpstr>
      <vt:lpstr>出埃及記14:9-18</vt:lpstr>
      <vt:lpstr>PowerPoint Presentation</vt:lpstr>
      <vt:lpstr>PowerPoint Presentation</vt:lpstr>
      <vt:lpstr>PowerPoint Presentation</vt:lpstr>
      <vt:lpstr>一、在逆境中要認識的事實</vt:lpstr>
      <vt:lpstr>1. 神的主權</vt:lpstr>
      <vt:lpstr>PowerPoint Presentation</vt:lpstr>
      <vt:lpstr>2. 神的榮耀</vt:lpstr>
      <vt:lpstr>施姊妹的故事</vt:lpstr>
      <vt:lpstr>3. 神的旨意</vt:lpstr>
      <vt:lpstr>PowerPoint Presentation</vt:lpstr>
      <vt:lpstr>二、要超越懼怕──「不要懼怕」</vt:lpstr>
      <vt:lpstr>PowerPoint Presentation</vt:lpstr>
      <vt:lpstr>懼怕是病因</vt:lpstr>
      <vt:lpstr>感覺與信靠</vt:lpstr>
      <vt:lpstr>三、要沈穩篤定──「只管站住」</vt:lpstr>
      <vt:lpstr>PowerPoint Presentation</vt:lpstr>
      <vt:lpstr>神的話使我們站住</vt:lpstr>
      <vt:lpstr>四、要相信神的拯救── 「看耶和華今天向你們所要施行的救恩」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五、神必為我們爭戰── 「耶和華必為你們爭戰」</vt:lpstr>
      <vt:lpstr>PowerPoint Presentation</vt:lpstr>
      <vt:lpstr>東洛杉磯「萬國禱告山」的見證</vt:lpstr>
      <vt:lpstr>PowerPoint Presentation</vt:lpstr>
      <vt:lpstr>PowerPoint Presentation</vt:lpstr>
      <vt:lpstr>末底改的見證</vt:lpstr>
      <vt:lpstr>六、防範人為的活動── 「你們只管靜默，不要作聲」</vt:lpstr>
      <vt:lpstr>PowerPoint Presentation</vt:lpstr>
      <vt:lpstr>PowerPoint Presentation</vt:lpstr>
      <vt:lpstr>結語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往前走 －逆境中的行動</dc:title>
  <dc:creator>ASUS</dc:creator>
  <cp:lastModifiedBy>Owner</cp:lastModifiedBy>
  <cp:revision>48</cp:revision>
  <dcterms:created xsi:type="dcterms:W3CDTF">2015-02-14T23:06:44Z</dcterms:created>
  <dcterms:modified xsi:type="dcterms:W3CDTF">2015-11-13T05:22:06Z</dcterms:modified>
</cp:coreProperties>
</file>