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6"/>
  </p:notesMasterIdLst>
  <p:sldIdLst>
    <p:sldId id="256" r:id="rId2"/>
    <p:sldId id="266" r:id="rId3"/>
    <p:sldId id="258" r:id="rId4"/>
    <p:sldId id="260" r:id="rId5"/>
    <p:sldId id="259" r:id="rId6"/>
    <p:sldId id="261" r:id="rId7"/>
    <p:sldId id="262" r:id="rId8"/>
    <p:sldId id="270" r:id="rId9"/>
    <p:sldId id="269" r:id="rId10"/>
    <p:sldId id="263" r:id="rId11"/>
    <p:sldId id="264" r:id="rId12"/>
    <p:sldId id="267" r:id="rId13"/>
    <p:sldId id="265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FE64F-718D-834F-BDFC-B940820A2267}" type="datetimeFigureOut">
              <a:rPr lang="en-US" smtClean="0"/>
              <a:t>11/3/13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F823B-A632-F44F-9C36-9A3FD243B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F823B-A632-F44F-9C36-9A3FD243B2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67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Sunday, November 3, 13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Sunday, November 3,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Sunday, November 3,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Sunday, November 3, 13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Sunday, November 3, 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Sunday, November 3, 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Sunday, November 3, 13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Sunday, November 3, 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Sunday, November 3, 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Sunday, November 3, 13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Sunday, November 3, 13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Sunday, November 3, 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Romans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His Kindness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11783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68948" y="1697789"/>
            <a:ext cx="744621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Helvetica Neue"/>
                <a:cs typeface="Helvetica Neue"/>
              </a:rPr>
              <a:t>Respond to God’s kindness by turning from our sin.</a:t>
            </a:r>
            <a:endParaRPr lang="en-US" sz="3600" dirty="0">
              <a:latin typeface="Helvetica Neue"/>
              <a:cs typeface="Helvetica Neue"/>
            </a:endParaRPr>
          </a:p>
          <a:p>
            <a:r>
              <a:rPr lang="en-US" sz="3200" dirty="0" smtClean="0">
                <a:latin typeface="Helvetica Neue"/>
                <a:cs typeface="Helvetica Neue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85501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8947" y="1804737"/>
            <a:ext cx="7352632" cy="2177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US" sz="3200" dirty="0" smtClean="0">
                <a:latin typeface="Helvetica Neue"/>
                <a:cs typeface="Helvetica Neue"/>
              </a:rPr>
              <a:t>Let </a:t>
            </a:r>
            <a:r>
              <a:rPr lang="en-US" sz="3200" dirty="0">
                <a:latin typeface="Helvetica Neue"/>
                <a:cs typeface="Helvetica Neue"/>
              </a:rPr>
              <a:t>us throw off everything that hinders and the </a:t>
            </a:r>
            <a:r>
              <a:rPr lang="en-US" sz="3200" dirty="0" smtClean="0">
                <a:latin typeface="Helvetica Neue"/>
                <a:cs typeface="Helvetica Neue"/>
              </a:rPr>
              <a:t>sin that so easily entangles.</a:t>
            </a:r>
          </a:p>
          <a:p>
            <a:r>
              <a:rPr lang="en-US" sz="3200" dirty="0">
                <a:latin typeface="Helvetica Neue"/>
                <a:cs typeface="Helvetica Neue"/>
              </a:rPr>
              <a:t>	</a:t>
            </a:r>
            <a:r>
              <a:rPr lang="en-US" sz="3200" dirty="0" smtClean="0">
                <a:latin typeface="Helvetica Neue"/>
                <a:cs typeface="Helvetica Neue"/>
              </a:rPr>
              <a:t>				Hebrews 12:1</a:t>
            </a:r>
            <a:endParaRPr lang="en-US" sz="3200" dirty="0">
              <a:latin typeface="Helvetica Neue"/>
              <a:cs typeface="Helvetica Neue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8092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537" y="1096211"/>
            <a:ext cx="6954619" cy="4645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634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7367" y="1564105"/>
            <a:ext cx="5788527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Wingdings" charset="2"/>
              <a:buChar char="Ø"/>
            </a:pPr>
            <a:r>
              <a:rPr lang="en-US" sz="3200" dirty="0" smtClean="0">
                <a:latin typeface="Helvetica Neue"/>
                <a:cs typeface="Helvetica Neue"/>
              </a:rPr>
              <a:t>Pray</a:t>
            </a:r>
            <a:endParaRPr lang="en-US" sz="3200" dirty="0">
              <a:latin typeface="Helvetica Neue"/>
              <a:cs typeface="Helvetica Neue"/>
            </a:endParaRPr>
          </a:p>
          <a:p>
            <a:endParaRPr lang="en-US" sz="3200" dirty="0" smtClean="0">
              <a:latin typeface="Helvetica Neue"/>
              <a:cs typeface="Helvetica Neue"/>
            </a:endParaRPr>
          </a:p>
          <a:p>
            <a:endParaRPr lang="en-US" sz="3200" dirty="0">
              <a:latin typeface="Helvetica Neue"/>
              <a:cs typeface="Helvetica Neue"/>
            </a:endParaRPr>
          </a:p>
          <a:p>
            <a:pPr marL="457200" indent="-457200">
              <a:spcAft>
                <a:spcPts val="1200"/>
              </a:spcAft>
              <a:buFont typeface="Wingdings" charset="2"/>
              <a:buChar char="Ø"/>
            </a:pPr>
            <a:r>
              <a:rPr lang="en-US" sz="3200" dirty="0" smtClean="0">
                <a:latin typeface="Helvetica Neue"/>
                <a:cs typeface="Helvetica Neue"/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2061255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4315" y="1000877"/>
            <a:ext cx="3141579" cy="458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946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Helvetica Neue"/>
                <a:cs typeface="Helvetica Neue"/>
              </a:rPr>
              <a:t>Spiritual Growth Progression</a:t>
            </a:r>
            <a:endParaRPr lang="en-US" sz="3600" dirty="0">
              <a:latin typeface="Helvetica Neue"/>
              <a:cs typeface="Helvetica Neue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0099" y="815474"/>
            <a:ext cx="5345480" cy="378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489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475" y="933494"/>
            <a:ext cx="6650741" cy="482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203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29895" y="1219809"/>
            <a:ext cx="7005052" cy="3816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Helvetica Neue"/>
                <a:cs typeface="Helvetica Neue"/>
              </a:rPr>
              <a:t>Messy Spirituality is the scandalous assertion that following Christ is anything but tidy and neat, balanced and orderly.  Far from it. </a:t>
            </a:r>
            <a:r>
              <a:rPr lang="en-US" sz="2800" dirty="0" smtClean="0">
                <a:latin typeface="Helvetica Neue"/>
                <a:cs typeface="Helvetica Neue"/>
              </a:rPr>
              <a:t>Spirituality </a:t>
            </a:r>
            <a:r>
              <a:rPr lang="en-US" sz="2800" dirty="0">
                <a:latin typeface="Helvetica Neue"/>
                <a:cs typeface="Helvetica Neue"/>
              </a:rPr>
              <a:t>is complex, complicated, and perplexing</a:t>
            </a:r>
            <a:r>
              <a:rPr lang="en-US" sz="2800" dirty="0" smtClean="0">
                <a:latin typeface="Helvetica Neue"/>
                <a:cs typeface="Helvetica Neue"/>
              </a:rPr>
              <a:t>. Spirituality is anything but a straight line.</a:t>
            </a:r>
          </a:p>
          <a:p>
            <a:endParaRPr lang="en-US" sz="2800" dirty="0" smtClean="0">
              <a:latin typeface="Helvetica Neue"/>
              <a:cs typeface="Helvetica Neue"/>
            </a:endParaRPr>
          </a:p>
          <a:p>
            <a:r>
              <a:rPr lang="en-US" sz="2800" dirty="0" smtClean="0">
                <a:latin typeface="Helvetica Neue"/>
                <a:cs typeface="Helvetica Neue"/>
              </a:rPr>
              <a:t>				Mike </a:t>
            </a:r>
            <a:r>
              <a:rPr lang="en-US" sz="2800" dirty="0" err="1">
                <a:latin typeface="Helvetica Neue"/>
                <a:cs typeface="Helvetica Neue"/>
              </a:rPr>
              <a:t>Yaconelli</a:t>
            </a:r>
            <a:endParaRPr lang="en-US" sz="2800" dirty="0">
              <a:latin typeface="Helvetica Neue"/>
              <a:cs typeface="Helvetica Neu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466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0" y="1630947"/>
            <a:ext cx="728578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Helvetica Neue"/>
                <a:cs typeface="Helvetica Neue"/>
              </a:rPr>
              <a:t>Or do </a:t>
            </a:r>
            <a:r>
              <a:rPr lang="en-US" sz="3200" dirty="0">
                <a:latin typeface="Helvetica Neue"/>
                <a:cs typeface="Helvetica Neue"/>
              </a:rPr>
              <a:t>you show contempt for the riches of his kindness, forbearance and patience, not realizing that God’s kindness is intended to lead you to repentance</a:t>
            </a:r>
            <a:r>
              <a:rPr lang="en-US" sz="3200" dirty="0" smtClean="0">
                <a:latin typeface="Helvetica Neue"/>
                <a:cs typeface="Helvetica Neue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74210" y="4423398"/>
            <a:ext cx="48527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latin typeface="Helvetica Neue"/>
                <a:cs typeface="Helvetica Neue"/>
              </a:rPr>
              <a:t>Romans 2:4  NIV</a:t>
            </a:r>
            <a:endParaRPr lang="en-US" sz="320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246200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11158" y="1657683"/>
            <a:ext cx="57216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Wingdings" charset="2"/>
              <a:buChar char="Ø"/>
            </a:pPr>
            <a:r>
              <a:rPr lang="en-US" sz="3200" dirty="0" smtClean="0">
                <a:latin typeface="Helvetica Neue"/>
                <a:cs typeface="Helvetica Neue"/>
              </a:rPr>
              <a:t>Kindness</a:t>
            </a:r>
          </a:p>
          <a:p>
            <a:endParaRPr lang="en-US" sz="3200" dirty="0">
              <a:latin typeface="Helvetica Neue"/>
              <a:cs typeface="Helvetica Neue"/>
            </a:endParaRPr>
          </a:p>
          <a:p>
            <a:pPr marL="457200" indent="-457200">
              <a:spcAft>
                <a:spcPts val="1200"/>
              </a:spcAft>
              <a:buFont typeface="Wingdings" charset="2"/>
              <a:buChar char="Ø"/>
            </a:pPr>
            <a:r>
              <a:rPr lang="en-US" sz="3200" dirty="0" smtClean="0">
                <a:latin typeface="Helvetica Neue"/>
                <a:cs typeface="Helvetica Neue"/>
              </a:rPr>
              <a:t>Forbearance</a:t>
            </a:r>
          </a:p>
          <a:p>
            <a:endParaRPr lang="en-US" sz="3200" dirty="0">
              <a:latin typeface="Helvetica Neue"/>
              <a:cs typeface="Helvetica Neue"/>
            </a:endParaRPr>
          </a:p>
          <a:p>
            <a:pPr marL="457200" indent="-457200">
              <a:buFont typeface="Wingdings" charset="2"/>
              <a:buChar char="Ø"/>
            </a:pPr>
            <a:r>
              <a:rPr lang="en-US" sz="3200" dirty="0" smtClean="0">
                <a:latin typeface="Helvetica Neue"/>
                <a:cs typeface="Helvetica Neue"/>
              </a:rPr>
              <a:t>Patience </a:t>
            </a:r>
          </a:p>
        </p:txBody>
      </p:sp>
    </p:spTree>
    <p:extLst>
      <p:ext uri="{BB962C8B-B14F-4D97-AF65-F5344CB8AC3E}">
        <p14:creationId xmlns:p14="http://schemas.microsoft.com/office/powerpoint/2010/main" val="714179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7367" y="1564105"/>
            <a:ext cx="578852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Wingdings" charset="2"/>
              <a:buChar char="Ø"/>
            </a:pPr>
            <a:r>
              <a:rPr lang="en-US" sz="3200" dirty="0" smtClean="0">
                <a:latin typeface="Helvetica Neue"/>
                <a:cs typeface="Helvetica Neue"/>
              </a:rPr>
              <a:t>Contempt</a:t>
            </a:r>
            <a:endParaRPr lang="en-US" sz="3200" dirty="0">
              <a:latin typeface="Helvetica Neue"/>
              <a:cs typeface="Helvetica Neue"/>
            </a:endParaRPr>
          </a:p>
          <a:p>
            <a:endParaRPr lang="en-US" sz="3200" dirty="0">
              <a:latin typeface="Helvetica Neue"/>
              <a:cs typeface="Helvetica Neue"/>
            </a:endParaRPr>
          </a:p>
          <a:p>
            <a:pPr marL="457200" indent="-457200">
              <a:spcAft>
                <a:spcPts val="1200"/>
              </a:spcAft>
              <a:buFont typeface="Wingdings" charset="2"/>
              <a:buChar char="Ø"/>
            </a:pPr>
            <a:r>
              <a:rPr lang="en-US" sz="3200" dirty="0" smtClean="0">
                <a:latin typeface="Helvetica Neue"/>
                <a:cs typeface="Helvetica Neue"/>
              </a:rPr>
              <a:t>Compromise</a:t>
            </a:r>
            <a:endParaRPr lang="en-US" sz="3200" dirty="0">
              <a:latin typeface="Helvetica Neue"/>
              <a:cs typeface="Helvetica Neue"/>
            </a:endParaRPr>
          </a:p>
          <a:p>
            <a:endParaRPr lang="en-US" sz="3200" dirty="0">
              <a:latin typeface="Helvetica Neue"/>
              <a:cs typeface="Helvetica Neue"/>
            </a:endParaRPr>
          </a:p>
          <a:p>
            <a:pPr marL="457200" indent="-457200">
              <a:buFont typeface="Wingdings" charset="2"/>
              <a:buChar char="Ø"/>
            </a:pPr>
            <a:r>
              <a:rPr lang="en-US" sz="3200" dirty="0" smtClean="0">
                <a:latin typeface="Helvetica Neue"/>
                <a:cs typeface="Helvetica Neue"/>
              </a:rPr>
              <a:t>Change</a:t>
            </a:r>
            <a:endParaRPr lang="en-US" sz="320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44556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216" y="1283367"/>
            <a:ext cx="6499321" cy="4050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809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7367" y="1564105"/>
            <a:ext cx="578852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Wingdings" charset="2"/>
              <a:buChar char="Ø"/>
            </a:pPr>
            <a:r>
              <a:rPr lang="en-US" sz="3200" dirty="0" smtClean="0">
                <a:latin typeface="Helvetica Neue"/>
                <a:cs typeface="Helvetica Neue"/>
              </a:rPr>
              <a:t>Contempt</a:t>
            </a:r>
            <a:endParaRPr lang="en-US" sz="3200" dirty="0">
              <a:latin typeface="Helvetica Neue"/>
              <a:cs typeface="Helvetica Neue"/>
            </a:endParaRPr>
          </a:p>
          <a:p>
            <a:endParaRPr lang="en-US" sz="3200" dirty="0">
              <a:latin typeface="Helvetica Neue"/>
              <a:cs typeface="Helvetica Neue"/>
            </a:endParaRPr>
          </a:p>
          <a:p>
            <a:pPr marL="457200" indent="-457200">
              <a:spcAft>
                <a:spcPts val="1200"/>
              </a:spcAft>
              <a:buFont typeface="Wingdings" charset="2"/>
              <a:buChar char="Ø"/>
            </a:pPr>
            <a:r>
              <a:rPr lang="en-US" sz="3200" dirty="0" smtClean="0">
                <a:latin typeface="Helvetica Neue"/>
                <a:cs typeface="Helvetica Neue"/>
              </a:rPr>
              <a:t>Compromise</a:t>
            </a:r>
            <a:endParaRPr lang="en-US" sz="3200" dirty="0">
              <a:latin typeface="Helvetica Neue"/>
              <a:cs typeface="Helvetica Neue"/>
            </a:endParaRPr>
          </a:p>
          <a:p>
            <a:endParaRPr lang="en-US" sz="3200" dirty="0">
              <a:latin typeface="Helvetica Neue"/>
              <a:cs typeface="Helvetica Neue"/>
            </a:endParaRPr>
          </a:p>
          <a:p>
            <a:pPr marL="457200" indent="-457200">
              <a:buFont typeface="Wingdings" charset="2"/>
              <a:buChar char="Ø"/>
            </a:pPr>
            <a:r>
              <a:rPr lang="en-US" sz="3200" dirty="0" smtClean="0">
                <a:latin typeface="Helvetica Neue"/>
                <a:cs typeface="Helvetica Neue"/>
              </a:rPr>
              <a:t>Change</a:t>
            </a:r>
            <a:endParaRPr lang="en-US" sz="320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73209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833</TotalTime>
  <Words>119</Words>
  <Application>Microsoft Macintosh PowerPoint</Application>
  <PresentationFormat>On-screen Show (4:3)</PresentationFormat>
  <Paragraphs>32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Elemental</vt:lpstr>
      <vt:lpstr>Romans</vt:lpstr>
      <vt:lpstr>Spiritual Growth Progression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Romans</dc:title>
  <dc:creator>Tom Siwicki</dc:creator>
  <cp:lastModifiedBy>Tom Siwicki</cp:lastModifiedBy>
  <cp:revision>17</cp:revision>
  <dcterms:created xsi:type="dcterms:W3CDTF">2013-11-03T00:06:16Z</dcterms:created>
  <dcterms:modified xsi:type="dcterms:W3CDTF">2013-11-03T14:57:36Z</dcterms:modified>
</cp:coreProperties>
</file>