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60" r:id="rId1"/>
  </p:sldMasterIdLst>
  <p:notesMasterIdLst>
    <p:notesMasterId r:id="rId16"/>
  </p:notesMasterIdLst>
  <p:sldIdLst>
    <p:sldId id="256" r:id="rId2"/>
    <p:sldId id="266" r:id="rId3"/>
    <p:sldId id="258" r:id="rId4"/>
    <p:sldId id="260" r:id="rId5"/>
    <p:sldId id="259" r:id="rId6"/>
    <p:sldId id="261" r:id="rId7"/>
    <p:sldId id="262" r:id="rId8"/>
    <p:sldId id="270" r:id="rId9"/>
    <p:sldId id="269" r:id="rId10"/>
    <p:sldId id="263" r:id="rId11"/>
    <p:sldId id="264" r:id="rId12"/>
    <p:sldId id="267" r:id="rId13"/>
    <p:sldId id="265" r:id="rId14"/>
    <p:sldId id="268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95" d="100"/>
          <a:sy n="95" d="100"/>
        </p:scale>
        <p:origin x="-1288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heme" Target="theme/theme1.xml"/><Relationship Id="rId21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notesMaster" Target="notesMasters/notesMaster1.xml"/><Relationship Id="rId17" Type="http://schemas.openxmlformats.org/officeDocument/2006/relationships/printerSettings" Target="printerSettings/printerSettings1.bin"/><Relationship Id="rId18" Type="http://schemas.openxmlformats.org/officeDocument/2006/relationships/presProps" Target="presProps.xml"/><Relationship Id="rId1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B6FE64F-718D-834F-BDFC-B940820A2267}" type="datetimeFigureOut">
              <a:rPr lang="en-US" smtClean="0"/>
              <a:t>11/3/13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24F823B-A632-F44F-9C36-9A3FD243B2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245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4F823B-A632-F44F-9C36-9A3FD243B28F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6677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1828800" y="3159760"/>
            <a:ext cx="457200" cy="1034129"/>
          </a:xfrm>
          <a:prstGeom prst="rect">
            <a:avLst/>
          </a:prstGeom>
          <a:noFill/>
        </p:spPr>
        <p:txBody>
          <a:bodyPr wrap="square" lIns="0" tIns="9144" rIns="0" bIns="9144" rtlCol="0" anchor="ctr" anchorCtr="0">
            <a:spAutoFit/>
          </a:bodyPr>
          <a:lstStyle/>
          <a:p>
            <a:r>
              <a:rPr lang="en-US" sz="6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77240" y="1219200"/>
            <a:ext cx="7543800" cy="2152650"/>
          </a:xfrm>
        </p:spPr>
        <p:txBody>
          <a:bodyPr>
            <a:noAutofit/>
          </a:bodyPr>
          <a:lstStyle>
            <a:lvl1pPr>
              <a:defRPr sz="60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33600" y="3375491"/>
            <a:ext cx="6172200" cy="685800"/>
          </a:xfrm>
        </p:spPr>
        <p:txBody>
          <a:bodyPr anchor="ctr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9C06D-4ED8-42C6-905D-CA84CA1B6CBF}" type="datetime2">
              <a:rPr lang="en-US" smtClean="0"/>
              <a:t>Sunday, November 3, 13</a:t>
            </a:fld>
            <a:endParaRPr lang="en-US" dirty="0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789C0F2-17E0-497A-9BBE-0C73201AAFE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133600" y="685801"/>
            <a:ext cx="5791200" cy="3505199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6EEE0E-EDB0-4D84-86B0-50833DF22902}" type="datetime2">
              <a:rPr lang="en-US" smtClean="0"/>
              <a:t>Sunday, November 3, 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9C0F2-17E0-497A-9BBE-0C73201AAF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09600" y="609601"/>
            <a:ext cx="2133600" cy="5181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895600" y="685801"/>
            <a:ext cx="5029200" cy="4572000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4372C-B5AB-4C39-B273-B99224EB4DD5}" type="datetime2">
              <a:rPr lang="en-US" smtClean="0"/>
              <a:t>Sunday, November 3, 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9C0F2-17E0-497A-9BBE-0C73201AAF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B1CAA-32CD-4B55-B92A-B8F0843CACF4}" type="datetime2">
              <a:rPr lang="en-US" smtClean="0"/>
              <a:t>Sunday, November 3, 13</a:t>
            </a:fld>
            <a:endParaRPr lang="en-US" dirty="0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789C0F2-17E0-497A-9BBE-0C73201AAFE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4267200" y="4074497"/>
            <a:ext cx="457200" cy="1015663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0" y="4267368"/>
            <a:ext cx="3733800" cy="731520"/>
          </a:xfrm>
        </p:spPr>
        <p:txBody>
          <a:bodyPr anchor="ctr">
            <a:normAutofit/>
          </a:bodyPr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D8CDC4-3D19-4983-B478-82F6B8E5AB66}" type="datetime2">
              <a:rPr lang="en-US" smtClean="0"/>
              <a:t>Sunday, November 3, 13</a:t>
            </a:fld>
            <a:endParaRPr lang="en-US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789C0F2-17E0-497A-9BBE-0C73201AAFE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286000" y="1905000"/>
            <a:ext cx="6035040" cy="2350008"/>
          </a:xfrm>
        </p:spPr>
        <p:txBody>
          <a:bodyPr/>
          <a:lstStyle>
            <a:lvl1pPr marL="0" algn="l" defTabSz="914400" rtl="0" eaLnBrk="1" latinLnBrk="0" hangingPunct="1">
              <a:spcBef>
                <a:spcPct val="0"/>
              </a:spcBef>
              <a:buNone/>
              <a:defRPr lang="en-US" sz="5400" b="0" kern="1200" cap="none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B82477-D5D3-4181-8C11-75D0F2433A87}" type="datetime2">
              <a:rPr lang="en-US" smtClean="0"/>
              <a:t>Sunday, November 3, 13</a:t>
            </a:fld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789C0F2-17E0-497A-9BBE-0C73201AAFE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>
          <a:xfrm>
            <a:off x="1344168" y="658368"/>
            <a:ext cx="3273552" cy="3429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4"/>
          </p:nvPr>
        </p:nvSpPr>
        <p:spPr>
          <a:xfrm>
            <a:off x="5029200" y="658368"/>
            <a:ext cx="3273552" cy="34321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41120" y="661976"/>
            <a:ext cx="3273552" cy="639762"/>
          </a:xfrm>
        </p:spPr>
        <p:txBody>
          <a:bodyPr anchor="ctr">
            <a:noAutofit/>
          </a:bodyPr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44168" y="1371600"/>
            <a:ext cx="3276600" cy="2743200"/>
          </a:xfrm>
        </p:spPr>
        <p:txBody>
          <a:bodyPr anchor="t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29200" y="661976"/>
            <a:ext cx="3273552" cy="639762"/>
          </a:xfrm>
        </p:spPr>
        <p:txBody>
          <a:bodyPr anchor="ctr">
            <a:noAutofit/>
          </a:bodyPr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29200" y="1371600"/>
            <a:ext cx="3273552" cy="2743200"/>
          </a:xfrm>
        </p:spPr>
        <p:txBody>
          <a:bodyPr anchor="t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56640" y="520192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780280" y="520192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E253B-1893-4367-8BAE-DF4BC10DC578}" type="datetime2">
              <a:rPr lang="en-US" smtClean="0"/>
              <a:t>Sunday, November 3, 13</a:t>
            </a:fld>
            <a:endParaRPr lang="en-US" dirty="0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789C0F2-17E0-497A-9BBE-0C73201AAFE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2300D-25B3-4603-86C9-4CB776489F00}" type="datetime2">
              <a:rPr lang="en-US" smtClean="0"/>
              <a:t>Sunday, November 3, 13</a:t>
            </a:fld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789C0F2-17E0-497A-9BBE-0C73201AAFE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14AD9-FCC8-48B7-B85B-012A91320DFF}" type="datetime2">
              <a:rPr lang="en-US" smtClean="0"/>
              <a:t>Sunday, November 3, 13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789C0F2-17E0-497A-9BBE-0C73201AAFE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5328920" y="1774588"/>
            <a:ext cx="457200" cy="1231106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8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8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1"/>
            <a:ext cx="4343400" cy="3429000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15000" y="685801"/>
            <a:ext cx="2590800" cy="3429000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2DC50-D5DB-4F94-B367-9876CD2C4012}" type="datetime2">
              <a:rPr lang="en-US" smtClean="0"/>
              <a:t>Sunday, November 3, 13</a:t>
            </a:fld>
            <a:endParaRPr lang="en-US" dirty="0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789C0F2-17E0-497A-9BBE-0C73201AAFE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8" name="Title 1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219200" y="612775"/>
            <a:ext cx="6705600" cy="2546985"/>
          </a:xfrm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743200" y="3453047"/>
            <a:ext cx="5029200" cy="720804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435352" y="3331464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EB412-E790-42EA-81FE-2925D3A43D91}" type="datetime2">
              <a:rPr lang="en-US" smtClean="0"/>
              <a:t>Sunday, November 3, 13</a:t>
            </a:fld>
            <a:endParaRPr lang="en-US" dirty="0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789C0F2-17E0-497A-9BBE-0C73201AAFE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0">
                <a:schemeClr val="accent6">
                  <a:lumMod val="50000"/>
                  <a:alpha val="36000"/>
                </a:schemeClr>
              </a:gs>
              <a:gs pos="100000">
                <a:schemeClr val="bg2">
                  <a:alpha val="1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 rot="19724275">
            <a:off x="1373221" y="1038440"/>
            <a:ext cx="7240620" cy="5706987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7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 rot="17656910">
            <a:off x="-274211" y="1165875"/>
            <a:ext cx="5538472" cy="4480459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8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 rot="19724275">
            <a:off x="3277955" y="116854"/>
            <a:ext cx="6479362" cy="4754757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8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77240" y="4876800"/>
            <a:ext cx="7543800" cy="9144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33600" y="685801"/>
            <a:ext cx="6096000" cy="36575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5473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1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fld id="{0B385921-A91A-409C-921C-0E0EC1E750EC}" type="datetime2">
              <a:rPr lang="en-US" smtClean="0"/>
              <a:t>Sunday, November 3, 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22960" y="6154738"/>
            <a:ext cx="45720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2960" y="5842000"/>
            <a:ext cx="2133600" cy="304800"/>
          </a:xfrm>
          <a:prstGeom prst="rect">
            <a:avLst/>
          </a:prstGeom>
        </p:spPr>
        <p:txBody>
          <a:bodyPr vert="horz" lIns="91440" tIns="45720" rIns="91440" bIns="9144" rtlCol="0" anchor="b"/>
          <a:lstStyle>
            <a:lvl1pPr algn="l">
              <a:defRPr sz="16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fld id="{1789C0F2-17E0-497A-9BBE-0C73201AAFE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961" r:id="rId1"/>
    <p:sldLayoutId id="2147483962" r:id="rId2"/>
    <p:sldLayoutId id="2147483963" r:id="rId3"/>
    <p:sldLayoutId id="2147483964" r:id="rId4"/>
    <p:sldLayoutId id="2147483965" r:id="rId5"/>
    <p:sldLayoutId id="2147483966" r:id="rId6"/>
    <p:sldLayoutId id="2147483967" r:id="rId7"/>
    <p:sldLayoutId id="2147483968" r:id="rId8"/>
    <p:sldLayoutId id="2147483969" r:id="rId9"/>
    <p:sldLayoutId id="2147483970" r:id="rId10"/>
    <p:sldLayoutId id="2147483971" r:id="rId11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49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56032" algn="l" defTabSz="914400" rtl="0" eaLnBrk="1" latinLnBrk="0" hangingPunct="1">
        <a:spcBef>
          <a:spcPct val="20000"/>
        </a:spcBef>
        <a:spcAft>
          <a:spcPts val="0"/>
        </a:spcAft>
        <a:buSzPct val="60000"/>
        <a:buFont typeface="Wingdings" pitchFamily="2" charset="2"/>
        <a:buChar char=""/>
        <a:defRPr sz="21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1pPr>
      <a:lvl2pPr marL="64008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"/>
        <a:defRPr sz="19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2pPr>
      <a:lvl3pPr marL="100584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"/>
        <a:defRPr sz="17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3pPr>
      <a:lvl4pPr marL="137160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"/>
        <a:defRPr sz="16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4pPr>
      <a:lvl5pPr marL="164592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"/>
        <a:defRPr sz="15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5pPr>
      <a:lvl6pPr marL="196596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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6pPr>
      <a:lvl7pPr marL="224028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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7pPr>
      <a:lvl8pPr marL="251460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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8pPr>
      <a:lvl9pPr marL="283464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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6600" dirty="0" smtClean="0"/>
              <a:t>Romans</a:t>
            </a:r>
            <a:endParaRPr lang="en-US" sz="6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His Kindness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71178314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868948" y="1697789"/>
            <a:ext cx="7446210" cy="16927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dirty="0" smtClean="0">
                <a:latin typeface="Helvetica Neue"/>
                <a:cs typeface="Helvetica Neue"/>
              </a:rPr>
              <a:t>Respond to God’s kindness by turning from our sin.</a:t>
            </a:r>
            <a:endParaRPr lang="en-US" sz="3600" dirty="0">
              <a:latin typeface="Helvetica Neue"/>
              <a:cs typeface="Helvetica Neue"/>
            </a:endParaRPr>
          </a:p>
          <a:p>
            <a:r>
              <a:rPr lang="en-US" sz="3200" dirty="0" smtClean="0">
                <a:latin typeface="Helvetica Neue"/>
                <a:cs typeface="Helvetica Neue"/>
              </a:rPr>
              <a:t> 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41855016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68947" y="1804737"/>
            <a:ext cx="7352632" cy="21775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900"/>
              </a:spcAft>
            </a:pPr>
            <a:r>
              <a:rPr lang="en-US" sz="3200" dirty="0" smtClean="0">
                <a:latin typeface="Helvetica Neue"/>
                <a:cs typeface="Helvetica Neue"/>
              </a:rPr>
              <a:t>Let </a:t>
            </a:r>
            <a:r>
              <a:rPr lang="en-US" sz="3200" dirty="0">
                <a:latin typeface="Helvetica Neue"/>
                <a:cs typeface="Helvetica Neue"/>
              </a:rPr>
              <a:t>us throw off everything that hinders and the </a:t>
            </a:r>
            <a:r>
              <a:rPr lang="en-US" sz="3200" dirty="0" smtClean="0">
                <a:latin typeface="Helvetica Neue"/>
                <a:cs typeface="Helvetica Neue"/>
              </a:rPr>
              <a:t>sin that so easily entangles.</a:t>
            </a:r>
          </a:p>
          <a:p>
            <a:r>
              <a:rPr lang="en-US" sz="3200" dirty="0">
                <a:latin typeface="Helvetica Neue"/>
                <a:cs typeface="Helvetica Neue"/>
              </a:rPr>
              <a:t>	</a:t>
            </a:r>
            <a:r>
              <a:rPr lang="en-US" sz="3200" dirty="0" smtClean="0">
                <a:latin typeface="Helvetica Neue"/>
                <a:cs typeface="Helvetica Neue"/>
              </a:rPr>
              <a:t>				Hebrews 12:1</a:t>
            </a:r>
            <a:endParaRPr lang="en-US" sz="3200" dirty="0">
              <a:latin typeface="Helvetica Neue"/>
              <a:cs typeface="Helvetica Neue"/>
            </a:endParaRPr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19809243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06537" y="1096211"/>
            <a:ext cx="6954619" cy="46456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963426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37367" y="1564105"/>
            <a:ext cx="5788527" cy="22159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spcAft>
                <a:spcPts val="1200"/>
              </a:spcAft>
              <a:buFont typeface="Wingdings" charset="2"/>
              <a:buChar char="Ø"/>
            </a:pPr>
            <a:r>
              <a:rPr lang="en-US" sz="3200" dirty="0" smtClean="0">
                <a:latin typeface="Helvetica Neue"/>
                <a:cs typeface="Helvetica Neue"/>
              </a:rPr>
              <a:t>Pray</a:t>
            </a:r>
            <a:endParaRPr lang="en-US" sz="3200" dirty="0">
              <a:latin typeface="Helvetica Neue"/>
              <a:cs typeface="Helvetica Neue"/>
            </a:endParaRPr>
          </a:p>
          <a:p>
            <a:endParaRPr lang="en-US" sz="3200" dirty="0" smtClean="0">
              <a:latin typeface="Helvetica Neue"/>
              <a:cs typeface="Helvetica Neue"/>
            </a:endParaRPr>
          </a:p>
          <a:p>
            <a:endParaRPr lang="en-US" sz="3200" dirty="0">
              <a:latin typeface="Helvetica Neue"/>
              <a:cs typeface="Helvetica Neue"/>
            </a:endParaRPr>
          </a:p>
          <a:p>
            <a:pPr marL="457200" indent="-457200">
              <a:spcAft>
                <a:spcPts val="1200"/>
              </a:spcAft>
              <a:buFont typeface="Wingdings" charset="2"/>
              <a:buChar char="Ø"/>
            </a:pPr>
            <a:r>
              <a:rPr lang="en-US" sz="3200" dirty="0" smtClean="0">
                <a:latin typeface="Helvetica Neue"/>
                <a:cs typeface="Helvetica Neue"/>
              </a:rPr>
              <a:t>Plan</a:t>
            </a:r>
          </a:p>
        </p:txBody>
      </p:sp>
    </p:spTree>
    <p:extLst>
      <p:ext uri="{BB962C8B-B14F-4D97-AF65-F5344CB8AC3E}">
        <p14:creationId xmlns:p14="http://schemas.microsoft.com/office/powerpoint/2010/main" val="206125546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14315" y="1000877"/>
            <a:ext cx="3141579" cy="45896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29466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>
                <a:latin typeface="Helvetica Neue"/>
                <a:cs typeface="Helvetica Neue"/>
              </a:rPr>
              <a:t>Spiritual Growth Progression</a:t>
            </a:r>
            <a:endParaRPr lang="en-US" sz="3600" dirty="0">
              <a:latin typeface="Helvetica Neue"/>
              <a:cs typeface="Helvetica Neue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60099" y="815474"/>
            <a:ext cx="5345480" cy="37863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44891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23475" y="933494"/>
            <a:ext cx="6650741" cy="48282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92034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229895" y="1219809"/>
            <a:ext cx="7005052" cy="3816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>
                <a:latin typeface="Helvetica Neue"/>
                <a:cs typeface="Helvetica Neue"/>
              </a:rPr>
              <a:t>Messy Spirituality is the scandalous assertion that following Christ is anything but tidy and neat, balanced and orderly.  Far from it. </a:t>
            </a:r>
            <a:r>
              <a:rPr lang="en-US" sz="2800" dirty="0" smtClean="0">
                <a:latin typeface="Helvetica Neue"/>
                <a:cs typeface="Helvetica Neue"/>
              </a:rPr>
              <a:t>Spirituality </a:t>
            </a:r>
            <a:r>
              <a:rPr lang="en-US" sz="2800" dirty="0">
                <a:latin typeface="Helvetica Neue"/>
                <a:cs typeface="Helvetica Neue"/>
              </a:rPr>
              <a:t>is complex, complicated, and perplexing</a:t>
            </a:r>
            <a:r>
              <a:rPr lang="en-US" sz="2800" dirty="0" smtClean="0">
                <a:latin typeface="Helvetica Neue"/>
                <a:cs typeface="Helvetica Neue"/>
              </a:rPr>
              <a:t>. Spirituality is anything but a straight line.</a:t>
            </a:r>
          </a:p>
          <a:p>
            <a:endParaRPr lang="en-US" sz="2800" dirty="0" smtClean="0">
              <a:latin typeface="Helvetica Neue"/>
              <a:cs typeface="Helvetica Neue"/>
            </a:endParaRPr>
          </a:p>
          <a:p>
            <a:r>
              <a:rPr lang="en-US" sz="2800" dirty="0" smtClean="0">
                <a:latin typeface="Helvetica Neue"/>
                <a:cs typeface="Helvetica Neue"/>
              </a:rPr>
              <a:t>				Mike </a:t>
            </a:r>
            <a:r>
              <a:rPr lang="en-US" sz="2800" dirty="0" err="1">
                <a:latin typeface="Helvetica Neue"/>
                <a:cs typeface="Helvetica Neue"/>
              </a:rPr>
              <a:t>Yaconelli</a:t>
            </a:r>
            <a:endParaRPr lang="en-US" sz="2800" dirty="0">
              <a:latin typeface="Helvetica Neue"/>
              <a:cs typeface="Helvetica Neue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04669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16000" y="1630947"/>
            <a:ext cx="7285789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Helvetica Neue"/>
                <a:cs typeface="Helvetica Neue"/>
              </a:rPr>
              <a:t>Or do </a:t>
            </a:r>
            <a:r>
              <a:rPr lang="en-US" sz="3200" dirty="0">
                <a:latin typeface="Helvetica Neue"/>
                <a:cs typeface="Helvetica Neue"/>
              </a:rPr>
              <a:t>you show contempt for the riches of his kindness, forbearance and patience, not realizing that God’s kindness is intended to lead you to repentance</a:t>
            </a:r>
            <a:r>
              <a:rPr lang="en-US" sz="3200" dirty="0" smtClean="0">
                <a:latin typeface="Helvetica Neue"/>
                <a:cs typeface="Helvetica Neue"/>
              </a:rPr>
              <a:t>?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874210" y="4423398"/>
            <a:ext cx="4852736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3200" dirty="0" smtClean="0">
                <a:latin typeface="Helvetica Neue"/>
                <a:cs typeface="Helvetica Neue"/>
              </a:rPr>
              <a:t>Romans 2:4  NIV</a:t>
            </a:r>
            <a:endParaRPr lang="en-US" sz="3200" dirty="0">
              <a:latin typeface="Helvetica Neue"/>
              <a:cs typeface="Helvetica Neue"/>
            </a:endParaRPr>
          </a:p>
        </p:txBody>
      </p:sp>
    </p:spTree>
    <p:extLst>
      <p:ext uri="{BB962C8B-B14F-4D97-AF65-F5344CB8AC3E}">
        <p14:creationId xmlns:p14="http://schemas.microsoft.com/office/powerpoint/2010/main" val="42462003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711158" y="1657683"/>
            <a:ext cx="5721684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spcAft>
                <a:spcPts val="1200"/>
              </a:spcAft>
              <a:buFont typeface="Wingdings" charset="2"/>
              <a:buChar char="Ø"/>
            </a:pPr>
            <a:r>
              <a:rPr lang="en-US" sz="3200" dirty="0" smtClean="0">
                <a:latin typeface="Helvetica Neue"/>
                <a:cs typeface="Helvetica Neue"/>
              </a:rPr>
              <a:t>Kindness</a:t>
            </a:r>
          </a:p>
          <a:p>
            <a:endParaRPr lang="en-US" sz="3200" dirty="0">
              <a:latin typeface="Helvetica Neue"/>
              <a:cs typeface="Helvetica Neue"/>
            </a:endParaRPr>
          </a:p>
          <a:p>
            <a:pPr marL="457200" indent="-457200">
              <a:spcAft>
                <a:spcPts val="1200"/>
              </a:spcAft>
              <a:buFont typeface="Wingdings" charset="2"/>
              <a:buChar char="Ø"/>
            </a:pPr>
            <a:r>
              <a:rPr lang="en-US" sz="3200" dirty="0" smtClean="0">
                <a:latin typeface="Helvetica Neue"/>
                <a:cs typeface="Helvetica Neue"/>
              </a:rPr>
              <a:t>Forbearance</a:t>
            </a:r>
          </a:p>
          <a:p>
            <a:endParaRPr lang="en-US" sz="3200" dirty="0">
              <a:latin typeface="Helvetica Neue"/>
              <a:cs typeface="Helvetica Neue"/>
            </a:endParaRPr>
          </a:p>
          <a:p>
            <a:pPr marL="457200" indent="-457200">
              <a:buFont typeface="Wingdings" charset="2"/>
              <a:buChar char="Ø"/>
            </a:pPr>
            <a:r>
              <a:rPr lang="en-US" sz="3200" dirty="0" smtClean="0">
                <a:latin typeface="Helvetica Neue"/>
                <a:cs typeface="Helvetica Neue"/>
              </a:rPr>
              <a:t>Patience </a:t>
            </a:r>
          </a:p>
        </p:txBody>
      </p:sp>
    </p:spTree>
    <p:extLst>
      <p:ext uri="{BB962C8B-B14F-4D97-AF65-F5344CB8AC3E}">
        <p14:creationId xmlns:p14="http://schemas.microsoft.com/office/powerpoint/2010/main" val="7141799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37367" y="1564105"/>
            <a:ext cx="5788527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spcAft>
                <a:spcPts val="1200"/>
              </a:spcAft>
              <a:buFont typeface="Wingdings" charset="2"/>
              <a:buChar char="Ø"/>
            </a:pPr>
            <a:r>
              <a:rPr lang="en-US" sz="3200" dirty="0" smtClean="0">
                <a:latin typeface="Helvetica Neue"/>
                <a:cs typeface="Helvetica Neue"/>
              </a:rPr>
              <a:t>Contempt</a:t>
            </a:r>
            <a:endParaRPr lang="en-US" sz="3200" dirty="0">
              <a:latin typeface="Helvetica Neue"/>
              <a:cs typeface="Helvetica Neue"/>
            </a:endParaRPr>
          </a:p>
          <a:p>
            <a:endParaRPr lang="en-US" sz="3200" dirty="0">
              <a:latin typeface="Helvetica Neue"/>
              <a:cs typeface="Helvetica Neue"/>
            </a:endParaRPr>
          </a:p>
          <a:p>
            <a:pPr marL="457200" indent="-457200">
              <a:spcAft>
                <a:spcPts val="1200"/>
              </a:spcAft>
              <a:buFont typeface="Wingdings" charset="2"/>
              <a:buChar char="Ø"/>
            </a:pPr>
            <a:r>
              <a:rPr lang="en-US" sz="3200" dirty="0" smtClean="0">
                <a:latin typeface="Helvetica Neue"/>
                <a:cs typeface="Helvetica Neue"/>
              </a:rPr>
              <a:t>Compromise</a:t>
            </a:r>
            <a:endParaRPr lang="en-US" sz="3200" dirty="0">
              <a:latin typeface="Helvetica Neue"/>
              <a:cs typeface="Helvetica Neue"/>
            </a:endParaRPr>
          </a:p>
          <a:p>
            <a:endParaRPr lang="en-US" sz="3200" dirty="0">
              <a:latin typeface="Helvetica Neue"/>
              <a:cs typeface="Helvetica Neue"/>
            </a:endParaRPr>
          </a:p>
          <a:p>
            <a:pPr marL="457200" indent="-457200">
              <a:buFont typeface="Wingdings" charset="2"/>
              <a:buChar char="Ø"/>
            </a:pPr>
            <a:r>
              <a:rPr lang="en-US" sz="3200" dirty="0" smtClean="0">
                <a:latin typeface="Helvetica Neue"/>
                <a:cs typeface="Helvetica Neue"/>
              </a:rPr>
              <a:t>Change</a:t>
            </a:r>
            <a:endParaRPr lang="en-US" sz="3200" dirty="0">
              <a:latin typeface="Helvetica Neue"/>
              <a:cs typeface="Helvetica Neue"/>
            </a:endParaRPr>
          </a:p>
        </p:txBody>
      </p:sp>
    </p:spTree>
    <p:extLst>
      <p:ext uri="{BB962C8B-B14F-4D97-AF65-F5344CB8AC3E}">
        <p14:creationId xmlns:p14="http://schemas.microsoft.com/office/powerpoint/2010/main" val="1445562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66216" y="1283367"/>
            <a:ext cx="6499321" cy="40506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28094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37367" y="1564105"/>
            <a:ext cx="5788527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spcAft>
                <a:spcPts val="1200"/>
              </a:spcAft>
              <a:buFont typeface="Wingdings" charset="2"/>
              <a:buChar char="Ø"/>
            </a:pPr>
            <a:r>
              <a:rPr lang="en-US" sz="3200" dirty="0" smtClean="0">
                <a:latin typeface="Helvetica Neue"/>
                <a:cs typeface="Helvetica Neue"/>
              </a:rPr>
              <a:t>Contempt</a:t>
            </a:r>
            <a:endParaRPr lang="en-US" sz="3200" dirty="0">
              <a:latin typeface="Helvetica Neue"/>
              <a:cs typeface="Helvetica Neue"/>
            </a:endParaRPr>
          </a:p>
          <a:p>
            <a:endParaRPr lang="en-US" sz="3200" dirty="0">
              <a:latin typeface="Helvetica Neue"/>
              <a:cs typeface="Helvetica Neue"/>
            </a:endParaRPr>
          </a:p>
          <a:p>
            <a:pPr marL="457200" indent="-457200">
              <a:spcAft>
                <a:spcPts val="1200"/>
              </a:spcAft>
              <a:buFont typeface="Wingdings" charset="2"/>
              <a:buChar char="Ø"/>
            </a:pPr>
            <a:r>
              <a:rPr lang="en-US" sz="3200" dirty="0" smtClean="0">
                <a:latin typeface="Helvetica Neue"/>
                <a:cs typeface="Helvetica Neue"/>
              </a:rPr>
              <a:t>Compromise</a:t>
            </a:r>
            <a:endParaRPr lang="en-US" sz="3200" dirty="0">
              <a:latin typeface="Helvetica Neue"/>
              <a:cs typeface="Helvetica Neue"/>
            </a:endParaRPr>
          </a:p>
          <a:p>
            <a:endParaRPr lang="en-US" sz="3200" dirty="0">
              <a:latin typeface="Helvetica Neue"/>
              <a:cs typeface="Helvetica Neue"/>
            </a:endParaRPr>
          </a:p>
          <a:p>
            <a:pPr marL="457200" indent="-457200">
              <a:buFont typeface="Wingdings" charset="2"/>
              <a:buChar char="Ø"/>
            </a:pPr>
            <a:r>
              <a:rPr lang="en-US" sz="3200" dirty="0" smtClean="0">
                <a:latin typeface="Helvetica Neue"/>
                <a:cs typeface="Helvetica Neue"/>
              </a:rPr>
              <a:t>Change</a:t>
            </a:r>
            <a:endParaRPr lang="en-US" sz="3200" dirty="0">
              <a:latin typeface="Helvetica Neue"/>
              <a:cs typeface="Helvetica Neue"/>
            </a:endParaRPr>
          </a:p>
        </p:txBody>
      </p:sp>
    </p:spTree>
    <p:extLst>
      <p:ext uri="{BB962C8B-B14F-4D97-AF65-F5344CB8AC3E}">
        <p14:creationId xmlns:p14="http://schemas.microsoft.com/office/powerpoint/2010/main" val="37320908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lemental">
  <a:themeElements>
    <a:clrScheme name="Elemental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Elemental">
      <a:maj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lemental">
      <a: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48000">
              <a:schemeClr val="phClr">
                <a:tint val="54000"/>
                <a:satMod val="140000"/>
              </a:schemeClr>
            </a:gs>
            <a:gs pos="100000">
              <a:schemeClr val="phClr">
                <a:tint val="24000"/>
                <a:satMod val="260000"/>
              </a:schemeClr>
            </a:gs>
          </a:gsLst>
          <a:lin ang="1620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48000"/>
                <a:satMod val="180000"/>
                <a:lumMod val="94000"/>
              </a:schemeClr>
            </a:gs>
            <a:gs pos="100000">
              <a:schemeClr val="phClr">
                <a:shade val="48000"/>
                <a:satMod val="180000"/>
                <a:lumMod val="94000"/>
              </a:schemeClr>
            </a:gs>
          </a:gsLst>
          <a:lin ang="4140000" scaled="1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12700" dir="5400000" sx="102000" sy="102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762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19800000"/>
            </a:lightRig>
          </a:scene3d>
          <a:sp3d prstMaterial="metal">
            <a:bevelT w="38100" h="38100"/>
          </a:sp3d>
        </a:effectStyle>
        <a:effectStyle>
          <a:effectLst>
            <a:outerShdw blurRad="114300" dist="114300" dir="5400000" rotWithShape="0">
              <a:srgbClr val="000000">
                <a:alpha val="7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plastic"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5000"/>
              </a:schemeClr>
            </a:gs>
            <a:gs pos="100000">
              <a:schemeClr val="phClr">
                <a:shade val="40000"/>
                <a:satMod val="18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4000"/>
                <a:satMod val="280000"/>
              </a:schemeClr>
              <a:schemeClr val="phClr">
                <a:tint val="60000"/>
                <a:sat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Elemental.thmx</Template>
  <TotalTime>833</TotalTime>
  <Words>119</Words>
  <Application>Microsoft Macintosh PowerPoint</Application>
  <PresentationFormat>On-screen Show (4:3)</PresentationFormat>
  <Paragraphs>32</Paragraphs>
  <Slides>14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Elemental</vt:lpstr>
      <vt:lpstr>Romans</vt:lpstr>
      <vt:lpstr>Spiritual Growth Progression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Romans</dc:title>
  <dc:creator>Tom Siwicki</dc:creator>
  <cp:lastModifiedBy>Tom Siwicki</cp:lastModifiedBy>
  <cp:revision>17</cp:revision>
  <dcterms:created xsi:type="dcterms:W3CDTF">2013-11-03T00:06:16Z</dcterms:created>
  <dcterms:modified xsi:type="dcterms:W3CDTF">2013-11-03T14:57:36Z</dcterms:modified>
</cp:coreProperties>
</file>