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776" r:id="rId3"/>
    <p:sldId id="884" r:id="rId4"/>
    <p:sldId id="872" r:id="rId5"/>
    <p:sldId id="900" r:id="rId6"/>
    <p:sldId id="878" r:id="rId7"/>
    <p:sldId id="905" r:id="rId8"/>
    <p:sldId id="912" r:id="rId9"/>
    <p:sldId id="893" r:id="rId10"/>
    <p:sldId id="914" r:id="rId11"/>
    <p:sldId id="915" r:id="rId12"/>
    <p:sldId id="917" r:id="rId13"/>
    <p:sldId id="916" r:id="rId14"/>
    <p:sldId id="923" r:id="rId15"/>
    <p:sldId id="836" r:id="rId16"/>
    <p:sldId id="889" r:id="rId17"/>
    <p:sldId id="907" r:id="rId18"/>
    <p:sldId id="924" r:id="rId19"/>
    <p:sldId id="918" r:id="rId20"/>
    <p:sldId id="925" r:id="rId21"/>
    <p:sldId id="919" r:id="rId22"/>
    <p:sldId id="864" r:id="rId23"/>
    <p:sldId id="894" r:id="rId24"/>
    <p:sldId id="926" r:id="rId25"/>
    <p:sldId id="92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1040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9/2/18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September 2,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September 2,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September 2,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September 2,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September 2, 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September 2, 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September 2,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September 2, 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September 2,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September 2,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September 2, 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Sunday, September 2,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Church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Healthy Characteristics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7900" y="1435943"/>
            <a:ext cx="7099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Helvetica"/>
                <a:cs typeface="Helvetica"/>
              </a:rPr>
              <a:t>6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An elder must be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blameless</a:t>
            </a:r>
            <a:r>
              <a:rPr lang="en-US" sz="2400" dirty="0">
                <a:latin typeface="Helvetica"/>
                <a:cs typeface="Helvetica"/>
              </a:rPr>
              <a:t>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faithful to his wife</a:t>
            </a:r>
            <a:r>
              <a:rPr lang="en-US" sz="2400" dirty="0">
                <a:latin typeface="Helvetica"/>
                <a:cs typeface="Helvetica"/>
              </a:rPr>
              <a:t>, a man whose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children believe</a:t>
            </a:r>
            <a:r>
              <a:rPr lang="en-US" sz="2400" dirty="0">
                <a:latin typeface="Helvetica"/>
                <a:cs typeface="Helvetica"/>
              </a:rPr>
              <a:t> and are not open to the charge of being wild and disobedient. </a:t>
            </a:r>
            <a:r>
              <a:rPr lang="en-US" sz="2400" b="1" baseline="30000" dirty="0">
                <a:latin typeface="Helvetica"/>
                <a:cs typeface="Helvetica"/>
              </a:rPr>
              <a:t>7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Since an overseer manages God’s household, he must be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blameless</a:t>
            </a:r>
            <a:r>
              <a:rPr lang="en-US" sz="2400" dirty="0">
                <a:latin typeface="Helvetica"/>
                <a:cs typeface="Helvetica"/>
              </a:rPr>
              <a:t>—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not overbearing</a:t>
            </a:r>
            <a:r>
              <a:rPr lang="en-US" sz="2400" dirty="0">
                <a:latin typeface="Helvetica"/>
                <a:cs typeface="Helvetica"/>
              </a:rPr>
              <a:t>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not quick-tempered</a:t>
            </a:r>
            <a:r>
              <a:rPr lang="en-US" sz="2400" dirty="0">
                <a:latin typeface="Helvetica"/>
                <a:cs typeface="Helvetica"/>
              </a:rPr>
              <a:t>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not given to drunkenness</a:t>
            </a:r>
            <a:r>
              <a:rPr lang="en-US" sz="2400" dirty="0">
                <a:latin typeface="Helvetica"/>
                <a:cs typeface="Helvetica"/>
              </a:rPr>
              <a:t>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not violent</a:t>
            </a:r>
            <a:r>
              <a:rPr lang="en-US" sz="2400" dirty="0">
                <a:latin typeface="Helvetica"/>
                <a:cs typeface="Helvetica"/>
              </a:rPr>
              <a:t>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not pursuing dishonest gain</a:t>
            </a:r>
            <a:r>
              <a:rPr lang="en-US" sz="2400" dirty="0">
                <a:latin typeface="Helvetica"/>
                <a:cs typeface="Helvetica"/>
              </a:rPr>
              <a:t>. </a:t>
            </a:r>
            <a:r>
              <a:rPr lang="en-US" sz="2400" b="1" baseline="30000" dirty="0">
                <a:latin typeface="Helvetica"/>
                <a:cs typeface="Helvetica"/>
              </a:rPr>
              <a:t>8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Rather, he must be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hospitable</a:t>
            </a:r>
            <a:r>
              <a:rPr lang="en-US" sz="2400" dirty="0">
                <a:latin typeface="Helvetica"/>
                <a:cs typeface="Helvetica"/>
              </a:rPr>
              <a:t>, one who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loves what is good</a:t>
            </a:r>
            <a:r>
              <a:rPr lang="en-US" sz="2400" dirty="0">
                <a:latin typeface="Helvetica"/>
                <a:cs typeface="Helvetica"/>
              </a:rPr>
              <a:t>, who is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self-controlled</a:t>
            </a:r>
            <a:r>
              <a:rPr lang="en-US" sz="2400" dirty="0">
                <a:latin typeface="Helvetica"/>
                <a:cs typeface="Helvetica"/>
              </a:rPr>
              <a:t>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upright</a:t>
            </a:r>
            <a:r>
              <a:rPr lang="en-US" sz="2400" dirty="0">
                <a:latin typeface="Helvetica"/>
                <a:cs typeface="Helvetica"/>
              </a:rPr>
              <a:t>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holy</a:t>
            </a:r>
            <a:r>
              <a:rPr lang="en-US" sz="2400" dirty="0">
                <a:latin typeface="Helvetica"/>
                <a:cs typeface="Helvetica"/>
              </a:rPr>
              <a:t> and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disciplined</a:t>
            </a:r>
            <a:r>
              <a:rPr lang="en-US" sz="2400" dirty="0">
                <a:latin typeface="Helvetica"/>
                <a:cs typeface="Helvetic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77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34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5700" y="2260599"/>
            <a:ext cx="6972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 smtClean="0">
                <a:latin typeface="Helvetica"/>
                <a:cs typeface="Helvetica"/>
              </a:rPr>
              <a:t>9</a:t>
            </a:r>
            <a:r>
              <a:rPr lang="en-US" sz="2800" b="1" dirty="0">
                <a:latin typeface="Helvetica"/>
                <a:cs typeface="Helvetica"/>
              </a:rPr>
              <a:t> </a:t>
            </a:r>
            <a:r>
              <a:rPr lang="en-US" sz="2800" dirty="0">
                <a:latin typeface="Helvetica"/>
                <a:cs typeface="Helvetica"/>
              </a:rPr>
              <a:t>He must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hold firmly to the trustworthy message</a:t>
            </a:r>
            <a:r>
              <a:rPr lang="en-US" sz="2800" dirty="0">
                <a:latin typeface="Helvetica"/>
                <a:cs typeface="Helvetica"/>
              </a:rPr>
              <a:t> as it has been taught, so that he can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encourage others by sound doctrine </a:t>
            </a:r>
            <a:r>
              <a:rPr lang="en-US" sz="2800" dirty="0">
                <a:latin typeface="Helvetica"/>
                <a:cs typeface="Helvetica"/>
              </a:rPr>
              <a:t>and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refute</a:t>
            </a:r>
            <a:r>
              <a:rPr lang="en-US" sz="2800" dirty="0">
                <a:latin typeface="Helvetica"/>
                <a:cs typeface="Helvetica"/>
              </a:rPr>
              <a:t> those who oppose it</a:t>
            </a:r>
            <a:r>
              <a:rPr lang="en-US" sz="2800" dirty="0" smtClean="0">
                <a:latin typeface="Helvetica"/>
                <a:cs typeface="Helvetica"/>
              </a:rPr>
              <a:t>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4204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84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5700" y="2514599"/>
            <a:ext cx="6972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 smtClean="0">
                <a:latin typeface="Helvetica"/>
                <a:cs typeface="Helvetica"/>
              </a:rPr>
              <a:t>9</a:t>
            </a:r>
            <a:r>
              <a:rPr lang="en-US" sz="2800" b="1" dirty="0">
                <a:latin typeface="Helvetica"/>
                <a:cs typeface="Helvetica"/>
              </a:rPr>
              <a:t> </a:t>
            </a:r>
            <a:r>
              <a:rPr lang="en-US" sz="2800" dirty="0">
                <a:latin typeface="Helvetica"/>
                <a:cs typeface="Helvetica"/>
              </a:rPr>
              <a:t>He must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hold firmly to the trustworthy message</a:t>
            </a:r>
            <a:r>
              <a:rPr lang="en-US" sz="2800" dirty="0">
                <a:latin typeface="Helvetica"/>
                <a:cs typeface="Helvetica"/>
              </a:rPr>
              <a:t> as it has been taught, so that he can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encourage others by sound doctrine </a:t>
            </a:r>
            <a:r>
              <a:rPr lang="en-US" sz="2800" dirty="0">
                <a:latin typeface="Helvetica"/>
                <a:cs typeface="Helvetica"/>
              </a:rPr>
              <a:t>and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refute</a:t>
            </a:r>
            <a:r>
              <a:rPr lang="en-US" sz="2800" dirty="0">
                <a:latin typeface="Helvetica"/>
                <a:cs typeface="Helvetica"/>
              </a:rPr>
              <a:t> those who oppose it</a:t>
            </a:r>
            <a:r>
              <a:rPr lang="en-US" sz="2800" dirty="0" smtClean="0">
                <a:latin typeface="Helvetica"/>
                <a:cs typeface="Helvetica"/>
              </a:rPr>
              <a:t>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3004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6258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Biblical Teaching &amp; Preaching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506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0800" y="1917700"/>
            <a:ext cx="6654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>
                <a:latin typeface="Helvetica"/>
                <a:cs typeface="Helvetica"/>
              </a:rPr>
              <a:t>16</a:t>
            </a:r>
            <a:r>
              <a:rPr lang="en-US" sz="2600" b="1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All Scripture is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God-breathed</a:t>
            </a:r>
            <a:r>
              <a:rPr lang="en-US" sz="2600" dirty="0">
                <a:latin typeface="Helvetica"/>
                <a:cs typeface="Helvetica"/>
              </a:rPr>
              <a:t> and is useful for teaching, rebuking, correcting and training in righteousness, </a:t>
            </a:r>
            <a:r>
              <a:rPr lang="en-US" sz="2600" b="1" baseline="30000" dirty="0">
                <a:latin typeface="Helvetica"/>
                <a:cs typeface="Helvetica"/>
              </a:rPr>
              <a:t>17</a:t>
            </a:r>
            <a:r>
              <a:rPr lang="en-US" sz="2600" b="1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so that the servant of God may be thoroughly equipped for every good work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				   2 Timothy 3:16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8964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23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0800" y="1917700"/>
            <a:ext cx="6654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>
                <a:latin typeface="Helvetica"/>
                <a:cs typeface="Helvetica"/>
              </a:rPr>
              <a:t>16</a:t>
            </a:r>
            <a:r>
              <a:rPr lang="en-US" sz="2600" b="1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All Scripture is God-breathed and is useful for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teaching</a:t>
            </a:r>
            <a:r>
              <a:rPr lang="en-US" sz="2600" dirty="0">
                <a:latin typeface="Helvetica"/>
                <a:cs typeface="Helvetica"/>
              </a:rPr>
              <a:t>,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rebuking</a:t>
            </a:r>
            <a:r>
              <a:rPr lang="en-US" sz="2600" dirty="0">
                <a:latin typeface="Helvetica"/>
                <a:cs typeface="Helvetica"/>
              </a:rPr>
              <a:t>,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correcting</a:t>
            </a:r>
            <a:r>
              <a:rPr lang="en-US" sz="2600" dirty="0">
                <a:latin typeface="Helvetica"/>
                <a:cs typeface="Helvetica"/>
              </a:rPr>
              <a:t> and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training in righteousness</a:t>
            </a:r>
            <a:r>
              <a:rPr lang="en-US" sz="2600" dirty="0">
                <a:latin typeface="Helvetica"/>
                <a:cs typeface="Helvetica"/>
              </a:rPr>
              <a:t>, </a:t>
            </a:r>
            <a:r>
              <a:rPr lang="en-US" sz="2600" b="1" baseline="30000" dirty="0">
                <a:latin typeface="Helvetica"/>
                <a:cs typeface="Helvetica"/>
              </a:rPr>
              <a:t>17</a:t>
            </a:r>
            <a:r>
              <a:rPr lang="en-US" sz="2600" b="1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so that the servant of God may be thoroughly equipped for every good work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				   2 Timothy 3:16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3421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6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0"/>
            <a:ext cx="9144000" cy="5102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6197600"/>
            <a:ext cx="2807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National  Community Church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2149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0800" y="1917700"/>
            <a:ext cx="6654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>
                <a:latin typeface="Helvetica"/>
                <a:cs typeface="Helvetica"/>
              </a:rPr>
              <a:t>16</a:t>
            </a:r>
            <a:r>
              <a:rPr lang="en-US" sz="2600" b="1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All Scripture is God-breathed and is useful for teaching, rebuking, correcting and training in righteousness, </a:t>
            </a:r>
            <a:r>
              <a:rPr lang="en-US" sz="2600" b="1" baseline="30000" dirty="0">
                <a:latin typeface="Helvetica"/>
                <a:cs typeface="Helvetica"/>
              </a:rPr>
              <a:t>17</a:t>
            </a:r>
            <a:r>
              <a:rPr lang="en-US" sz="2600" b="1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so that the servant of God may be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thoroughly equipped for every good work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				   2 Timothy 3:16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051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73427"/>
            <a:ext cx="8524748" cy="44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89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857499"/>
            <a:ext cx="4061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Lessons for Disciples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9576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8400" y="1663700"/>
            <a:ext cx="6955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Pray for C4’s Elder Nomination Process</a:t>
            </a:r>
          </a:p>
        </p:txBody>
      </p:sp>
    </p:spTree>
    <p:extLst>
      <p:ext uri="{BB962C8B-B14F-4D97-AF65-F5344CB8AC3E}">
        <p14:creationId xmlns:p14="http://schemas.microsoft.com/office/powerpoint/2010/main" val="3667840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8400" y="1663700"/>
            <a:ext cx="70070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Pray for C4’s Elder Nomination Process</a:t>
            </a:r>
          </a:p>
          <a:p>
            <a:endParaRPr lang="en-US" sz="2800" dirty="0" smtClean="0">
              <a:latin typeface="Helvetica"/>
              <a:cs typeface="Helvetica"/>
            </a:endParaRPr>
          </a:p>
          <a:p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Progress in your knowledge of the Word</a:t>
            </a:r>
          </a:p>
        </p:txBody>
      </p:sp>
    </p:spTree>
    <p:extLst>
      <p:ext uri="{BB962C8B-B14F-4D97-AF65-F5344CB8AC3E}">
        <p14:creationId xmlns:p14="http://schemas.microsoft.com/office/powerpoint/2010/main" val="3243910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8400" y="1663700"/>
            <a:ext cx="7007046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Pray for C4’s Elder Nomination Process</a:t>
            </a:r>
          </a:p>
          <a:p>
            <a:endParaRPr lang="en-US" sz="2800" dirty="0" smtClean="0">
              <a:latin typeface="Helvetica"/>
              <a:cs typeface="Helvetica"/>
            </a:endParaRPr>
          </a:p>
          <a:p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Progress in your knowledge of the Word</a:t>
            </a:r>
          </a:p>
          <a:p>
            <a:pPr marL="457200" indent="-457200">
              <a:buFont typeface="Wingdings" charset="2"/>
              <a:buChar char="Ø"/>
            </a:pPr>
            <a:endParaRPr lang="en-US" sz="2800" dirty="0">
              <a:latin typeface="Helvetica"/>
              <a:cs typeface="Helvetica"/>
            </a:endParaRPr>
          </a:p>
          <a:p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Pursue a life of holiness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8467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700"/>
            <a:ext cx="9144000" cy="35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756" y="419099"/>
            <a:ext cx="4517644" cy="58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4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1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2857499"/>
            <a:ext cx="4059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Biblical Leadership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6696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300"/>
            <a:ext cx="9144000" cy="408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7900" y="2477343"/>
            <a:ext cx="70993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latin typeface="Helvetica"/>
                <a:cs typeface="Helvetica"/>
              </a:rPr>
              <a:t>5</a:t>
            </a:r>
            <a:r>
              <a:rPr lang="en-US" sz="2800" b="1" dirty="0">
                <a:latin typeface="Helvetica"/>
                <a:cs typeface="Helvetica"/>
              </a:rPr>
              <a:t> </a:t>
            </a:r>
            <a:r>
              <a:rPr lang="en-US" sz="2800" dirty="0">
                <a:latin typeface="Helvetica"/>
                <a:cs typeface="Helvetica"/>
              </a:rPr>
              <a:t>The reason I left you in Crete was that you might put in order what was left unfinished and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appoint elders in every town</a:t>
            </a:r>
            <a:r>
              <a:rPr lang="en-US" sz="2800" dirty="0">
                <a:latin typeface="Helvetica"/>
                <a:cs typeface="Helvetica"/>
              </a:rPr>
              <a:t>, as I directed you. </a:t>
            </a:r>
            <a:endParaRPr lang="en-US" sz="2800" dirty="0" smtClean="0">
              <a:latin typeface="Helvetica"/>
              <a:cs typeface="Helvetica"/>
            </a:endParaRPr>
          </a:p>
          <a:p>
            <a:endParaRPr lang="en-US" sz="2800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						Titus 1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190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47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56759</TotalTime>
  <Words>65</Words>
  <Application>Microsoft Macintosh PowerPoint</Application>
  <PresentationFormat>On-screen Show (4:3)</PresentationFormat>
  <Paragraphs>33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664</cp:revision>
  <dcterms:created xsi:type="dcterms:W3CDTF">2013-11-03T00:06:16Z</dcterms:created>
  <dcterms:modified xsi:type="dcterms:W3CDTF">2018-09-02T13:45:41Z</dcterms:modified>
</cp:coreProperties>
</file>