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88" r:id="rId3"/>
    <p:sldId id="277" r:id="rId4"/>
    <p:sldId id="266" r:id="rId5"/>
    <p:sldId id="267" r:id="rId6"/>
    <p:sldId id="268" r:id="rId7"/>
    <p:sldId id="287" r:id="rId8"/>
    <p:sldId id="286" r:id="rId9"/>
    <p:sldId id="269" r:id="rId10"/>
    <p:sldId id="278" r:id="rId11"/>
    <p:sldId id="285" r:id="rId12"/>
    <p:sldId id="264" r:id="rId13"/>
    <p:sldId id="271" r:id="rId14"/>
    <p:sldId id="270" r:id="rId15"/>
    <p:sldId id="273" r:id="rId16"/>
    <p:sldId id="291" r:id="rId17"/>
    <p:sldId id="295" r:id="rId18"/>
    <p:sldId id="296" r:id="rId19"/>
    <p:sldId id="297" r:id="rId20"/>
    <p:sldId id="274" r:id="rId21"/>
    <p:sldId id="293" r:id="rId22"/>
    <p:sldId id="275" r:id="rId23"/>
    <p:sldId id="276" r:id="rId24"/>
    <p:sldId id="289" r:id="rId25"/>
    <p:sldId id="290" r:id="rId26"/>
    <p:sldId id="294" r:id="rId27"/>
    <p:sldId id="298" r:id="rId28"/>
    <p:sldId id="257" r:id="rId29"/>
    <p:sldId id="279" r:id="rId30"/>
    <p:sldId id="258" r:id="rId31"/>
    <p:sldId id="280" r:id="rId32"/>
    <p:sldId id="259" r:id="rId33"/>
    <p:sldId id="281" r:id="rId34"/>
    <p:sldId id="260" r:id="rId35"/>
    <p:sldId id="282" r:id="rId36"/>
    <p:sldId id="261" r:id="rId37"/>
    <p:sldId id="283" r:id="rId38"/>
    <p:sldId id="263" r:id="rId39"/>
    <p:sldId id="284" r:id="rId40"/>
    <p:sldId id="262" r:id="rId41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0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0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1A553-4C86-4CDC-A0E6-D2DF79B9D41B}" type="datetimeFigureOut">
              <a:rPr lang="en-US" smtClean="0"/>
              <a:pPr/>
              <a:t>9/30/2016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56414" cy="4650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531"/>
            <a:ext cx="3056414" cy="4650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B49B-49D1-4ADF-A06E-6D35210B5BC9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98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217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CCE820F-E91D-4B20-A511-7E70FDFF2AC9}" type="datetimeFigureOut">
              <a:rPr lang="zh-CN" altLang="en-US"/>
              <a:pPr/>
              <a:t>2016/9/30</a:t>
            </a:fld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327" y="4421823"/>
            <a:ext cx="564261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217" y="884203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70A8D6C-4327-4F23-B691-EACC632E795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950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CA669-9A35-4525-A4BA-2D86C04E329D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7D65D-96BE-4A35-B4D7-8EF26CB41D21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14F35-8E6B-4494-8761-8196F4C56187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60C6E-2EB0-4093-BA5C-3EC6DA83974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71242-9C97-4DCB-8008-2BC7CDC43694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80062-7355-40F8-839E-2DCA12001990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1CE64-A65F-4035-A38D-ECB1F2F5055D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B1F61-27E7-43ED-8A28-A741453B7E6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70250-3E57-418E-A0E0-58F78C94ED0B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2947-52B3-4BA7-9DA2-996C39F40A3B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A37EE-47ED-4336-9938-592AC9B60620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BEBF6-B727-44A0-97F9-ECDBF3FEEA63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30E05-12A8-42AB-8996-95A71FC57251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69102-C7F4-4E7A-BB05-F5A30FF94CB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E2CE0-97E5-49D8-B3E5-96962A503B2A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922FD-53C8-44B9-B722-92B8F2ADD797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A28A3-E528-4A9F-BEF0-6FB9F2079076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F7E08-E45C-4EC3-BD60-9189D025CA57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C83A8-87B2-42E7-A416-EA7F12851252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36462-4A21-4DA7-A2B6-175533A007C3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0816-9AC7-4AB5-A505-F0697CDDADD3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B6C0A-0F05-46AB-A6FD-1640B2F35A91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E9E4C0-2F4C-41AC-9A2D-A0371E6872CA}" type="datetimeFigureOut">
              <a:rPr lang="en-US"/>
              <a:pPr>
                <a:defRPr/>
              </a:pPr>
              <a:t>9/30/2016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CE3E30-FCDA-47F6-87B6-801BBD7CD0E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856984" cy="6552728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zh-CN" altLang="en-US" sz="4000" b="1" u="sng" dirty="0" smtClean="0">
                <a:solidFill>
                  <a:srgbClr val="FF0000"/>
                </a:solidFill>
              </a:rPr>
              <a:t>宣</a:t>
            </a:r>
            <a:r>
              <a:rPr lang="zh-CN" altLang="en-US" sz="4000" b="1" u="sng" smtClean="0">
                <a:solidFill>
                  <a:srgbClr val="FF0000"/>
                </a:solidFill>
              </a:rPr>
              <a:t>教：成就终极性人</a:t>
            </a:r>
            <a:r>
              <a:rPr lang="zh-CN" altLang="en-US" sz="4000" b="1" u="sng" dirty="0" smtClean="0">
                <a:solidFill>
                  <a:srgbClr val="FF0000"/>
                </a:solidFill>
              </a:rPr>
              <a:t>文</a:t>
            </a:r>
            <a:r>
              <a:rPr lang="zh-CN" altLang="en-US" sz="4000" b="1" u="sng" smtClean="0">
                <a:solidFill>
                  <a:srgbClr val="FF0000"/>
                </a:solidFill>
              </a:rPr>
              <a:t>关怀的神圣使命</a:t>
            </a:r>
            <a:endParaRPr lang="en-US" altLang="zh-CN" sz="4000" b="1" u="sng" dirty="0" smtClean="0">
              <a:solidFill>
                <a:srgbClr val="FF0000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altLang="zh-CN" sz="4000" b="1" u="sng" dirty="0" smtClean="0">
                <a:solidFill>
                  <a:srgbClr val="FF0000"/>
                </a:solidFill>
              </a:rPr>
              <a:t>CHRISTIAN MISSION—THE ULTIMATE HUMANITARIAN CONCERN.</a:t>
            </a:r>
          </a:p>
          <a:p>
            <a:pPr algn="l">
              <a:lnSpc>
                <a:spcPct val="80000"/>
              </a:lnSpc>
            </a:pPr>
            <a:endParaRPr lang="en-US" altLang="zh-CN" sz="4000" b="1" u="sng" dirty="0">
              <a:solidFill>
                <a:srgbClr val="FF0000"/>
              </a:solidFill>
            </a:endParaRPr>
          </a:p>
          <a:p>
            <a:pPr algn="l">
              <a:lnSpc>
                <a:spcPct val="80000"/>
              </a:lnSpc>
            </a:pPr>
            <a:r>
              <a:rPr lang="zh-CN" altLang="en-US" sz="36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宣教</a:t>
            </a: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＝传福音，领人归主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，使人成为天父上帝</a:t>
            </a: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的儿女和基督门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徒。</a:t>
            </a:r>
            <a:endParaRPr lang="en-US" altLang="zh-CN" sz="3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lnSpc>
                <a:spcPct val="80000"/>
              </a:lnSpc>
            </a:pPr>
            <a:endParaRPr lang="en-US" altLang="zh-CN" sz="3600" b="1" u="sng" dirty="0">
              <a:solidFill>
                <a:srgbClr val="FF0000"/>
              </a:solidFill>
            </a:endParaRPr>
          </a:p>
          <a:p>
            <a:pPr algn="l">
              <a:lnSpc>
                <a:spcPct val="80000"/>
              </a:lnSpc>
            </a:pPr>
            <a:r>
              <a:rPr lang="zh-CN" altLang="en-US" sz="3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人文关怀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＝关乎人类身、心、灵的实存状况、需要与价值（人之所以为人）的关怀。</a:t>
            </a:r>
            <a:endParaRPr lang="en-US" altLang="zh-CN" sz="3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lnSpc>
                <a:spcPct val="80000"/>
              </a:lnSpc>
            </a:pPr>
            <a:endParaRPr lang="en-US" altLang="zh-CN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lnSpc>
                <a:spcPct val="80000"/>
              </a:lnSpc>
            </a:pPr>
            <a:r>
              <a:rPr lang="zh-CN" altLang="en-US" sz="3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终极性的关怀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＝关注并满足人之所以为人最崇高、最深入、最长远的问题与需要。</a:t>
            </a:r>
            <a:endParaRPr lang="en-US" altLang="zh-CN" sz="3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lnSpc>
                <a:spcPct val="80000"/>
              </a:lnSpc>
            </a:pPr>
            <a:endParaRPr lang="en-US" altLang="zh-CN" sz="4000" b="1" u="sng" dirty="0">
              <a:solidFill>
                <a:srgbClr val="FF0000"/>
              </a:solidFill>
            </a:endParaRPr>
          </a:p>
          <a:p>
            <a:pPr algn="l">
              <a:lnSpc>
                <a:spcPct val="80000"/>
              </a:lnSpc>
            </a:pPr>
            <a:endParaRPr lang="en-US" altLang="zh-CN" sz="4000" b="1" u="sng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zh-CN" altLang="en-US" sz="3100" b="1" u="sng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en-US" altLang="zh-CN" sz="27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en-MY" sz="27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zh-CN" altLang="en-US" sz="3600" b="1" u="sng" dirty="0"/>
              <a:t>太</a:t>
            </a:r>
            <a:r>
              <a:rPr lang="en-US" altLang="zh-CN" sz="3600" b="1" u="sng" dirty="0"/>
              <a:t>9: 35-38</a:t>
            </a:r>
            <a:r>
              <a:rPr lang="zh-CN" altLang="en-US" sz="3600" b="1" dirty="0" smtClean="0"/>
              <a:t>，“</a:t>
            </a:r>
            <a:r>
              <a:rPr lang="zh-CN" altLang="en-US" sz="3600" b="1" dirty="0"/>
              <a:t>耶稣</a:t>
            </a:r>
            <a:r>
              <a:rPr lang="zh-CN" altLang="en-US" sz="3600" b="1" dirty="0" smtClean="0"/>
              <a:t>走遍各</a:t>
            </a:r>
            <a:r>
              <a:rPr lang="zh-CN" altLang="en-US" sz="3600" b="1" dirty="0"/>
              <a:t>城各乡，。。。祂看见许多的人，就怜悯他们，因为他们</a:t>
            </a:r>
            <a:r>
              <a:rPr lang="zh-CN" altLang="en-US" sz="3600" b="1" u="sng" dirty="0"/>
              <a:t>困苦流离，如同羊没有牧人一般</a:t>
            </a:r>
            <a:r>
              <a:rPr lang="zh-CN" altLang="en-US" sz="3600" b="1" dirty="0"/>
              <a:t>。於是对门徒说：‘要收的庄稼多，做工的人少。 你们当求庄稼的主</a:t>
            </a:r>
            <a:r>
              <a:rPr lang="zh-CN" altLang="en-US" sz="3600" b="1" dirty="0" smtClean="0"/>
              <a:t>，打发</a:t>
            </a:r>
            <a:r>
              <a:rPr lang="zh-CN" altLang="en-US" sz="3600" b="1" dirty="0"/>
              <a:t>工人出去</a:t>
            </a:r>
            <a:r>
              <a:rPr lang="zh-CN" altLang="en-US" sz="3600" b="1" u="sng" dirty="0"/>
              <a:t>收祂的庄稼</a:t>
            </a:r>
            <a:r>
              <a:rPr lang="zh-CN" altLang="en-US" sz="3600" b="1" dirty="0" smtClean="0"/>
              <a:t>。”（</a:t>
            </a:r>
            <a:r>
              <a:rPr lang="zh-CN" altLang="en-US" sz="3600" b="1" u="sng" dirty="0" smtClean="0"/>
              <a:t>不知人生的终极目标与价值</a:t>
            </a:r>
            <a:r>
              <a:rPr lang="zh-CN" altLang="en-US" sz="3600" b="1" dirty="0" smtClean="0"/>
              <a:t>）</a:t>
            </a:r>
            <a:endParaRPr lang="en-US" altLang="zh-CN" b="1" dirty="0"/>
          </a:p>
          <a:p>
            <a:pPr marL="0" indent="0">
              <a:buNone/>
            </a:pPr>
            <a:endParaRPr lang="en-US" altLang="zh-CN" sz="3600" b="1" u="sng" dirty="0" smtClean="0"/>
          </a:p>
          <a:p>
            <a:pPr marL="0" indent="0">
              <a:buNone/>
            </a:pPr>
            <a:r>
              <a:rPr lang="zh-CN" altLang="en-US" sz="3600" b="1" u="sng" dirty="0" smtClean="0"/>
              <a:t>太 </a:t>
            </a:r>
            <a:r>
              <a:rPr lang="en-US" altLang="zh-CN" sz="3600" b="1" u="sng" dirty="0" smtClean="0"/>
              <a:t>28:18</a:t>
            </a:r>
            <a:r>
              <a:rPr lang="zh-CN" altLang="en-US" sz="3600" b="1" dirty="0" smtClean="0"/>
              <a:t>，“耶</a:t>
            </a:r>
            <a:r>
              <a:rPr lang="zh-CN" altLang="en-US" sz="3600" b="1" dirty="0"/>
              <a:t>稣进前来，对他们说：“天上地下所有的权柄都赐给我了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>19 </a:t>
            </a:r>
            <a:r>
              <a:rPr lang="zh-CN" altLang="en-US" sz="3600" b="1" dirty="0"/>
              <a:t>所以，</a:t>
            </a:r>
            <a:r>
              <a:rPr lang="zh-CN" altLang="en-US" sz="3600" b="1" u="sng" dirty="0"/>
              <a:t>你们要去，使万民作我的门徒，</a:t>
            </a:r>
            <a:r>
              <a:rPr lang="zh-CN" altLang="en-US" sz="3600" b="1" dirty="0"/>
              <a:t>奉父、子、圣灵的名给他们施</a:t>
            </a:r>
            <a:r>
              <a:rPr lang="zh-CN" altLang="en-US" sz="3600" b="1" dirty="0" smtClean="0"/>
              <a:t>洗。</a:t>
            </a:r>
            <a:r>
              <a:rPr lang="en-US" altLang="zh-CN" sz="3600" b="1" dirty="0" smtClean="0"/>
              <a:t>20 </a:t>
            </a:r>
            <a:r>
              <a:rPr lang="zh-CN" altLang="en-US" sz="3600" b="1" dirty="0"/>
              <a:t>凡我所吩咐你们的，都教训他们遵守，我就常与你们同在，直到世界的末了。”</a:t>
            </a:r>
            <a:endParaRPr lang="en-US" altLang="zh-CN" sz="3600" b="1" dirty="0" smtClean="0"/>
          </a:p>
          <a:p>
            <a:pPr marL="0" indent="0">
              <a:lnSpc>
                <a:spcPct val="80000"/>
              </a:lnSpc>
              <a:buNone/>
            </a:pPr>
            <a:endParaRPr lang="en-US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2725362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336704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 smtClean="0">
                <a:solidFill>
                  <a:srgbClr val="FF0000"/>
                </a:solidFill>
              </a:rPr>
              <a:t> </a:t>
            </a:r>
            <a:r>
              <a:rPr lang="en-US" sz="3600" b="1" u="sng" dirty="0">
                <a:solidFill>
                  <a:srgbClr val="FF0000"/>
                </a:solidFill>
              </a:rPr>
              <a:t>(</a:t>
            </a:r>
            <a:r>
              <a:rPr lang="zh-CN" altLang="en-US" sz="3600" b="1" u="sng" dirty="0">
                <a:solidFill>
                  <a:srgbClr val="FF0000"/>
                </a:solidFill>
              </a:rPr>
              <a:t>五</a:t>
            </a:r>
            <a:r>
              <a:rPr lang="en-US" altLang="zh-CN" sz="3600" b="1" u="sng" dirty="0">
                <a:solidFill>
                  <a:srgbClr val="FF0000"/>
                </a:solidFill>
              </a:rPr>
              <a:t>) </a:t>
            </a:r>
            <a:r>
              <a:rPr lang="zh-CN" altLang="en-US" sz="3600" b="1" u="sng" dirty="0" smtClean="0">
                <a:solidFill>
                  <a:srgbClr val="FF0000"/>
                </a:solidFill>
              </a:rPr>
              <a:t>主</a:t>
            </a:r>
            <a:r>
              <a:rPr lang="zh-CN" altLang="en-US" sz="3600" b="1" u="sng" dirty="0">
                <a:solidFill>
                  <a:srgbClr val="FF0000"/>
                </a:solidFill>
              </a:rPr>
              <a:t>耶稣的宣教视野与激情</a:t>
            </a:r>
            <a:endParaRPr lang="en-US" altLang="zh-CN" sz="3600" b="1" dirty="0"/>
          </a:p>
          <a:p>
            <a:pPr marL="0" indent="0">
              <a:buNone/>
            </a:pPr>
            <a:endParaRPr lang="en-US" altLang="zh-CN" sz="3600" b="1" u="sng" dirty="0" smtClean="0"/>
          </a:p>
          <a:p>
            <a:pPr marL="0" indent="0">
              <a:buNone/>
            </a:pPr>
            <a:r>
              <a:rPr lang="zh-CN" altLang="en-US" sz="3600" b="1" u="sng" dirty="0" smtClean="0"/>
              <a:t>路 </a:t>
            </a:r>
            <a:r>
              <a:rPr lang="en-US" altLang="zh-CN" sz="3600" b="1" u="sng" dirty="0" smtClean="0"/>
              <a:t>15</a:t>
            </a:r>
            <a:r>
              <a:rPr lang="zh-CN" altLang="en-US" sz="3600" b="1" dirty="0" smtClean="0"/>
              <a:t>的</a:t>
            </a:r>
            <a:r>
              <a:rPr lang="zh-CN" altLang="en-US" sz="3600" b="1" dirty="0"/>
              <a:t>比喻</a:t>
            </a:r>
            <a:r>
              <a:rPr lang="en-US" altLang="zh-CN" sz="3600" b="1" dirty="0"/>
              <a:t>—</a:t>
            </a:r>
            <a:r>
              <a:rPr lang="zh-CN" altLang="en-US" sz="3600" b="1" dirty="0"/>
              <a:t>人如迷羊</a:t>
            </a:r>
            <a:r>
              <a:rPr lang="zh-CN" altLang="en-US" sz="3600" b="1" dirty="0" smtClean="0"/>
              <a:t>、掉银、浪</a:t>
            </a:r>
            <a:r>
              <a:rPr lang="zh-CN" altLang="en-US" sz="3600" b="1" dirty="0"/>
              <a:t>子。</a:t>
            </a:r>
            <a:endParaRPr lang="en-US" altLang="zh-CN" sz="3600" b="1" dirty="0"/>
          </a:p>
          <a:p>
            <a:pPr marL="0" indent="0">
              <a:buNone/>
            </a:pPr>
            <a:endParaRPr lang="en-US" altLang="zh-CN" sz="3600" b="1" u="sng" dirty="0" smtClean="0"/>
          </a:p>
          <a:p>
            <a:pPr marL="0" indent="0">
              <a:buNone/>
            </a:pPr>
            <a:r>
              <a:rPr lang="zh-CN" altLang="en-US" sz="3600" b="1" u="sng" dirty="0" smtClean="0"/>
              <a:t>太 </a:t>
            </a:r>
            <a:r>
              <a:rPr lang="en-US" altLang="zh-CN" sz="3600" b="1" u="sng" dirty="0"/>
              <a:t>9:35-38-</a:t>
            </a:r>
            <a:r>
              <a:rPr lang="en-US" altLang="zh-CN" sz="3600" b="1" dirty="0"/>
              <a:t>--</a:t>
            </a:r>
            <a:r>
              <a:rPr lang="zh-CN" altLang="en-US" sz="3600" b="1" u="sng" dirty="0"/>
              <a:t>人如无牧之羊、糟塌的庄稼</a:t>
            </a:r>
            <a:r>
              <a:rPr lang="zh-CN" altLang="en-US" sz="3600" b="1" u="sng" dirty="0" smtClean="0"/>
              <a:t>。</a:t>
            </a:r>
            <a:endParaRPr lang="en-US" sz="3600" b="1" dirty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zh-CN" altLang="en-US" sz="3600" b="1" dirty="0"/>
              <a:t>主耶稣</a:t>
            </a:r>
            <a:r>
              <a:rPr lang="zh-CN" altLang="en-US" sz="3600" b="1" dirty="0" smtClean="0"/>
              <a:t>呼</a:t>
            </a:r>
            <a:r>
              <a:rPr lang="zh-CN" altLang="en-US" sz="3600" b="1" dirty="0"/>
              <a:t>吁世</a:t>
            </a:r>
            <a:r>
              <a:rPr lang="zh-CN" altLang="en-US" sz="3600" b="1" dirty="0" smtClean="0"/>
              <a:t>人要浪</a:t>
            </a:r>
            <a:r>
              <a:rPr lang="zh-CN" altLang="en-US" sz="3600" b="1" dirty="0"/>
              <a:t>子回</a:t>
            </a:r>
            <a:r>
              <a:rPr lang="zh-CN" altLang="en-US" sz="3600" b="1" dirty="0" smtClean="0"/>
              <a:t>头</a:t>
            </a:r>
            <a:r>
              <a:rPr lang="zh-CN" altLang="en-US" sz="3600" b="1" dirty="0"/>
              <a:t>，</a:t>
            </a:r>
            <a:r>
              <a:rPr lang="zh-CN" altLang="en-US" sz="3600" b="1" dirty="0" smtClean="0"/>
              <a:t>藉着祂恢</a:t>
            </a:r>
            <a:r>
              <a:rPr lang="zh-CN" altLang="en-US" sz="3600" b="1" dirty="0"/>
              <a:t>复与天父上</a:t>
            </a:r>
            <a:r>
              <a:rPr lang="zh-CN" altLang="en-US" sz="3600" b="1" dirty="0" smtClean="0"/>
              <a:t>帝密切的</a:t>
            </a:r>
            <a:r>
              <a:rPr lang="zh-CN" altLang="en-US" sz="3600" b="1" dirty="0"/>
              <a:t>亲子关</a:t>
            </a:r>
            <a:r>
              <a:rPr lang="zh-CN" altLang="en-US" sz="3600" b="1" dirty="0" smtClean="0"/>
              <a:t>系，满足天父在人身上的心意。也只有这样人类才找到生命的真正与永恒归属</a:t>
            </a:r>
            <a:r>
              <a:rPr lang="en-US" altLang="zh-CN" sz="3600" b="1" dirty="0" smtClean="0"/>
              <a:t>/ </a:t>
            </a:r>
            <a:r>
              <a:rPr lang="zh-CN" altLang="en-US" sz="3600" b="1" dirty="0" smtClean="0"/>
              <a:t>归宿。 </a:t>
            </a:r>
            <a:endParaRPr lang="en-MY" sz="3600" b="1" dirty="0"/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55092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/>
          <a:lstStyle/>
          <a:p>
            <a:pPr>
              <a:buNone/>
            </a:pPr>
            <a:r>
              <a:rPr lang="zh-CN" altLang="en-US" sz="3600" b="1" u="sng" dirty="0">
                <a:solidFill>
                  <a:srgbClr val="FF0000"/>
                </a:solidFill>
              </a:rPr>
              <a:t>路加 </a:t>
            </a:r>
            <a:r>
              <a:rPr lang="en-US" altLang="zh-CN" sz="3600" b="1" u="sng" dirty="0">
                <a:solidFill>
                  <a:srgbClr val="FF0000"/>
                </a:solidFill>
              </a:rPr>
              <a:t>15:7</a:t>
            </a:r>
            <a:r>
              <a:rPr lang="zh-CN" altLang="en-US" sz="3600" b="1" u="sng" dirty="0">
                <a:solidFill>
                  <a:srgbClr val="FF0000"/>
                </a:solidFill>
              </a:rPr>
              <a:t>、</a:t>
            </a:r>
            <a:r>
              <a:rPr lang="en-US" altLang="zh-CN" sz="3600" b="1" u="sng" dirty="0">
                <a:solidFill>
                  <a:srgbClr val="FF0000"/>
                </a:solidFill>
              </a:rPr>
              <a:t>10</a:t>
            </a:r>
            <a:r>
              <a:rPr lang="zh-CN" altLang="en-US" sz="3600" b="1" u="sng" dirty="0">
                <a:solidFill>
                  <a:srgbClr val="FF0000"/>
                </a:solidFill>
              </a:rPr>
              <a:t>、 </a:t>
            </a:r>
            <a:r>
              <a:rPr lang="en-US" altLang="zh-CN" sz="3600" b="1" u="sng" dirty="0">
                <a:solidFill>
                  <a:srgbClr val="FF0000"/>
                </a:solidFill>
              </a:rPr>
              <a:t>24</a:t>
            </a:r>
            <a:r>
              <a:rPr lang="zh-CN" altLang="en-US" sz="3600" b="1" u="sng" dirty="0">
                <a:solidFill>
                  <a:srgbClr val="FF0000"/>
                </a:solidFill>
              </a:rPr>
              <a:t>：</a:t>
            </a:r>
          </a:p>
          <a:p>
            <a:pPr>
              <a:buNone/>
            </a:pPr>
            <a:r>
              <a:rPr lang="zh-CN" altLang="en-US" sz="3600" b="1" u="sng" dirty="0"/>
              <a:t>迷</a:t>
            </a:r>
            <a:r>
              <a:rPr lang="zh-CN" altLang="en-US" sz="3600" b="1" u="sng" dirty="0" smtClean="0"/>
              <a:t>羊</a:t>
            </a:r>
            <a:r>
              <a:rPr lang="en-US" altLang="zh-CN" sz="3600" b="1" u="sng" dirty="0" smtClean="0"/>
              <a:t>-7</a:t>
            </a:r>
            <a:r>
              <a:rPr lang="zh-CN" altLang="en-US" sz="3600" b="1" u="sng" dirty="0"/>
              <a:t>節</a:t>
            </a:r>
            <a:r>
              <a:rPr lang="zh-CN" altLang="en-US" sz="3600" b="1" dirty="0"/>
              <a:t>：</a:t>
            </a:r>
            <a:r>
              <a:rPr lang="en-US" altLang="zh-CN" sz="3600" b="1" dirty="0"/>
              <a:t>“</a:t>
            </a:r>
            <a:r>
              <a:rPr lang="zh-CN" altLang="en-US" sz="3600" b="1" dirty="0"/>
              <a:t>我告訴你們，一個罪人悔</a:t>
            </a:r>
            <a:r>
              <a:rPr lang="zh-CN" altLang="en-US" sz="3600" b="1" dirty="0" smtClean="0"/>
              <a:t>改</a:t>
            </a:r>
            <a:r>
              <a:rPr lang="zh-CN" altLang="en-US" sz="3600" b="1" dirty="0"/>
              <a:t>，</a:t>
            </a:r>
            <a:r>
              <a:rPr lang="zh-CN" altLang="en-US" sz="3600" b="1" dirty="0" smtClean="0"/>
              <a:t>在</a:t>
            </a:r>
            <a:r>
              <a:rPr lang="zh-CN" altLang="en-US" sz="3600" b="1" dirty="0"/>
              <a:t>天上也要這樣為他歡喜，較比為九十九個不用悔改的義人，歡喜更大</a:t>
            </a:r>
            <a:r>
              <a:rPr lang="zh-CN" altLang="en-US" sz="3600" b="1" dirty="0" smtClean="0"/>
              <a:t>。”</a:t>
            </a:r>
            <a:endParaRPr lang="en-US" altLang="zh-CN" sz="3600" b="1" dirty="0" smtClean="0"/>
          </a:p>
          <a:p>
            <a:pPr>
              <a:buNone/>
            </a:pPr>
            <a:endParaRPr lang="zh-CN" altLang="en-US" sz="3600" b="1" dirty="0"/>
          </a:p>
          <a:p>
            <a:pPr marL="0" indent="0">
              <a:buNone/>
            </a:pPr>
            <a:r>
              <a:rPr lang="zh-CN" altLang="en-US" sz="3600" b="1" u="sng" dirty="0"/>
              <a:t>失</a:t>
            </a:r>
            <a:r>
              <a:rPr lang="zh-CN" altLang="en-US" sz="3600" b="1" u="sng" dirty="0" smtClean="0"/>
              <a:t>錢</a:t>
            </a:r>
            <a:r>
              <a:rPr lang="en-US" altLang="zh-CN" sz="3600" b="1" u="sng" dirty="0" smtClean="0"/>
              <a:t>-10</a:t>
            </a:r>
            <a:r>
              <a:rPr lang="zh-CN" altLang="en-US" sz="3600" b="1" u="sng" dirty="0"/>
              <a:t>節</a:t>
            </a:r>
            <a:r>
              <a:rPr lang="zh-CN" altLang="en-US" sz="3600" b="1" dirty="0"/>
              <a:t>：“我告訴你們，一個罪人悔改，在神的使者面前，也是這樣為他歡喜</a:t>
            </a:r>
            <a:r>
              <a:rPr lang="zh-CN" altLang="en-US" sz="3600" b="1" dirty="0" smtClean="0"/>
              <a:t>。”</a:t>
            </a:r>
            <a:endParaRPr lang="en-US" altLang="zh-CN" sz="3600" b="1" dirty="0" smtClean="0"/>
          </a:p>
          <a:p>
            <a:pPr>
              <a:buNone/>
            </a:pPr>
            <a:endParaRPr lang="zh-CN" altLang="en-US" sz="3600" b="1" dirty="0"/>
          </a:p>
          <a:p>
            <a:pPr>
              <a:buNone/>
            </a:pPr>
            <a:r>
              <a:rPr lang="zh-CN" altLang="en-US" sz="3600" b="1" u="sng" dirty="0"/>
              <a:t>浪</a:t>
            </a:r>
            <a:r>
              <a:rPr lang="zh-CN" altLang="en-US" sz="3600" b="1" u="sng" dirty="0" smtClean="0"/>
              <a:t>子</a:t>
            </a:r>
            <a:r>
              <a:rPr lang="en-US" altLang="zh-CN" sz="3600" b="1" u="sng" dirty="0" smtClean="0"/>
              <a:t>-24</a:t>
            </a:r>
            <a:r>
              <a:rPr lang="zh-CN" altLang="en-US" sz="3600" b="1" u="sng" dirty="0"/>
              <a:t>節</a:t>
            </a:r>
            <a:r>
              <a:rPr lang="zh-CN" altLang="en-US" sz="3600" b="1" dirty="0"/>
              <a:t>：“。。因為我這個兒子是死     而復活，失而又得的，他們就快樂起來。”</a:t>
            </a:r>
          </a:p>
        </p:txBody>
      </p:sp>
    </p:spTree>
    <p:extLst>
      <p:ext uri="{BB962C8B-B14F-4D97-AF65-F5344CB8AC3E}">
        <p14:creationId xmlns:p14="http://schemas.microsoft.com/office/powerpoint/2010/main" val="4222338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55272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u="sng" dirty="0">
                <a:solidFill>
                  <a:srgbClr val="FF0000"/>
                </a:solidFill>
              </a:rPr>
              <a:t>（六）恢复神人亲子关系的</a:t>
            </a:r>
            <a:r>
              <a:rPr lang="zh-CN" altLang="en-US" sz="3600" b="1" u="sng" dirty="0" smtClean="0">
                <a:solidFill>
                  <a:srgbClr val="FF0000"/>
                </a:solidFill>
              </a:rPr>
              <a:t>关键</a:t>
            </a:r>
            <a:r>
              <a:rPr lang="zh-CN" altLang="en-US" sz="3600" b="1" u="sng" dirty="0">
                <a:solidFill>
                  <a:srgbClr val="FF0000"/>
                </a:solidFill>
              </a:rPr>
              <a:t>要素：</a:t>
            </a:r>
            <a:endParaRPr lang="en-US" altLang="zh-CN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zh-CN" altLang="en-US" sz="3600" b="1" u="sng" dirty="0"/>
              <a:t>必</a:t>
            </a:r>
            <a:r>
              <a:rPr lang="zh-CN" altLang="en-US" sz="3600" b="1" u="sng" dirty="0" smtClean="0"/>
              <a:t>需要‘重生’：从圣灵生。</a:t>
            </a:r>
            <a:endParaRPr lang="en-US" altLang="zh-CN" sz="3600" b="1" u="sng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zh-CN" altLang="en-US" sz="3600" b="1" u="sng" dirty="0" smtClean="0"/>
              <a:t>约 </a:t>
            </a:r>
            <a:r>
              <a:rPr lang="en-US" altLang="zh-CN" sz="3600" b="1" u="sng" dirty="0" smtClean="0"/>
              <a:t>3:3-6</a:t>
            </a:r>
            <a:r>
              <a:rPr lang="zh-CN" altLang="en-US" sz="3600" b="1" dirty="0" smtClean="0"/>
              <a:t>，</a:t>
            </a:r>
            <a:r>
              <a:rPr lang="en-US" altLang="zh-CN" sz="3600" b="1" dirty="0" smtClean="0"/>
              <a:t>3 </a:t>
            </a:r>
            <a:r>
              <a:rPr lang="zh-CN" altLang="en-US" sz="3600" b="1" dirty="0"/>
              <a:t>耶稣回答说：“我实实在在地告诉你：</a:t>
            </a:r>
            <a:r>
              <a:rPr lang="zh-CN" altLang="en-US" sz="3600" b="1" u="sng" dirty="0"/>
              <a:t>人若不重生，就不能见 神</a:t>
            </a:r>
            <a:r>
              <a:rPr lang="zh-CN" altLang="en-US" sz="3600" b="1" u="sng" dirty="0" smtClean="0"/>
              <a:t>的国</a:t>
            </a:r>
            <a:r>
              <a:rPr lang="zh-CN" altLang="en-US" sz="3600" b="1" dirty="0" smtClean="0"/>
              <a:t>。”。。。</a:t>
            </a:r>
            <a:r>
              <a:rPr lang="en-US" altLang="zh-CN" sz="3600" b="1" dirty="0" smtClean="0"/>
              <a:t>5 </a:t>
            </a:r>
            <a:r>
              <a:rPr lang="zh-CN" altLang="en-US" sz="3600" b="1" dirty="0"/>
              <a:t>耶稣说：“我实实在在地告诉你：</a:t>
            </a:r>
            <a:r>
              <a:rPr lang="zh-CN" altLang="en-US" sz="3600" b="1" u="sng" dirty="0"/>
              <a:t>人若不是从水和圣灵生的，就不能进 神的国</a:t>
            </a:r>
            <a:r>
              <a:rPr lang="zh-CN" altLang="en-US" sz="3600" b="1" u="sng" dirty="0" smtClean="0"/>
              <a:t>。</a:t>
            </a:r>
            <a:r>
              <a:rPr lang="en-US" altLang="zh-CN" sz="3600" b="1" dirty="0" smtClean="0"/>
              <a:t>6 </a:t>
            </a:r>
            <a:r>
              <a:rPr lang="zh-CN" altLang="en-US" sz="3600" b="1" dirty="0"/>
              <a:t>从肉身生的，就是肉身；从灵生的，就是灵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  <a:p>
            <a:endParaRPr lang="en-US" altLang="zh-CN" b="1" dirty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022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6264696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u="sng" dirty="0"/>
              <a:t>约 </a:t>
            </a:r>
            <a:r>
              <a:rPr lang="en-US" altLang="zh-CN" sz="3600" b="1" u="sng" dirty="0" smtClean="0"/>
              <a:t>1:12-13 ---</a:t>
            </a:r>
            <a:r>
              <a:rPr lang="zh-CN" altLang="en-US" sz="3600" b="1" u="sng" dirty="0" smtClean="0"/>
              <a:t>重生：从</a:t>
            </a:r>
            <a:r>
              <a:rPr lang="zh-CN" altLang="en-US" sz="3600" b="1" u="sng" dirty="0"/>
              <a:t>上帝</a:t>
            </a:r>
            <a:r>
              <a:rPr lang="zh-CN" altLang="en-US" sz="3600" b="1" u="sng" dirty="0" smtClean="0"/>
              <a:t>生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u="sng" dirty="0" smtClean="0"/>
          </a:p>
          <a:p>
            <a:pPr marL="0" indent="0">
              <a:buNone/>
            </a:pPr>
            <a:r>
              <a:rPr lang="zh-CN" altLang="en-US" sz="3600" b="1" u="sng" dirty="0" smtClean="0"/>
              <a:t>约</a:t>
            </a:r>
            <a:r>
              <a:rPr lang="en-US" altLang="zh-CN" sz="3600" b="1" u="sng" dirty="0" smtClean="0"/>
              <a:t>3:5</a:t>
            </a:r>
            <a:r>
              <a:rPr lang="zh-CN" altLang="en-US" sz="3600" b="1" u="sng" dirty="0" smtClean="0"/>
              <a:t>，从‘水和圣灵生’</a:t>
            </a:r>
            <a:r>
              <a:rPr lang="en-US" altLang="zh-CN" sz="3600" b="1" u="sng" dirty="0" smtClean="0"/>
              <a:t>—</a:t>
            </a:r>
            <a:r>
              <a:rPr lang="zh-CN" altLang="en-US" sz="3600" b="1" u="sng" dirty="0" smtClean="0"/>
              <a:t>‘水’指什么，与从圣灵生有何关系？</a:t>
            </a:r>
            <a:r>
              <a:rPr lang="zh-CN" altLang="en-US" sz="3600" b="1" dirty="0" smtClean="0"/>
              <a:t>‘水’指向上帝悔改，并接受主耶稣为救主，受洗归入基督。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u="sng" dirty="0" smtClean="0"/>
          </a:p>
          <a:p>
            <a:pPr marL="0" indent="0">
              <a:buNone/>
            </a:pPr>
            <a:r>
              <a:rPr lang="zh-CN" altLang="en-US" sz="3600" b="1" u="sng" dirty="0" smtClean="0"/>
              <a:t>约 </a:t>
            </a:r>
            <a:r>
              <a:rPr lang="en-US" altLang="zh-CN" sz="3600" b="1" u="sng" dirty="0"/>
              <a:t>1:12 </a:t>
            </a:r>
            <a:r>
              <a:rPr lang="zh-CN" altLang="en-US" sz="3600" b="1" dirty="0"/>
              <a:t>凡接待他的，就是信他名的人，他就赐他们权柄，作 神的儿女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>13 </a:t>
            </a:r>
            <a:r>
              <a:rPr lang="zh-CN" altLang="en-US" sz="3600" b="1" dirty="0"/>
              <a:t>这等人不是从血气生的，不是从情欲生的，也不是从人意生的，</a:t>
            </a:r>
            <a:r>
              <a:rPr lang="zh-CN" altLang="en-US" sz="3600" b="1" u="sng" dirty="0"/>
              <a:t>乃是从 神生的</a:t>
            </a:r>
            <a:r>
              <a:rPr lang="zh-CN" altLang="en-US" sz="3600" b="1" dirty="0" smtClean="0"/>
              <a:t>。”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endParaRPr lang="en-MY" sz="3600" b="1" dirty="0" smtClean="0"/>
          </a:p>
          <a:p>
            <a:pPr marL="0" indent="0">
              <a:buNone/>
            </a:pPr>
            <a:endParaRPr lang="en-MY" sz="3600" b="1" dirty="0"/>
          </a:p>
        </p:txBody>
      </p:sp>
    </p:spTree>
    <p:extLst>
      <p:ext uri="{BB962C8B-B14F-4D97-AF65-F5344CB8AC3E}">
        <p14:creationId xmlns:p14="http://schemas.microsoft.com/office/powerpoint/2010/main" val="1528963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55272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u="sng" dirty="0" smtClean="0"/>
              <a:t>徒 </a:t>
            </a:r>
            <a:r>
              <a:rPr lang="en-US" altLang="zh-CN" sz="3600" b="1" u="sng" dirty="0" smtClean="0"/>
              <a:t>2:37-38</a:t>
            </a:r>
            <a:r>
              <a:rPr lang="zh-CN" altLang="en-US" sz="3600" b="1" u="sng" dirty="0" smtClean="0"/>
              <a:t>；当向上帝悔改，并接受主耶稣为救主，受洗归主。</a:t>
            </a:r>
            <a:endParaRPr lang="en-US" altLang="zh-CN" sz="3600" b="1" u="sng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 smtClean="0"/>
              <a:t>38 </a:t>
            </a:r>
            <a:r>
              <a:rPr lang="zh-CN" altLang="en-US" sz="3600" b="1" dirty="0"/>
              <a:t>彼得说：“</a:t>
            </a:r>
            <a:r>
              <a:rPr lang="zh-CN" altLang="en-US" sz="3600" b="1" u="sng" dirty="0"/>
              <a:t>你们各人要悔改，奉耶稣基督的名受洗，叫你们的罪得赦，就必领受所</a:t>
            </a:r>
            <a:r>
              <a:rPr lang="zh-CN" altLang="en-US" sz="3600" b="1" u="sng" dirty="0" smtClean="0"/>
              <a:t>赐的</a:t>
            </a:r>
            <a:r>
              <a:rPr lang="zh-CN" altLang="en-US" sz="3600" b="1" u="sng" dirty="0"/>
              <a:t>圣</a:t>
            </a:r>
            <a:r>
              <a:rPr lang="zh-CN" altLang="en-US" sz="3600" b="1" u="sng" dirty="0" smtClean="0"/>
              <a:t>灵。”</a:t>
            </a:r>
            <a:endParaRPr lang="en-US" altLang="zh-CN" sz="3600" b="1" u="sng" dirty="0" smtClean="0"/>
          </a:p>
          <a:p>
            <a:pPr marL="0" indent="0">
              <a:buNone/>
            </a:pPr>
            <a:endParaRPr lang="en-US" altLang="zh-CN" sz="3600" b="1" u="sng" dirty="0" smtClean="0"/>
          </a:p>
          <a:p>
            <a:pPr marL="0" indent="0">
              <a:buNone/>
            </a:pP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（悔改信主，使罪得赦并领受圣灵，便得到重生</a:t>
            </a:r>
            <a:r>
              <a:rPr lang="en-US" altLang="zh-CN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—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属灵生命，成为上帝的儿女）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306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‘重生’乃体现人生之终极目标、价值与意义的入门。缺了这个，人最多只能做个尘土人、经济人、社会人、政治人、文化人、宗教人、专业人，却还未成为上帝旨意中的属灵人、基督人、永恒人、荣耀人，即上帝圣洁、尊贵、荣耀、永生的儿女。</a:t>
            </a:r>
            <a:endParaRPr lang="en-US" altLang="zh-CN" sz="3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altLang="zh-CN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未获得重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生者与神的生命与性情无份，与神的家、神的国无份；他仍是生活在黑暗、失落、死亡当中，无论在社会上有何等崇高的权位、何等伟大</a:t>
            </a: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的贡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献！</a:t>
            </a:r>
            <a:endParaRPr lang="en-US" altLang="zh-CN" sz="3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altLang="zh-CN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endParaRPr lang="en-MY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82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在</a:t>
            </a:r>
            <a:r>
              <a:rPr lang="zh-CN" altLang="en-US" sz="36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生命层面</a:t>
            </a: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，‘重生’后必需‘成长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’。成长的指标－－</a:t>
            </a:r>
            <a:r>
              <a:rPr lang="en-US" altLang="zh-CN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WAZE:</a:t>
            </a:r>
          </a:p>
          <a:p>
            <a:pPr marL="0" indent="0">
              <a:buNone/>
            </a:pPr>
            <a:endParaRPr lang="en-US" altLang="zh-CN" sz="36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3600" b="1" u="sng" dirty="0" smtClean="0">
                <a:solidFill>
                  <a:srgbClr val="FF0000"/>
                </a:solidFill>
              </a:rPr>
              <a:t>弗 </a:t>
            </a:r>
            <a:r>
              <a:rPr lang="en-US" altLang="zh-CN" sz="3600" b="1" u="sng" dirty="0">
                <a:solidFill>
                  <a:srgbClr val="FF0000"/>
                </a:solidFill>
              </a:rPr>
              <a:t>4: 11-13</a:t>
            </a:r>
            <a:r>
              <a:rPr lang="zh-CN" altLang="en-US" sz="3600" b="1" dirty="0">
                <a:solidFill>
                  <a:srgbClr val="FF0000"/>
                </a:solidFill>
              </a:rPr>
              <a:t>，</a:t>
            </a:r>
            <a:r>
              <a:rPr lang="zh-CN" altLang="en-US" sz="3600" b="1" dirty="0"/>
              <a:t>“</a:t>
            </a:r>
            <a:r>
              <a:rPr lang="en-US" altLang="zh-CN" sz="3600" b="1" dirty="0"/>
              <a:t>11. </a:t>
            </a:r>
            <a:r>
              <a:rPr lang="zh-CN" altLang="en-US" sz="3600" b="1" dirty="0"/>
              <a:t>他所賜的有使徒，有先知，有傳福音的，有牧師和教師。 </a:t>
            </a:r>
            <a:r>
              <a:rPr lang="en-US" altLang="zh-CN" sz="3600" b="1" dirty="0"/>
              <a:t>12. </a:t>
            </a:r>
            <a:r>
              <a:rPr lang="zh-CN" altLang="en-US" sz="3600" b="1" dirty="0"/>
              <a:t>為要成全聖徒，各盡其職，建立基督的身體。</a:t>
            </a:r>
            <a:r>
              <a:rPr lang="en-US" altLang="zh-CN" sz="3600" b="1" dirty="0"/>
              <a:t>13. </a:t>
            </a:r>
            <a:r>
              <a:rPr lang="zh-CN" altLang="en-US" sz="3600" b="1" u="sng" dirty="0">
                <a:solidFill>
                  <a:srgbClr val="FF0000"/>
                </a:solidFill>
              </a:rPr>
              <a:t>直等到我們眾人在真道上同歸於一，認識神的兒子，得以長大成人，滿有基督長成的身量。”（</a:t>
            </a:r>
            <a:r>
              <a:rPr lang="zh-CN" altLang="en-US" sz="3600" b="1" dirty="0">
                <a:solidFill>
                  <a:srgbClr val="FF0000"/>
                </a:solidFill>
              </a:rPr>
              <a:t>对基督有一致的认识</a:t>
            </a:r>
            <a:r>
              <a:rPr lang="en-US" altLang="zh-CN" sz="3600" b="1" dirty="0">
                <a:solidFill>
                  <a:srgbClr val="FF0000"/>
                </a:solidFill>
              </a:rPr>
              <a:t>,</a:t>
            </a:r>
            <a:r>
              <a:rPr lang="en-US" altLang="zh-CN" sz="3600" b="1" dirty="0"/>
              <a:t> </a:t>
            </a:r>
            <a:r>
              <a:rPr lang="zh-CN" altLang="en-US" sz="3600" b="1" dirty="0">
                <a:solidFill>
                  <a:srgbClr val="FF0000"/>
                </a:solidFill>
              </a:rPr>
              <a:t>长大成熟，达到基督那成熟完美的品德）</a:t>
            </a:r>
            <a:endParaRPr lang="en-US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753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同时在</a:t>
            </a:r>
            <a:r>
              <a:rPr lang="zh-CN" altLang="en-US" sz="36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生活层</a:t>
            </a:r>
            <a:r>
              <a:rPr lang="zh-CN" altLang="en-US" sz="3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面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要寻求‘</a:t>
            </a: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荣神、益人</a:t>
            </a:r>
            <a:r>
              <a:rPr lang="zh-CN" altLang="en-US" sz="3600" b="1" dirty="0" smtClean="0"/>
              <a:t>’。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3600" b="1" u="sng" dirty="0">
                <a:solidFill>
                  <a:srgbClr val="FF0000"/>
                </a:solidFill>
              </a:rPr>
              <a:t>3) </a:t>
            </a:r>
            <a:r>
              <a:rPr lang="zh-CN" altLang="en-US" sz="3600" b="1" u="sng" dirty="0">
                <a:solidFill>
                  <a:srgbClr val="FF0000"/>
                </a:solidFill>
              </a:rPr>
              <a:t>荣神 （林前 </a:t>
            </a:r>
            <a:r>
              <a:rPr lang="en-US" altLang="zh-CN" sz="3600" b="1" u="sng" dirty="0">
                <a:solidFill>
                  <a:srgbClr val="FF0000"/>
                </a:solidFill>
              </a:rPr>
              <a:t>6:19-20</a:t>
            </a:r>
            <a:r>
              <a:rPr lang="zh-CN" altLang="en-US" sz="3600" b="1" u="sng" dirty="0">
                <a:solidFill>
                  <a:srgbClr val="FF0000"/>
                </a:solidFill>
              </a:rPr>
              <a:t>，</a:t>
            </a:r>
            <a:r>
              <a:rPr lang="en-US" altLang="zh-CN" sz="3600" b="1" u="sng" dirty="0">
                <a:solidFill>
                  <a:srgbClr val="FF0000"/>
                </a:solidFill>
              </a:rPr>
              <a:t>10∶31-33</a:t>
            </a:r>
            <a:r>
              <a:rPr lang="zh-CN" altLang="en-US" sz="3600" b="1" dirty="0">
                <a:solidFill>
                  <a:srgbClr val="FF0000"/>
                </a:solidFill>
              </a:rPr>
              <a:t>）</a:t>
            </a:r>
            <a:endParaRPr lang="zh-CN" altLang="en-US" sz="3600" b="1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zh-CN" sz="36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zh-CN" altLang="en-US" sz="3600" b="1" u="sng" dirty="0" smtClean="0">
                <a:solidFill>
                  <a:srgbClr val="FF0000"/>
                </a:solidFill>
              </a:rPr>
              <a:t>林</a:t>
            </a:r>
            <a:r>
              <a:rPr lang="zh-CN" altLang="en-US" sz="3600" b="1" u="sng" dirty="0">
                <a:solidFill>
                  <a:srgbClr val="FF0000"/>
                </a:solidFill>
              </a:rPr>
              <a:t>前</a:t>
            </a:r>
            <a:r>
              <a:rPr lang="en-US" altLang="zh-CN" sz="3600" b="1" u="sng" dirty="0">
                <a:solidFill>
                  <a:srgbClr val="FF0000"/>
                </a:solidFill>
              </a:rPr>
              <a:t>6:20</a:t>
            </a:r>
            <a:r>
              <a:rPr lang="zh-CN" altLang="en-US" sz="3600" b="1" dirty="0"/>
              <a:t>， “因为你们是重价买来的。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zh-CN" altLang="en-US" sz="3600" b="1" dirty="0"/>
              <a:t>所以，要在你们的身子上荣耀神。”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zh-CN" sz="36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zh-CN" altLang="en-US" sz="3600" b="1" u="sng" dirty="0" smtClean="0">
                <a:solidFill>
                  <a:srgbClr val="FF0000"/>
                </a:solidFill>
              </a:rPr>
              <a:t>林</a:t>
            </a:r>
            <a:r>
              <a:rPr lang="zh-CN" altLang="en-US" sz="3600" b="1" u="sng" dirty="0">
                <a:solidFill>
                  <a:srgbClr val="FF0000"/>
                </a:solidFill>
              </a:rPr>
              <a:t>前</a:t>
            </a:r>
            <a:r>
              <a:rPr lang="en-US" altLang="zh-CN" sz="3600" b="1" u="sng" dirty="0">
                <a:solidFill>
                  <a:srgbClr val="FF0000"/>
                </a:solidFill>
              </a:rPr>
              <a:t>10:31</a:t>
            </a:r>
            <a:r>
              <a:rPr lang="zh-CN" altLang="en-US" sz="3600" b="1" dirty="0"/>
              <a:t>，“所以你们或吃或喝，无论</a:t>
            </a:r>
          </a:p>
          <a:p>
            <a:pPr eaLnBrk="1" hangingPunct="1">
              <a:buFontTx/>
              <a:buNone/>
            </a:pPr>
            <a:r>
              <a:rPr lang="zh-CN" altLang="en-US" sz="3600" b="1" dirty="0"/>
              <a:t>做什么，都要为荣耀神而行。”</a:t>
            </a:r>
            <a:endParaRPr lang="en-US" altLang="zh-CN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992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6247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3600" b="1" u="sng" dirty="0" smtClean="0">
                <a:solidFill>
                  <a:srgbClr val="FF0000"/>
                </a:solidFill>
              </a:rPr>
              <a:t>4</a:t>
            </a:r>
            <a:r>
              <a:rPr lang="en-US" altLang="zh-CN" sz="3600" b="1" u="sng" dirty="0">
                <a:solidFill>
                  <a:srgbClr val="FF0000"/>
                </a:solidFill>
              </a:rPr>
              <a:t>) </a:t>
            </a:r>
            <a:r>
              <a:rPr lang="zh-CN" altLang="en-US" sz="3600" b="1" u="sng" dirty="0">
                <a:solidFill>
                  <a:srgbClr val="FF0000"/>
                </a:solidFill>
              </a:rPr>
              <a:t>益人 （林前</a:t>
            </a:r>
            <a:r>
              <a:rPr lang="en-US" altLang="zh-CN" sz="3600" b="1" u="sng" dirty="0">
                <a:solidFill>
                  <a:srgbClr val="FF0000"/>
                </a:solidFill>
              </a:rPr>
              <a:t>10∶23-24</a:t>
            </a:r>
            <a:r>
              <a:rPr lang="zh-CN" altLang="en-US" sz="3600" b="1" u="sng" dirty="0">
                <a:solidFill>
                  <a:srgbClr val="FF0000"/>
                </a:solidFill>
              </a:rPr>
              <a:t>、</a:t>
            </a:r>
            <a:r>
              <a:rPr lang="en-US" altLang="zh-CN" sz="3600" b="1" u="sng" dirty="0">
                <a:solidFill>
                  <a:srgbClr val="FF0000"/>
                </a:solidFill>
              </a:rPr>
              <a:t>32-33</a:t>
            </a:r>
            <a:r>
              <a:rPr lang="zh-CN" altLang="en-US" sz="3600" b="1" u="sng" dirty="0" smtClean="0">
                <a:solidFill>
                  <a:srgbClr val="FF0000"/>
                </a:solidFill>
              </a:rPr>
              <a:t>）</a:t>
            </a:r>
            <a:endParaRPr lang="en-US" altLang="zh-CN" sz="36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36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3600" b="1" u="sng" dirty="0">
                <a:solidFill>
                  <a:srgbClr val="FF0000"/>
                </a:solidFill>
              </a:rPr>
              <a:t>林前 </a:t>
            </a:r>
            <a:r>
              <a:rPr lang="en-US" altLang="zh-CN" sz="3600" b="1" u="sng" dirty="0">
                <a:solidFill>
                  <a:srgbClr val="FF0000"/>
                </a:solidFill>
              </a:rPr>
              <a:t>10:24</a:t>
            </a:r>
            <a:r>
              <a:rPr lang="zh-CN" altLang="en-US" sz="3600" b="1" dirty="0"/>
              <a:t>，“无论何人，不要求自己的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3600" b="1" dirty="0"/>
              <a:t>益处，乃要求别人的益处</a:t>
            </a:r>
            <a:r>
              <a:rPr lang="zh-CN" altLang="en-US" sz="3600" b="1" dirty="0" smtClean="0"/>
              <a:t>。。。</a:t>
            </a:r>
            <a:endParaRPr lang="en-US" altLang="zh-CN" sz="3600" b="1" u="sng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600" b="1" u="sng" dirty="0" smtClean="0">
                <a:solidFill>
                  <a:srgbClr val="FF0000"/>
                </a:solidFill>
              </a:rPr>
              <a:t>33</a:t>
            </a:r>
            <a:r>
              <a:rPr lang="en-US" altLang="zh-CN" sz="3600" b="1" u="sng" dirty="0" smtClean="0"/>
              <a:t> </a:t>
            </a:r>
            <a:r>
              <a:rPr lang="zh-CN" altLang="en-US" sz="3600" b="1" u="sng" dirty="0" smtClean="0"/>
              <a:t>，“</a:t>
            </a:r>
            <a:r>
              <a:rPr lang="zh-CN" altLang="en-US" sz="3600" b="1" dirty="0" smtClean="0"/>
              <a:t>就</a:t>
            </a:r>
            <a:r>
              <a:rPr lang="zh-CN" altLang="en-US" sz="3600" b="1" dirty="0"/>
              <a:t>好像我凡事都叫众人喜欢，不求自己的益处，自求众人的益处，叫他们得救</a:t>
            </a:r>
            <a:r>
              <a:rPr lang="zh-CN" altLang="en-US" sz="3600" b="1" dirty="0" smtClean="0"/>
              <a:t>。”</a:t>
            </a:r>
            <a:endParaRPr lang="en-US" altLang="zh-CN" sz="3600" b="1" dirty="0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3600" b="1" u="sng" dirty="0" smtClean="0">
                <a:solidFill>
                  <a:srgbClr val="FF0000"/>
                </a:solidFill>
              </a:rPr>
              <a:t>“重生成长、荣神益人”－－这</a:t>
            </a:r>
            <a:r>
              <a:rPr lang="zh-CN" altLang="en-US" sz="3600" b="1" u="sng" dirty="0">
                <a:solidFill>
                  <a:srgbClr val="FF0000"/>
                </a:solidFill>
              </a:rPr>
              <a:t>就</a:t>
            </a:r>
            <a:r>
              <a:rPr lang="zh-CN" altLang="en-US" sz="3600" b="1" u="sng" dirty="0" smtClean="0">
                <a:solidFill>
                  <a:srgbClr val="FF0000"/>
                </a:solidFill>
              </a:rPr>
              <a:t>是天父上帝为全人类所定的终极性目标、价值与意义！！</a:t>
            </a:r>
            <a:endParaRPr lang="en-US" altLang="zh-CN" sz="3600" b="1" u="sng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zh-CN" altLang="en-US" b="1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zh-CN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55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08712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zh-CN" b="1" u="sng" dirty="0" smtClean="0"/>
          </a:p>
          <a:p>
            <a:pPr marL="0" indent="0">
              <a:lnSpc>
                <a:spcPct val="80000"/>
              </a:lnSpc>
              <a:buNone/>
            </a:pPr>
            <a:endParaRPr lang="en-US" altLang="zh-CN" b="1" u="sng" dirty="0"/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3600" b="1" u="sng" dirty="0" smtClean="0"/>
              <a:t>路</a:t>
            </a:r>
            <a:r>
              <a:rPr lang="en-US" altLang="zh-CN" sz="3600" b="1" u="sng" dirty="0"/>
              <a:t>3: 38</a:t>
            </a:r>
            <a:r>
              <a:rPr lang="en-US" altLang="zh-CN" sz="3600" b="1" dirty="0"/>
              <a:t>—</a:t>
            </a:r>
            <a:r>
              <a:rPr lang="zh-CN" altLang="en-US" sz="3600" b="1" dirty="0"/>
              <a:t>“以挪士是塞特的儿子，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3600" b="1" dirty="0"/>
              <a:t>赛特是亚当的儿子，</a:t>
            </a:r>
            <a:r>
              <a:rPr lang="zh-CN" altLang="en-US" sz="3600" b="1" u="sng" dirty="0"/>
              <a:t>亚当是上帝的儿子</a:t>
            </a:r>
            <a:r>
              <a:rPr lang="zh-CN" altLang="en-US" sz="3600" b="1" dirty="0"/>
              <a:t>。”</a:t>
            </a:r>
            <a:endParaRPr lang="en-US" altLang="zh-CN" sz="3600" b="1" dirty="0"/>
          </a:p>
          <a:p>
            <a:pPr>
              <a:lnSpc>
                <a:spcPct val="80000"/>
              </a:lnSpc>
            </a:pPr>
            <a:endParaRPr lang="en-US" altLang="zh-CN" sz="3600" b="1" dirty="0"/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3600" b="1" u="sng" dirty="0"/>
              <a:t>约</a:t>
            </a:r>
            <a:r>
              <a:rPr lang="en-US" altLang="zh-CN" sz="3600" b="1" u="sng" dirty="0"/>
              <a:t>1: 12-13</a:t>
            </a:r>
            <a:r>
              <a:rPr lang="zh-CN" altLang="en-US" sz="3600" b="1" dirty="0"/>
              <a:t>，“凡接待祂的，就是信祂名的人，祂就赐他们</a:t>
            </a:r>
            <a:r>
              <a:rPr lang="en-US" altLang="zh-CN" sz="3600" b="1" dirty="0"/>
              <a:t>	</a:t>
            </a:r>
            <a:r>
              <a:rPr lang="zh-CN" altLang="en-US" sz="3600" b="1" dirty="0"/>
              <a:t>权柄，</a:t>
            </a:r>
            <a:r>
              <a:rPr lang="zh-CN" altLang="en-US" sz="3600" b="1" u="sng" dirty="0"/>
              <a:t>作上帝的儿女</a:t>
            </a:r>
            <a:r>
              <a:rPr lang="zh-CN" altLang="en-US" sz="3600" b="1" dirty="0"/>
              <a:t>。这等人不是从血气生的，不是</a:t>
            </a:r>
            <a:r>
              <a:rPr lang="en-US" altLang="zh-CN" sz="3600" b="1" dirty="0"/>
              <a:t>	</a:t>
            </a:r>
            <a:r>
              <a:rPr lang="zh-CN" altLang="en-US" sz="3600" b="1" dirty="0"/>
              <a:t>从情欲生的，不是从人意生的，</a:t>
            </a:r>
            <a:r>
              <a:rPr lang="zh-CN" altLang="en-US" sz="3600" b="1" u="sng" dirty="0"/>
              <a:t>乃是从上帝生的</a:t>
            </a:r>
            <a:r>
              <a:rPr lang="zh-CN" altLang="en-US" sz="3600" b="1" dirty="0"/>
              <a:t>。”</a:t>
            </a:r>
            <a:endParaRPr lang="en-US" altLang="zh-CN" sz="3600" b="1" dirty="0"/>
          </a:p>
          <a:p>
            <a:pPr>
              <a:lnSpc>
                <a:spcPct val="80000"/>
              </a:lnSpc>
            </a:pPr>
            <a:endParaRPr lang="en-US" altLang="zh-CN" sz="2400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186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 smtClean="0">
                <a:solidFill>
                  <a:srgbClr val="FF0000"/>
                </a:solidFill>
              </a:rPr>
              <a:t>(</a:t>
            </a:r>
            <a:r>
              <a:rPr lang="zh-CN" altLang="en-US" sz="3600" b="1" u="sng" dirty="0">
                <a:solidFill>
                  <a:srgbClr val="FF0000"/>
                </a:solidFill>
              </a:rPr>
              <a:t>七</a:t>
            </a:r>
            <a:r>
              <a:rPr lang="en-US" altLang="zh-CN" sz="3600" b="1" u="sng" dirty="0" smtClean="0">
                <a:solidFill>
                  <a:srgbClr val="FF0000"/>
                </a:solidFill>
              </a:rPr>
              <a:t>)</a:t>
            </a:r>
            <a:r>
              <a:rPr lang="zh-CN" altLang="en-US" sz="3600" b="1" u="sng" dirty="0" smtClean="0">
                <a:solidFill>
                  <a:srgbClr val="FF0000"/>
                </a:solidFill>
              </a:rPr>
              <a:t> </a:t>
            </a:r>
            <a:r>
              <a:rPr lang="zh-CN" altLang="en-US" sz="3600" b="1" u="sng" dirty="0">
                <a:solidFill>
                  <a:srgbClr val="FF0000"/>
                </a:solidFill>
              </a:rPr>
              <a:t>今日人类的最大需要</a:t>
            </a:r>
            <a:r>
              <a:rPr lang="en-US" altLang="zh-CN" sz="3600" b="1" u="sng" dirty="0">
                <a:solidFill>
                  <a:srgbClr val="FF0000"/>
                </a:solidFill>
              </a:rPr>
              <a:t>: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zh-CN" altLang="en-US" sz="3600" b="1" u="sng" dirty="0"/>
              <a:t>借</a:t>
            </a:r>
            <a:r>
              <a:rPr lang="zh-CN" altLang="en-US" sz="3600" b="1" u="sng" dirty="0" smtClean="0"/>
              <a:t>着</a:t>
            </a:r>
            <a:r>
              <a:rPr lang="zh-CN" altLang="en-US" sz="3600" b="1" u="sng" dirty="0"/>
              <a:t>基</a:t>
            </a:r>
            <a:r>
              <a:rPr lang="zh-CN" altLang="en-US" sz="3600" b="1" u="sng" dirty="0" smtClean="0"/>
              <a:t>督</a:t>
            </a:r>
            <a:r>
              <a:rPr lang="en-US" altLang="zh-CN" sz="3600" b="1" u="sng" dirty="0" smtClean="0"/>
              <a:t>/</a:t>
            </a:r>
            <a:r>
              <a:rPr lang="zh-CN" altLang="en-US" sz="3600" b="1" u="sng" dirty="0" smtClean="0"/>
              <a:t>福</a:t>
            </a:r>
            <a:r>
              <a:rPr lang="zh-CN" altLang="en-US" sz="3600" b="1" u="sng" dirty="0"/>
              <a:t>音恢复与父上帝的亲子关</a:t>
            </a:r>
            <a:r>
              <a:rPr lang="zh-CN" altLang="en-US" sz="3600" b="1" u="sng" dirty="0" smtClean="0"/>
              <a:t>系，得</a:t>
            </a:r>
            <a:r>
              <a:rPr lang="zh-CN" altLang="en-US" sz="3600" b="1" u="sng" dirty="0"/>
              <a:t>以在宇</a:t>
            </a:r>
            <a:r>
              <a:rPr lang="zh-CN" altLang="en-US" sz="3600" b="1" u="sng" dirty="0" smtClean="0"/>
              <a:t>宙</a:t>
            </a:r>
            <a:r>
              <a:rPr lang="zh-CN" altLang="en-US" sz="3600" b="1" u="sng" dirty="0"/>
              <a:t>与</a:t>
            </a:r>
            <a:r>
              <a:rPr lang="zh-CN" altLang="en-US" sz="3600" b="1" u="sng" dirty="0" smtClean="0"/>
              <a:t>永</a:t>
            </a:r>
            <a:r>
              <a:rPr lang="zh-CN" altLang="en-US" sz="3600" b="1" u="sng" dirty="0"/>
              <a:t>恒中安身立</a:t>
            </a:r>
            <a:r>
              <a:rPr lang="zh-CN" altLang="en-US" sz="3600" b="1" u="sng" dirty="0" smtClean="0"/>
              <a:t>命，紮根于上帝，紮根于永恒，体现‘重生成长、荣神益人’的人生终</a:t>
            </a:r>
            <a:r>
              <a:rPr lang="zh-CN" altLang="en-US" sz="3600" b="1" u="sng" dirty="0"/>
              <a:t>极</a:t>
            </a:r>
            <a:r>
              <a:rPr lang="zh-CN" altLang="en-US" sz="3600" b="1" u="sng" dirty="0" smtClean="0"/>
              <a:t>性目</a:t>
            </a:r>
            <a:r>
              <a:rPr lang="zh-CN" altLang="en-US" sz="3600" b="1" u="sng" dirty="0"/>
              <a:t>标、价值与意义</a:t>
            </a:r>
            <a:r>
              <a:rPr lang="zh-CN" altLang="en-US" sz="3600" b="1" u="sng" dirty="0" smtClean="0"/>
              <a:t>。</a:t>
            </a:r>
            <a:endParaRPr lang="en-US" altLang="zh-CN" sz="3600" b="1" u="sng" dirty="0" smtClean="0"/>
          </a:p>
          <a:p>
            <a:pPr marL="0" indent="0">
              <a:buNone/>
            </a:pPr>
            <a:endParaRPr lang="en-US" altLang="zh-CN" sz="3600" b="1" u="sng" dirty="0"/>
          </a:p>
          <a:p>
            <a:pPr marL="0" indent="0">
              <a:buNone/>
            </a:pPr>
            <a:r>
              <a:rPr lang="zh-CN" altLang="en-US" sz="3600" b="1" u="sng" dirty="0" smtClean="0"/>
              <a:t>达不到这生命终极性的目标、价值与意义</a:t>
            </a:r>
            <a:r>
              <a:rPr lang="zh-CN" altLang="en-US" sz="3600" b="1" dirty="0" smtClean="0"/>
              <a:t>：</a:t>
            </a:r>
            <a:endParaRPr lang="en-US" altLang="zh-CN" sz="3600" b="1" dirty="0" smtClean="0"/>
          </a:p>
          <a:p>
            <a:pPr marL="742950" indent="-742950">
              <a:buAutoNum type="arabicParenR"/>
            </a:pPr>
            <a:r>
              <a:rPr lang="zh-CN" altLang="en-US" sz="3600" b="1" dirty="0" smtClean="0"/>
              <a:t>将会有更多人醉生梦死，迷失、沉沦。</a:t>
            </a:r>
            <a:endParaRPr lang="en-US" altLang="zh-CN" sz="3600" b="1" dirty="0" smtClean="0"/>
          </a:p>
          <a:p>
            <a:pPr marL="742950" indent="-742950">
              <a:buAutoNum type="arabicParenR"/>
            </a:pPr>
            <a:r>
              <a:rPr lang="zh-CN" altLang="en-US" sz="3600" b="1" dirty="0"/>
              <a:t>将会有更多</a:t>
            </a:r>
            <a:r>
              <a:rPr lang="zh-CN" altLang="en-US" sz="3600" b="1" dirty="0" smtClean="0"/>
              <a:t>人犯罪作恶，损人害己。</a:t>
            </a:r>
            <a:endParaRPr lang="en-US" altLang="zh-CN" sz="3600" b="1" dirty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3641124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40871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b="1" dirty="0" smtClean="0"/>
              <a:t>3) </a:t>
            </a:r>
            <a:r>
              <a:rPr lang="zh-CN" altLang="en-US" sz="3600" b="1" dirty="0" smtClean="0"/>
              <a:t>将会有更多人被各种形式的宗教与迷信所捆绑，包括宗教恐怖主义，走向灭亡。</a:t>
            </a: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/>
              <a:t>4) </a:t>
            </a:r>
            <a:r>
              <a:rPr lang="zh-CN" altLang="en-US" sz="3600" b="1" dirty="0" smtClean="0"/>
              <a:t>世界将面对更大规模的情欲乱象、文化与宗教冲突、天灾人祸、社会动荡。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 smtClean="0"/>
              <a:t>凡是没</a:t>
            </a:r>
            <a:r>
              <a:rPr lang="zh-CN" altLang="en-US" sz="3600" b="1" dirty="0"/>
              <a:t>有看到</a:t>
            </a:r>
            <a:r>
              <a:rPr lang="en-US" altLang="zh-CN" sz="3600" b="1" dirty="0"/>
              <a:t>/ </a:t>
            </a:r>
            <a:r>
              <a:rPr lang="zh-CN" altLang="en-US" sz="3600" b="1" dirty="0"/>
              <a:t>体现</a:t>
            </a:r>
            <a:r>
              <a:rPr lang="zh-CN" altLang="en-US" sz="3600" b="1" dirty="0" smtClean="0"/>
              <a:t>这终极目标与价值者</a:t>
            </a:r>
            <a:r>
              <a:rPr lang="zh-CN" altLang="en-US" sz="3600" b="1" dirty="0"/>
              <a:t>，都仍然是在黑暗与失落中人</a:t>
            </a:r>
            <a:r>
              <a:rPr lang="en-US" altLang="zh-CN" sz="3600" b="1" dirty="0"/>
              <a:t>---</a:t>
            </a:r>
            <a:r>
              <a:rPr lang="zh-CN" altLang="en-US" sz="3600" b="1" dirty="0"/>
              <a:t>无</a:t>
            </a:r>
            <a:r>
              <a:rPr lang="zh-CN" altLang="en-US" sz="3600" b="1" dirty="0" smtClean="0"/>
              <a:t>论具有何等的身份、地</a:t>
            </a:r>
            <a:r>
              <a:rPr lang="zh-CN" altLang="en-US" sz="3600" b="1" dirty="0"/>
              <a:t>位、名</a:t>
            </a:r>
            <a:r>
              <a:rPr lang="zh-CN" altLang="en-US" sz="3600" b="1" dirty="0" smtClean="0"/>
              <a:t>望！</a:t>
            </a:r>
            <a:endParaRPr lang="en-US" altLang="zh-CN" sz="3600" b="1" dirty="0"/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/>
              <a:t>这也是全人类问题的关键所在！！</a:t>
            </a:r>
            <a:endParaRPr lang="en-MY" sz="3600" b="1" dirty="0"/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99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 smtClean="0">
                <a:solidFill>
                  <a:srgbClr val="FF0000"/>
                </a:solidFill>
              </a:rPr>
              <a:t>(</a:t>
            </a:r>
            <a:r>
              <a:rPr lang="zh-CN" altLang="en-US" sz="3600" b="1" u="sng" dirty="0">
                <a:solidFill>
                  <a:srgbClr val="FF0000"/>
                </a:solidFill>
              </a:rPr>
              <a:t>八</a:t>
            </a:r>
            <a:r>
              <a:rPr lang="en-US" altLang="zh-CN" sz="3600" b="1" u="sng" dirty="0" smtClean="0">
                <a:solidFill>
                  <a:srgbClr val="FF0000"/>
                </a:solidFill>
              </a:rPr>
              <a:t>)</a:t>
            </a:r>
            <a:r>
              <a:rPr lang="zh-CN" altLang="en-US" sz="3600" b="1" u="sng" dirty="0" smtClean="0">
                <a:solidFill>
                  <a:srgbClr val="FF0000"/>
                </a:solidFill>
              </a:rPr>
              <a:t> </a:t>
            </a:r>
            <a:r>
              <a:rPr lang="zh-CN" altLang="en-US" sz="3600" b="1" u="sng" dirty="0">
                <a:solidFill>
                  <a:srgbClr val="FF0000"/>
                </a:solidFill>
              </a:rPr>
              <a:t>今日教会的最大挑战</a:t>
            </a:r>
            <a:r>
              <a:rPr lang="en-US" altLang="zh-CN" sz="3600" b="1" u="sng" dirty="0">
                <a:solidFill>
                  <a:srgbClr val="FF0000"/>
                </a:solidFill>
              </a:rPr>
              <a:t>:</a:t>
            </a:r>
          </a:p>
          <a:p>
            <a:endParaRPr lang="en-US" b="1" dirty="0"/>
          </a:p>
          <a:p>
            <a:pPr>
              <a:buNone/>
            </a:pPr>
            <a:r>
              <a:rPr lang="zh-CN" altLang="en-US" sz="3600" b="1" dirty="0"/>
              <a:t>传递</a:t>
            </a:r>
            <a:r>
              <a:rPr lang="zh-CN" altLang="en-US" sz="3600" b="1" dirty="0" smtClean="0"/>
              <a:t>福音，重建神人之间当有的生命关系，体现万物之灵的人终极性的</a:t>
            </a:r>
            <a:r>
              <a:rPr lang="zh-CN" altLang="en-US" sz="3600" b="1" dirty="0"/>
              <a:t>需要。</a:t>
            </a:r>
            <a:endParaRPr lang="en-US" altLang="zh-CN" sz="3600" b="1" dirty="0"/>
          </a:p>
          <a:p>
            <a:pPr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sz="3600" b="1" dirty="0" smtClean="0"/>
              <a:t>傳</a:t>
            </a:r>
            <a:r>
              <a:rPr lang="zh-CN" altLang="en-US" sz="3600" b="1" dirty="0"/>
              <a:t>福音領人歸主</a:t>
            </a:r>
            <a:r>
              <a:rPr lang="zh-CN" altLang="en-US" sz="3600" b="1" u="sng" dirty="0"/>
              <a:t>不是</a:t>
            </a:r>
            <a:r>
              <a:rPr lang="zh-CN" altLang="en-US" sz="3600" b="1" dirty="0"/>
              <a:t>為拓展基督教版圖</a:t>
            </a:r>
            <a:r>
              <a:rPr lang="zh-CN" altLang="en-US" sz="3600" b="1" dirty="0" smtClean="0"/>
              <a:t>的宗教</a:t>
            </a:r>
            <a:r>
              <a:rPr lang="zh-CN" altLang="en-US" sz="3600" b="1" dirty="0"/>
              <a:t>競爭，</a:t>
            </a:r>
            <a:r>
              <a:rPr lang="zh-CN" altLang="en-US" sz="3600" b="1" u="sng" dirty="0"/>
              <a:t>乃</a:t>
            </a:r>
            <a:r>
              <a:rPr lang="zh-CN" altLang="en-US" sz="3600" b="1" u="sng" dirty="0" smtClean="0"/>
              <a:t>是</a:t>
            </a:r>
            <a:r>
              <a:rPr lang="zh-CN" altLang="en-US" sz="3600" b="1" dirty="0" smtClean="0"/>
              <a:t>为体现終</a:t>
            </a:r>
            <a:r>
              <a:rPr lang="zh-CN" altLang="en-US" sz="3600" b="1" dirty="0"/>
              <a:t>極性人文關懷</a:t>
            </a:r>
            <a:r>
              <a:rPr lang="zh-CN" altLang="en-US" sz="3600" b="1" dirty="0" smtClean="0"/>
              <a:t>的生命教育与灵魂工程，是场圣战，使人类脱离死亡，在福音中得以体现生命的终极目标、价值、意义与永恒归宿。这是天地之间最神圣的工作，值</a:t>
            </a:r>
            <a:r>
              <a:rPr lang="zh-CN" altLang="en-US" sz="3600" b="1" dirty="0"/>
              <a:t>得您</a:t>
            </a:r>
            <a:r>
              <a:rPr lang="zh-CN" altLang="en-US" sz="3600" b="1" dirty="0" smtClean="0"/>
              <a:t>我全</a:t>
            </a:r>
            <a:r>
              <a:rPr lang="zh-CN" altLang="en-US" sz="3600" b="1" dirty="0"/>
              <a:t>然摆上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49421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55272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u="sng" dirty="0" smtClean="0"/>
              <a:t>省思与回应</a:t>
            </a:r>
            <a:r>
              <a:rPr lang="zh-CN" altLang="en-US" sz="3600" b="1" dirty="0" smtClean="0"/>
              <a:t>：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altLang="zh-CN" sz="3600" b="1" dirty="0" smtClean="0"/>
              <a:t>1) </a:t>
            </a:r>
            <a:r>
              <a:rPr lang="zh-CN" altLang="en-US" sz="3600" b="1" dirty="0" smtClean="0"/>
              <a:t>不要把传福音当着勉强的宗教职业。</a:t>
            </a:r>
            <a:endParaRPr lang="en-US" sz="3600" b="1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 smtClean="0"/>
              <a:t>2) </a:t>
            </a:r>
            <a:r>
              <a:rPr lang="zh-CN" altLang="en-US" sz="3600" b="1" dirty="0" smtClean="0"/>
              <a:t>也不把它看为是宗教活动、宗教竞争。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 smtClean="0"/>
              <a:t>3) </a:t>
            </a:r>
            <a:r>
              <a:rPr lang="zh-CN" altLang="en-US" sz="3600" b="1" dirty="0" smtClean="0"/>
              <a:t>宣教乃是全人类所极需的终极关怀</a:t>
            </a:r>
            <a:r>
              <a:rPr lang="en-US" altLang="zh-CN" sz="3600" b="1" dirty="0" smtClean="0"/>
              <a:t>—</a:t>
            </a:r>
            <a:r>
              <a:rPr lang="zh-CN" altLang="en-US" sz="3600" b="1" dirty="0" smtClean="0"/>
              <a:t>它关乎人生的终极目标、价值与意义；也提供给人类绝对可靠的永恒、荣耀归宿。</a:t>
            </a:r>
            <a:endParaRPr lang="en-US" altLang="zh-CN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966526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264696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b="1" dirty="0"/>
              <a:t>4) </a:t>
            </a:r>
            <a:r>
              <a:rPr lang="zh-CN" altLang="en-US" sz="3600" b="1" dirty="0"/>
              <a:t>它</a:t>
            </a:r>
            <a:r>
              <a:rPr lang="zh-CN" altLang="en-US" sz="3600" b="1" dirty="0" smtClean="0"/>
              <a:t>是人人</a:t>
            </a:r>
            <a:r>
              <a:rPr lang="zh-CN" altLang="en-US" sz="3600" b="1" dirty="0"/>
              <a:t>都需要</a:t>
            </a:r>
            <a:r>
              <a:rPr lang="zh-CN" altLang="en-US" sz="3600" b="1" dirty="0" smtClean="0"/>
              <a:t>的基本生</a:t>
            </a:r>
            <a:r>
              <a:rPr lang="zh-CN" altLang="en-US" sz="3600" b="1" dirty="0"/>
              <a:t>命教育；</a:t>
            </a:r>
            <a:r>
              <a:rPr lang="zh-CN" altLang="en-US" sz="3600" b="1" dirty="0" smtClean="0"/>
              <a:t>重建人</a:t>
            </a:r>
            <a:r>
              <a:rPr lang="zh-CN" altLang="en-US" sz="3600" b="1" dirty="0"/>
              <a:t>生目标与价值的伟大、永</a:t>
            </a:r>
            <a:r>
              <a:rPr lang="zh-CN" altLang="en-US" sz="3600" b="1" dirty="0" smtClean="0"/>
              <a:t>恒工</a:t>
            </a:r>
            <a:r>
              <a:rPr lang="zh-CN" altLang="en-US" sz="3600" b="1" dirty="0"/>
              <a:t>程</a:t>
            </a:r>
            <a:r>
              <a:rPr lang="zh-CN" altLang="en-US" sz="3600" b="1" dirty="0" smtClean="0"/>
              <a:t>。其果效胜过作大君王、大总统、大科学家、大企业家、大医生、大学者。。。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 smtClean="0"/>
              <a:t>5) </a:t>
            </a:r>
            <a:r>
              <a:rPr lang="zh-CN" altLang="en-US" sz="3600" b="1" dirty="0"/>
              <a:t>终极性人</a:t>
            </a:r>
            <a:r>
              <a:rPr lang="zh-CN" altLang="en-US" sz="3600" b="1" dirty="0" smtClean="0"/>
              <a:t>生目标与价值的失落、扭曲、混淆、误导，是整个人类问题的关键。福音是唯一的出路与答案。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32335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408712"/>
          </a:xfrm>
        </p:spPr>
        <p:txBody>
          <a:bodyPr/>
          <a:lstStyle/>
          <a:p>
            <a:pPr marL="0" indent="0">
              <a:buNone/>
            </a:pPr>
            <a:endParaRPr lang="en-US" altLang="zh-CN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600" b="1" dirty="0" smtClean="0">
                <a:solidFill>
                  <a:srgbClr val="FF0000"/>
                </a:solidFill>
              </a:rPr>
              <a:t>让</a:t>
            </a:r>
            <a:r>
              <a:rPr lang="zh-CN" altLang="en-US" sz="3600" b="1" dirty="0">
                <a:solidFill>
                  <a:srgbClr val="FF0000"/>
                </a:solidFill>
              </a:rPr>
              <a:t>我们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为传递‘重</a:t>
            </a:r>
            <a:r>
              <a:rPr lang="zh-CN" altLang="en-US" sz="3600" b="1" dirty="0">
                <a:solidFill>
                  <a:srgbClr val="FF0000"/>
                </a:solidFill>
              </a:rPr>
              <a:t>生成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长、荣神益人’的人生终极性目标与价值作出最</a:t>
            </a:r>
            <a:r>
              <a:rPr lang="zh-CN" altLang="en-US" sz="3600" b="1" dirty="0">
                <a:solidFill>
                  <a:srgbClr val="FF0000"/>
                </a:solidFill>
              </a:rPr>
              <a:t>大的委身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，致力于最</a:t>
            </a:r>
            <a:r>
              <a:rPr lang="zh-CN" altLang="en-US" sz="3600" b="1" dirty="0">
                <a:solidFill>
                  <a:srgbClr val="FF0000"/>
                </a:solidFill>
              </a:rPr>
              <a:t>好的装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备，并日夜思想如何把它最有效绩的传递－－互联网等管道。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992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55272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 smtClean="0">
                <a:solidFill>
                  <a:srgbClr val="FF0000"/>
                </a:solidFill>
              </a:rPr>
              <a:t>然而至终成功宣教的</a:t>
            </a:r>
            <a:r>
              <a:rPr lang="zh-CN" altLang="en-US" sz="3600" b="1" dirty="0">
                <a:solidFill>
                  <a:srgbClr val="FF0000"/>
                </a:solidFill>
              </a:rPr>
              <a:t>关键因素乃在您我个人必须成为一个‘福音人、属灵人、基督人’的‘样本’，活出‘重生成长、荣神益人’的人生目标与价值观。这乃是体现基督教宣教事工的终极性人文关怀与贡献，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是您我可给</a:t>
            </a:r>
            <a:r>
              <a:rPr lang="zh-CN" altLang="en-US" sz="3600" b="1" dirty="0">
                <a:solidFill>
                  <a:srgbClr val="FF0000"/>
                </a:solidFill>
              </a:rPr>
              <a:t>人类带来的最大关怀与贡献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。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600" b="1" dirty="0" smtClean="0">
                <a:solidFill>
                  <a:srgbClr val="FF0000"/>
                </a:solidFill>
              </a:rPr>
              <a:t>记得：差传、宣教－－不是个为扩大宗教版图的宗教活动，乃是关乎全人类永恒“命运”的神圣使命。值得付出一切！！</a:t>
            </a:r>
            <a:endParaRPr lang="en-US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00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86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179512" y="188913"/>
            <a:ext cx="8734301" cy="6336431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CN" altLang="en-US" sz="3600" u="sng" dirty="0" smtClean="0"/>
              <a:t>宣教使命－艰巨任务，却势在必行（二）</a:t>
            </a:r>
          </a:p>
          <a:p>
            <a:pPr>
              <a:buFont typeface="Arial" charset="0"/>
              <a:buNone/>
            </a:pPr>
            <a:endParaRPr lang="en-US" altLang="zh-CN" sz="3600" u="sng" dirty="0" smtClean="0"/>
          </a:p>
          <a:p>
            <a:pPr>
              <a:buFont typeface="Arial" charset="0"/>
              <a:buNone/>
            </a:pPr>
            <a:r>
              <a:rPr lang="zh-CN" altLang="en-US" sz="3600" dirty="0" smtClean="0"/>
              <a:t>太 </a:t>
            </a:r>
            <a:r>
              <a:rPr lang="en-US" altLang="zh-CN" sz="3600" dirty="0" smtClean="0"/>
              <a:t>28: 18-20</a:t>
            </a:r>
            <a:r>
              <a:rPr lang="zh-CN" altLang="en-US" sz="3600" dirty="0" smtClean="0"/>
              <a:t>，耶稣进前来对他们说：“天上地下所有的权柄都赐给我了，所以你们要去，使万民作我的门徒，奉父，子，圣灵的名给他们施洗。凡我所吩咐你们的，都教训他们遵守，我就常与你们同在，直到世界的末了。”</a:t>
            </a:r>
          </a:p>
          <a:p>
            <a:pPr>
              <a:buFont typeface="Arial" charset="0"/>
              <a:buNone/>
            </a:pPr>
            <a:endParaRPr lang="zh-CN" altLang="en-US" sz="2800" dirty="0" smtClean="0"/>
          </a:p>
          <a:p>
            <a:pPr>
              <a:buFont typeface="Arial" charset="0"/>
              <a:buNone/>
            </a:pPr>
            <a:endParaRPr lang="zh-CN" altLang="en-US" u="sng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721499"/>
          </a:xfrm>
        </p:spPr>
        <p:txBody>
          <a:bodyPr/>
          <a:lstStyle/>
          <a:p>
            <a:pPr>
              <a:buNone/>
            </a:pPr>
            <a:r>
              <a:rPr lang="zh-CN" altLang="en-US" sz="3600" dirty="0"/>
              <a:t>林前 </a:t>
            </a:r>
            <a:r>
              <a:rPr lang="en-US" altLang="zh-CN" sz="3600" dirty="0"/>
              <a:t>9: 16-17</a:t>
            </a:r>
            <a:r>
              <a:rPr lang="zh-CN" altLang="en-US" sz="3600" dirty="0"/>
              <a:t>，“我传福音原没有可夸的，因为我是不得已的；若不传福音，我便有祸了。我若甘心作这事，就有赏赐；若不甘心，责任切已经托付我了。”</a:t>
            </a:r>
            <a:endParaRPr lang="en-US" altLang="zh-CN" sz="3600" dirty="0"/>
          </a:p>
          <a:p>
            <a:pPr>
              <a:buNone/>
            </a:pPr>
            <a:r>
              <a:rPr lang="zh-CN" altLang="en-US" sz="3600" dirty="0"/>
              <a:t> </a:t>
            </a:r>
          </a:p>
          <a:p>
            <a:pPr>
              <a:buNone/>
            </a:pPr>
            <a:r>
              <a:rPr lang="zh-CN" altLang="en-US" sz="3600" dirty="0"/>
              <a:t>太 </a:t>
            </a:r>
            <a:r>
              <a:rPr lang="en-US" altLang="zh-CN" sz="3600" dirty="0"/>
              <a:t>24: 14</a:t>
            </a:r>
            <a:r>
              <a:rPr lang="zh-CN" altLang="en-US" sz="3600" dirty="0"/>
              <a:t>，“这天国的福音要传遍天下，对万民作见证，然后末期才来到。”</a:t>
            </a:r>
          </a:p>
          <a:p>
            <a:pPr>
              <a:buNone/>
            </a:pP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98044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552728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zh-CN" altLang="en-US" sz="3600" b="1" u="sng" dirty="0" smtClean="0"/>
              <a:t>太</a:t>
            </a:r>
            <a:r>
              <a:rPr lang="en-US" altLang="zh-CN" sz="3600" b="1" u="sng" dirty="0" smtClean="0"/>
              <a:t>9: 35-38</a:t>
            </a:r>
            <a:r>
              <a:rPr lang="zh-CN" altLang="en-US" sz="3600" b="1" dirty="0" smtClean="0"/>
              <a:t>，</a:t>
            </a:r>
            <a:endParaRPr lang="en-US" altLang="zh-CN" sz="3600" b="1" dirty="0"/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3600" b="1" dirty="0" smtClean="0"/>
              <a:t>“</a:t>
            </a:r>
            <a:r>
              <a:rPr lang="zh-CN" altLang="en-US" sz="3600" b="1" dirty="0"/>
              <a:t>耶稣走偏各城</a:t>
            </a:r>
            <a:r>
              <a:rPr lang="zh-CN" altLang="en-US" sz="3600" b="1" dirty="0" smtClean="0"/>
              <a:t>各</a:t>
            </a:r>
            <a:r>
              <a:rPr lang="zh-CN" altLang="en-US" sz="3600" b="1" dirty="0"/>
              <a:t>乡</a:t>
            </a:r>
            <a:r>
              <a:rPr lang="zh-CN" altLang="en-US" sz="3600" b="1" dirty="0" smtClean="0"/>
              <a:t>，。。。</a:t>
            </a:r>
            <a:r>
              <a:rPr lang="zh-CN" altLang="en-US" sz="3600" b="1" dirty="0"/>
              <a:t>祂看见许多的人</a:t>
            </a:r>
            <a:r>
              <a:rPr lang="zh-CN" altLang="en-US" sz="3600" b="1" dirty="0" smtClean="0"/>
              <a:t>，就</a:t>
            </a:r>
            <a:r>
              <a:rPr lang="zh-CN" altLang="en-US" sz="3600" b="1" dirty="0"/>
              <a:t>怜悯他们，因为他们</a:t>
            </a:r>
            <a:r>
              <a:rPr lang="zh-CN" altLang="en-US" sz="3600" b="1" u="sng" dirty="0"/>
              <a:t>困苦流离，如同羊没有牧人</a:t>
            </a:r>
            <a:r>
              <a:rPr lang="zh-CN" altLang="en-US" sz="3600" b="1" u="sng" dirty="0" smtClean="0"/>
              <a:t>一般</a:t>
            </a:r>
            <a:r>
              <a:rPr lang="zh-CN" altLang="en-US" sz="3600" b="1" dirty="0"/>
              <a:t>。於是对门徒说：‘要收的庄稼多，做工的人少。 </a:t>
            </a:r>
            <a:r>
              <a:rPr lang="zh-CN" altLang="en-US" sz="3600" b="1" dirty="0" smtClean="0"/>
              <a:t>你</a:t>
            </a:r>
            <a:r>
              <a:rPr lang="zh-CN" altLang="en-US" sz="3600" b="1" dirty="0"/>
              <a:t>们当求庄稼的主，他发工人出去</a:t>
            </a:r>
            <a:r>
              <a:rPr lang="zh-CN" altLang="en-US" sz="3600" b="1" u="sng" dirty="0"/>
              <a:t>收祂的庄稼</a:t>
            </a:r>
            <a:r>
              <a:rPr lang="zh-CN" altLang="en-US" sz="3600" b="1" dirty="0" smtClean="0"/>
              <a:t>。”</a:t>
            </a:r>
            <a:endParaRPr lang="en-US" altLang="zh-CN" sz="3600" b="1" dirty="0" smtClean="0"/>
          </a:p>
          <a:p>
            <a:pPr marL="0" indent="0">
              <a:lnSpc>
                <a:spcPct val="80000"/>
              </a:lnSpc>
              <a:buNone/>
            </a:pP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u="sng" dirty="0">
                <a:solidFill>
                  <a:srgbClr val="FF0000"/>
                </a:solidFill>
              </a:rPr>
              <a:t>引言</a:t>
            </a:r>
            <a:r>
              <a:rPr lang="en-US" altLang="zh-CN" sz="3600" b="1" u="sng" dirty="0" smtClean="0">
                <a:solidFill>
                  <a:srgbClr val="FF0000"/>
                </a:solidFill>
              </a:rPr>
              <a:t>:</a:t>
            </a: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/>
              <a:t>宣</a:t>
            </a:r>
            <a:r>
              <a:rPr lang="zh-CN" altLang="en-US" sz="3600" b="1" dirty="0" smtClean="0"/>
              <a:t>教乃</a:t>
            </a:r>
            <a:r>
              <a:rPr lang="zh-CN" altLang="en-US" sz="3600" b="1" dirty="0"/>
              <a:t>是上帝的「脉搏</a:t>
            </a:r>
            <a:r>
              <a:rPr lang="zh-CN" altLang="en-US" sz="3600" b="1" dirty="0" smtClean="0"/>
              <a:t>」与</a:t>
            </a:r>
            <a:r>
              <a:rPr lang="zh-CN" altLang="en-US" sz="3600" b="1" dirty="0"/>
              <a:t>「心跳</a:t>
            </a:r>
            <a:r>
              <a:rPr lang="zh-CN" altLang="en-US" sz="3600" b="1" dirty="0" smtClean="0"/>
              <a:t>」，是天父对</a:t>
            </a:r>
            <a:r>
              <a:rPr lang="zh-CN" altLang="en-US" sz="3600" b="1" dirty="0"/>
              <a:t>人</a:t>
            </a:r>
            <a:r>
              <a:rPr lang="zh-CN" altLang="en-US" sz="3600" b="1" dirty="0" smtClean="0"/>
              <a:t>类无止息的首要关切事宜；为甚么？因</a:t>
            </a:r>
            <a:r>
              <a:rPr lang="zh-CN" altLang="en-US" sz="3600" b="1" dirty="0"/>
              <a:t>为它跟上帝创造人类，在人身上永恒、荣耀的计划</a:t>
            </a:r>
            <a:r>
              <a:rPr lang="zh-CN" altLang="en-US" sz="3600" b="1" dirty="0" smtClean="0"/>
              <a:t>有直接关系。</a:t>
            </a:r>
            <a:endParaRPr lang="en-US" altLang="zh-CN" sz="3600" b="1" dirty="0"/>
          </a:p>
          <a:p>
            <a:endParaRPr lang="en-MY" sz="3600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8216103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468313" y="0"/>
            <a:ext cx="8229600" cy="6858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CN" altLang="en-US" dirty="0" smtClean="0"/>
              <a:t>引言：    </a:t>
            </a:r>
          </a:p>
          <a:p>
            <a:pPr>
              <a:buFont typeface="Arial" charset="0"/>
              <a:buNone/>
            </a:pPr>
            <a:r>
              <a:rPr lang="zh-CN" altLang="en-US" dirty="0" smtClean="0"/>
              <a:t>   传福音非关个人的 ‘兴趣’、‘负担’、‘感动’、‘方便’ 问题；因为它乃关乎父上帝在人类身上永恒、荣耀的创造与救赎计划，也关乎人类在宇宙间得以 ‘安身立命’ 的基本要道</a:t>
            </a:r>
            <a:r>
              <a:rPr lang="en-US" altLang="zh-CN" dirty="0" smtClean="0"/>
              <a:t>/ </a:t>
            </a:r>
            <a:r>
              <a:rPr lang="zh-CN" altLang="en-US" dirty="0" smtClean="0"/>
              <a:t>生命据点。（第一篇信息的主题）</a:t>
            </a:r>
          </a:p>
          <a:p>
            <a:pPr>
              <a:buFont typeface="Arial" charset="0"/>
              <a:buNone/>
            </a:pPr>
            <a:endParaRPr lang="zh-CN" alt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 宣教是父上帝的 ‘宏愿’ 与 ‘心跳’，蒙恩的教会必须在此事上与父上帝认同－正如主耶稣与父上帝完全的认同－－‘地上一个罪人悔改，天上也要为他如此欢喜快乐！’如何讨神喜悦</a:t>
            </a:r>
            <a:r>
              <a:rPr lang="zh-CN" altLang="en-US" dirty="0" smtClean="0"/>
              <a:t>？。。。</a:t>
            </a:r>
            <a:endParaRPr lang="en-US" altLang="zh-C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652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23528" y="188913"/>
            <a:ext cx="8517260" cy="626442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CN" altLang="en-US" sz="3600" dirty="0" smtClean="0"/>
              <a:t>传福音是十分艰巨的任务</a:t>
            </a:r>
            <a:r>
              <a:rPr lang="en-US" altLang="zh-CN" sz="3600" dirty="0" smtClean="0"/>
              <a:t>——</a:t>
            </a:r>
          </a:p>
          <a:p>
            <a:pPr>
              <a:buFont typeface="Arial" charset="0"/>
              <a:buNone/>
            </a:pPr>
            <a:endParaRPr lang="en-US" altLang="zh-CN" sz="3600" dirty="0" smtClean="0"/>
          </a:p>
          <a:p>
            <a:pPr>
              <a:buFont typeface="Arial" charset="0"/>
              <a:buNone/>
            </a:pPr>
            <a:r>
              <a:rPr lang="zh-CN" altLang="en-US" sz="3600" dirty="0" smtClean="0"/>
              <a:t>（一）以主耶稣和祂的天国布道团为例；</a:t>
            </a:r>
          </a:p>
          <a:p>
            <a:pPr>
              <a:buFont typeface="Arial" charset="0"/>
              <a:buNone/>
            </a:pPr>
            <a:r>
              <a:rPr lang="zh-CN" altLang="en-US" sz="3600" dirty="0" smtClean="0"/>
              <a:t>使徒时代与初期教会所付出的代价。</a:t>
            </a:r>
          </a:p>
          <a:p>
            <a:pPr>
              <a:buFont typeface="Arial" charset="0"/>
              <a:buNone/>
            </a:pPr>
            <a:endParaRPr lang="zh-CN" altLang="en-US" sz="36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/>
          <a:lstStyle/>
          <a:p>
            <a:pPr>
              <a:buNone/>
            </a:pPr>
            <a:r>
              <a:rPr lang="zh-CN" altLang="en-US" sz="3600" dirty="0"/>
              <a:t>（二）以近代基督教宣教事工为例：</a:t>
            </a:r>
          </a:p>
          <a:p>
            <a:pPr>
              <a:buNone/>
            </a:pPr>
            <a:endParaRPr lang="zh-CN" altLang="en-US" sz="3600" dirty="0"/>
          </a:p>
          <a:p>
            <a:pPr>
              <a:buNone/>
            </a:pPr>
            <a:r>
              <a:rPr lang="en-US" altLang="zh-CN" sz="3600" dirty="0"/>
              <a:t>  a) </a:t>
            </a:r>
            <a:r>
              <a:rPr lang="zh-CN" altLang="en-US" sz="3600" dirty="0"/>
              <a:t>近代宣教之父威廉。克里 </a:t>
            </a:r>
            <a:r>
              <a:rPr lang="en-US" altLang="zh-CN" sz="3600" dirty="0"/>
              <a:t>(William Carey</a:t>
            </a:r>
            <a:r>
              <a:rPr lang="zh-CN" altLang="en-US" sz="3600" dirty="0"/>
              <a:t>－</a:t>
            </a:r>
            <a:r>
              <a:rPr lang="en-US" altLang="zh-CN" sz="3600" dirty="0"/>
              <a:t>1761-1834) </a:t>
            </a:r>
            <a:r>
              <a:rPr lang="zh-CN" altLang="en-US" sz="3600" dirty="0"/>
              <a:t>在印度的经历。</a:t>
            </a:r>
            <a:r>
              <a:rPr lang="en-US" altLang="zh-CN" sz="3600" dirty="0"/>
              <a:t>1792</a:t>
            </a:r>
            <a:r>
              <a:rPr lang="zh-CN" altLang="en-US" sz="3600" dirty="0"/>
              <a:t>－出版宣教手册、宣言</a:t>
            </a:r>
            <a:r>
              <a:rPr lang="en-US" altLang="zh-CN" sz="3600" dirty="0"/>
              <a:t>/ 1793</a:t>
            </a:r>
            <a:r>
              <a:rPr lang="zh-CN" altLang="en-US" sz="3600" dirty="0"/>
              <a:t> 抵达印度－前后</a:t>
            </a:r>
            <a:r>
              <a:rPr lang="en-US" altLang="zh-CN" sz="3600" dirty="0"/>
              <a:t>40</a:t>
            </a:r>
            <a:r>
              <a:rPr lang="zh-CN" altLang="en-US" sz="3600" dirty="0"/>
              <a:t>年，葬于印度）。</a:t>
            </a:r>
            <a:endParaRPr lang="en-US" altLang="zh-CN" sz="3600" dirty="0"/>
          </a:p>
          <a:p>
            <a:pPr>
              <a:buNone/>
            </a:pPr>
            <a:r>
              <a:rPr lang="zh-CN" altLang="en-US" sz="3600" dirty="0"/>
              <a:t>    </a:t>
            </a:r>
            <a:endParaRPr lang="en-US" altLang="zh-CN" sz="3600" dirty="0"/>
          </a:p>
          <a:p>
            <a:pPr>
              <a:buNone/>
            </a:pPr>
            <a:r>
              <a:rPr lang="zh-CN" altLang="en-US" sz="3600" dirty="0"/>
              <a:t>     受他激励，宣教机构如雨后春笋冒起。</a:t>
            </a:r>
          </a:p>
        </p:txBody>
      </p:sp>
    </p:spTree>
    <p:extLst>
      <p:ext uri="{BB962C8B-B14F-4D97-AF65-F5344CB8AC3E}">
        <p14:creationId xmlns:p14="http://schemas.microsoft.com/office/powerpoint/2010/main" val="8389925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CN" dirty="0" smtClean="0"/>
              <a:t> b) </a:t>
            </a:r>
            <a:r>
              <a:rPr lang="zh-CN" altLang="en-US" dirty="0" smtClean="0"/>
              <a:t>中国的宣教先驱罗柏。马里逊（</a:t>
            </a:r>
            <a:r>
              <a:rPr lang="en-US" altLang="zh-CN" dirty="0" smtClean="0"/>
              <a:t>Robert Morrison</a:t>
            </a:r>
            <a:r>
              <a:rPr lang="zh-CN" altLang="en-US" dirty="0" smtClean="0"/>
              <a:t>－</a:t>
            </a:r>
            <a:r>
              <a:rPr lang="en-US" altLang="zh-CN" dirty="0" smtClean="0"/>
              <a:t>1782-1834</a:t>
            </a:r>
            <a:r>
              <a:rPr lang="zh-CN" altLang="en-US" dirty="0" smtClean="0"/>
              <a:t>）牧师的艰苦奋斗（</a:t>
            </a:r>
            <a:r>
              <a:rPr lang="en-US" altLang="zh-CN" dirty="0" smtClean="0"/>
              <a:t>1807</a:t>
            </a:r>
            <a:r>
              <a:rPr lang="zh-CN" altLang="en-US" dirty="0" smtClean="0"/>
              <a:t> 抵达澳门推展事工；前后 </a:t>
            </a:r>
            <a:r>
              <a:rPr lang="en-US" altLang="zh-CN" dirty="0" smtClean="0"/>
              <a:t>27</a:t>
            </a:r>
            <a:r>
              <a:rPr lang="zh-CN" altLang="en-US" dirty="0" smtClean="0"/>
              <a:t> 年，葬于澳门）。</a:t>
            </a:r>
            <a:endParaRPr lang="en-US" altLang="zh-CN" dirty="0" smtClean="0"/>
          </a:p>
          <a:p>
            <a:pPr>
              <a:buFont typeface="Arial" charset="0"/>
              <a:buNone/>
            </a:pPr>
            <a:endParaRPr lang="en-US" altLang="zh-CN" dirty="0" smtClean="0"/>
          </a:p>
          <a:p>
            <a:pPr>
              <a:buFont typeface="Arial" charset="0"/>
              <a:buNone/>
            </a:pPr>
            <a:r>
              <a:rPr lang="zh-CN" altLang="en-US" dirty="0" smtClean="0"/>
              <a:t>馬牧师的同工：米怜牧师（</a:t>
            </a:r>
            <a:r>
              <a:rPr lang="en-US" altLang="zh-CN" dirty="0" smtClean="0"/>
              <a:t>W</a:t>
            </a:r>
            <a:r>
              <a:rPr lang="zh-CN" altLang="en-US" dirty="0" smtClean="0"/>
              <a:t>。</a:t>
            </a:r>
            <a:r>
              <a:rPr lang="en-US" altLang="zh-CN" dirty="0" err="1" smtClean="0"/>
              <a:t>Miln</a:t>
            </a:r>
            <a:r>
              <a:rPr lang="zh-CN" altLang="en-US" dirty="0" smtClean="0"/>
              <a:t>）在马六甲；梁发在马六甲和中国。</a:t>
            </a:r>
            <a:endParaRPr lang="en-US" altLang="zh-CN" dirty="0" smtClean="0"/>
          </a:p>
          <a:p>
            <a:pPr>
              <a:buFont typeface="Arial" charset="0"/>
              <a:buNone/>
            </a:pPr>
            <a:endParaRPr lang="en-US" altLang="zh-CN" dirty="0" smtClean="0"/>
          </a:p>
          <a:p>
            <a:pPr>
              <a:buFont typeface="Arial" charset="0"/>
              <a:buNone/>
            </a:pPr>
            <a:endParaRPr lang="zh-CN" altLang="en-US" dirty="0" smtClean="0"/>
          </a:p>
          <a:p>
            <a:pPr>
              <a:buFont typeface="Arial" charset="0"/>
              <a:buNone/>
            </a:pPr>
            <a:r>
              <a:rPr lang="en-US" altLang="zh-CN" dirty="0" smtClean="0"/>
              <a:t> 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zh-CN" altLang="en-US" sz="3600" dirty="0"/>
              <a:t>内地会创办人</a:t>
            </a:r>
            <a:r>
              <a:rPr lang="en-US" altLang="zh-CN" sz="3600" dirty="0"/>
              <a:t>-</a:t>
            </a:r>
            <a:r>
              <a:rPr lang="zh-CN" altLang="en-US" sz="3600" dirty="0"/>
              <a:t>戴德生牧师（</a:t>
            </a:r>
            <a:r>
              <a:rPr lang="en-US" altLang="zh-CN" sz="3600" dirty="0"/>
              <a:t>1832-1905</a:t>
            </a:r>
            <a:r>
              <a:rPr lang="zh-CN" altLang="en-US" sz="3600" dirty="0"/>
              <a:t>）于</a:t>
            </a:r>
            <a:r>
              <a:rPr lang="en-US" altLang="zh-CN" sz="3600" dirty="0"/>
              <a:t>1854</a:t>
            </a:r>
            <a:r>
              <a:rPr lang="zh-CN" altLang="en-US" sz="3600" dirty="0"/>
              <a:t> 到上海，</a:t>
            </a:r>
            <a:r>
              <a:rPr lang="en-US" altLang="zh-CN" sz="3600" dirty="0"/>
              <a:t>1865</a:t>
            </a:r>
            <a:r>
              <a:rPr lang="zh-CN" altLang="en-US" sz="3600" dirty="0"/>
              <a:t> 创立 </a:t>
            </a:r>
            <a:r>
              <a:rPr lang="en-US" altLang="zh-CN" sz="3600" dirty="0"/>
              <a:t>CIM</a:t>
            </a:r>
            <a:r>
              <a:rPr lang="zh-CN" altLang="en-US" sz="3600" dirty="0"/>
              <a:t>，</a:t>
            </a:r>
            <a:r>
              <a:rPr lang="en-US" altLang="zh-CN" sz="3600" dirty="0"/>
              <a:t>1905</a:t>
            </a:r>
            <a:r>
              <a:rPr lang="zh-CN" altLang="en-US" sz="3600" dirty="0"/>
              <a:t> 死，葬于长沙，前后 </a:t>
            </a:r>
            <a:r>
              <a:rPr lang="en-US" altLang="zh-CN" sz="3600" dirty="0"/>
              <a:t>51</a:t>
            </a:r>
            <a:r>
              <a:rPr lang="zh-CN" altLang="en-US" sz="3600" dirty="0"/>
              <a:t> 年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pPr>
              <a:buNone/>
            </a:pPr>
            <a:endParaRPr lang="en-US" altLang="zh-CN" sz="3600" dirty="0"/>
          </a:p>
          <a:p>
            <a:pPr>
              <a:buNone/>
            </a:pPr>
            <a:r>
              <a:rPr lang="zh-CN" altLang="en-US" sz="3600" dirty="0"/>
              <a:t>宣教士成千上万，前卜后继。。。。</a:t>
            </a:r>
          </a:p>
        </p:txBody>
      </p:sp>
    </p:spTree>
    <p:extLst>
      <p:ext uri="{BB962C8B-B14F-4D97-AF65-F5344CB8AC3E}">
        <p14:creationId xmlns:p14="http://schemas.microsoft.com/office/powerpoint/2010/main" val="39498131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6690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CN" sz="3600" dirty="0" smtClean="0"/>
              <a:t>c) </a:t>
            </a:r>
            <a:r>
              <a:rPr lang="zh-CN" altLang="en-US" sz="3600" dirty="0" smtClean="0"/>
              <a:t>为苏北巴达族人（</a:t>
            </a:r>
            <a:r>
              <a:rPr lang="en-US" altLang="zh-CN" sz="3600" dirty="0" err="1" smtClean="0"/>
              <a:t>Batak</a:t>
            </a:r>
            <a:r>
              <a:rPr lang="zh-CN" altLang="en-US" sz="3600" dirty="0" smtClean="0"/>
              <a:t>）殉道的宣教士：</a:t>
            </a:r>
            <a:endParaRPr lang="en-US" altLang="zh-CN" sz="3600" dirty="0" smtClean="0"/>
          </a:p>
          <a:p>
            <a:pPr>
              <a:buFont typeface="Arial" charset="0"/>
              <a:buNone/>
            </a:pPr>
            <a:endParaRPr lang="zh-CN" altLang="en-US" sz="3600" dirty="0" smtClean="0"/>
          </a:p>
          <a:p>
            <a:pPr>
              <a:buFont typeface="Arial" charset="0"/>
              <a:buNone/>
            </a:pPr>
            <a:r>
              <a:rPr lang="en-US" altLang="zh-CN" sz="3600" dirty="0" smtClean="0"/>
              <a:t>1834 </a:t>
            </a:r>
            <a:r>
              <a:rPr lang="zh-CN" altLang="en-US" sz="3600" dirty="0" smtClean="0"/>
              <a:t>年， 美国亨利。雷曼（</a:t>
            </a:r>
            <a:r>
              <a:rPr lang="en-US" altLang="zh-CN" sz="3600" dirty="0" smtClean="0"/>
              <a:t>Henry Lyman</a:t>
            </a:r>
            <a:r>
              <a:rPr lang="zh-CN" altLang="en-US" sz="3600" dirty="0" smtClean="0"/>
              <a:t>）和撒母耳。文森（</a:t>
            </a:r>
            <a:r>
              <a:rPr lang="en-US" altLang="zh-CN" sz="3600" dirty="0" smtClean="0"/>
              <a:t>Samuel Munson) </a:t>
            </a:r>
            <a:r>
              <a:rPr lang="zh-CN" altLang="en-US" sz="3600" dirty="0" smtClean="0"/>
              <a:t>进到 </a:t>
            </a:r>
            <a:r>
              <a:rPr lang="en-US" altLang="zh-CN" sz="3600" dirty="0" err="1" smtClean="0"/>
              <a:t>Batak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族中；刚到不久，</a:t>
            </a:r>
            <a:r>
              <a:rPr lang="en-US" altLang="zh-CN" sz="3600" dirty="0" smtClean="0"/>
              <a:t>28/ 6 </a:t>
            </a:r>
            <a:r>
              <a:rPr lang="zh-CN" altLang="en-US" sz="3600" dirty="0" smtClean="0"/>
              <a:t>就成为 </a:t>
            </a:r>
            <a:r>
              <a:rPr lang="en-US" altLang="zh-CN" sz="3600" dirty="0" err="1" smtClean="0"/>
              <a:t>Sisangkak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村土王 </a:t>
            </a:r>
            <a:r>
              <a:rPr lang="en-US" altLang="zh-CN" sz="3600" dirty="0" smtClean="0"/>
              <a:t>Raja </a:t>
            </a:r>
            <a:r>
              <a:rPr lang="en-US" altLang="zh-CN" sz="3600" dirty="0" err="1" smtClean="0"/>
              <a:t>Panggaalamai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的人肉 ‘</a:t>
            </a:r>
            <a:r>
              <a:rPr lang="en-US" altLang="zh-CN" sz="3600" dirty="0" smtClean="0"/>
              <a:t>satay’</a:t>
            </a:r>
            <a:r>
              <a:rPr lang="zh-CN" altLang="en-US" sz="3600" dirty="0" smtClean="0"/>
              <a:t>！</a:t>
            </a:r>
            <a:endParaRPr lang="en-US" altLang="zh-CN" sz="3600" dirty="0" smtClean="0"/>
          </a:p>
          <a:p>
            <a:pPr>
              <a:buFont typeface="Arial" charset="0"/>
              <a:buNone/>
            </a:pPr>
            <a:endParaRPr lang="zh-CN" altLang="en-US" sz="36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192688"/>
          </a:xfrm>
        </p:spPr>
        <p:txBody>
          <a:bodyPr/>
          <a:lstStyle/>
          <a:p>
            <a:pPr>
              <a:buNone/>
            </a:pPr>
            <a:r>
              <a:rPr lang="zh-CN" altLang="en-US" sz="3600" dirty="0"/>
              <a:t> 同一年德国的罗曼森 （</a:t>
            </a:r>
            <a:r>
              <a:rPr lang="en-US" altLang="zh-CN" sz="3600" dirty="0"/>
              <a:t>Ludwig</a:t>
            </a:r>
            <a:r>
              <a:rPr lang="zh-CN" altLang="en-US" sz="3600" dirty="0"/>
              <a:t> </a:t>
            </a:r>
            <a:r>
              <a:rPr lang="en-US" altLang="zh-CN" sz="3600" dirty="0" err="1"/>
              <a:t>Nommensen</a:t>
            </a:r>
            <a:r>
              <a:rPr lang="zh-CN" altLang="en-US" sz="3600" dirty="0"/>
              <a:t>）诞生，后来在 </a:t>
            </a:r>
            <a:r>
              <a:rPr lang="en-US" altLang="zh-CN" sz="3600" dirty="0" err="1"/>
              <a:t>Batak</a:t>
            </a:r>
            <a:r>
              <a:rPr lang="en-US" altLang="zh-CN" sz="3600" dirty="0"/>
              <a:t> </a:t>
            </a:r>
            <a:r>
              <a:rPr lang="zh-CN" altLang="en-US" sz="3600" dirty="0"/>
              <a:t>人中做了伟大的工作</a:t>
            </a:r>
            <a:r>
              <a:rPr lang="zh-CN" altLang="en-US" sz="3600" dirty="0" smtClean="0"/>
              <a:t>！</a:t>
            </a:r>
            <a:endParaRPr lang="en-US" altLang="zh-CN" sz="3600" dirty="0" smtClean="0"/>
          </a:p>
          <a:p>
            <a:pPr>
              <a:buNone/>
            </a:pPr>
            <a:endParaRPr lang="zh-CN" altLang="en-US" sz="3600" dirty="0"/>
          </a:p>
          <a:p>
            <a:pPr>
              <a:buNone/>
            </a:pPr>
            <a:r>
              <a:rPr lang="zh-CN" altLang="en-US" sz="3600" dirty="0"/>
              <a:t>     使福音真光照亮多巴湖的‘</a:t>
            </a:r>
            <a:r>
              <a:rPr lang="en-US" altLang="zh-CN" sz="3600" dirty="0" err="1"/>
              <a:t>Ompu</a:t>
            </a:r>
            <a:r>
              <a:rPr lang="zh-CN" altLang="en-US" sz="3600" dirty="0"/>
              <a:t>’</a:t>
            </a:r>
            <a:endParaRPr lang="en-US" altLang="zh-CN" sz="3600" dirty="0"/>
          </a:p>
          <a:p>
            <a:pPr marL="0" indent="0">
              <a:buNone/>
            </a:pPr>
            <a:r>
              <a:rPr lang="zh-CN" altLang="en-US" sz="3600" dirty="0"/>
              <a:t>   （祖父）。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168372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pPr>
              <a:buNone/>
            </a:pPr>
            <a:r>
              <a:rPr lang="zh-CN" altLang="en-US" sz="3600" dirty="0" smtClean="0"/>
              <a:t>正确回应：</a:t>
            </a:r>
            <a:endParaRPr lang="en-US" altLang="zh-CN" sz="3600" dirty="0" smtClean="0"/>
          </a:p>
          <a:p>
            <a:pPr>
              <a:buNone/>
            </a:pPr>
            <a:endParaRPr lang="en-US" altLang="zh-CN" sz="3600" dirty="0" smtClean="0"/>
          </a:p>
          <a:p>
            <a:pPr>
              <a:buNone/>
            </a:pPr>
            <a:r>
              <a:rPr lang="en-US" altLang="zh-CN" sz="3600" dirty="0" smtClean="0"/>
              <a:t> a) </a:t>
            </a:r>
            <a:r>
              <a:rPr lang="zh-CN" altLang="en-US" sz="3600" u="sng" dirty="0" smtClean="0"/>
              <a:t>要顺服、遵行大使命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pPr>
              <a:buNone/>
            </a:pPr>
            <a:r>
              <a:rPr lang="zh-CN" altLang="en-US" sz="3600" dirty="0" smtClean="0"/>
              <a:t>（太 </a:t>
            </a:r>
            <a:r>
              <a:rPr lang="en-US" altLang="zh-CN" sz="3600" dirty="0" smtClean="0"/>
              <a:t>28:18-20 </a:t>
            </a:r>
            <a:r>
              <a:rPr lang="zh-CN" altLang="en-US" sz="3600" dirty="0" smtClean="0"/>
              <a:t>是个大命令！莫成为大抗命！！）；它更是父神心意！</a:t>
            </a:r>
            <a:endParaRPr lang="en-US" altLang="zh-CN" sz="3600" dirty="0" smtClean="0"/>
          </a:p>
          <a:p>
            <a:pPr>
              <a:buNone/>
            </a:pPr>
            <a:endParaRPr lang="zh-CN" altLang="en-US" sz="3600" dirty="0" smtClean="0"/>
          </a:p>
          <a:p>
            <a:pPr>
              <a:buNone/>
            </a:pPr>
            <a:r>
              <a:rPr lang="en-US" altLang="zh-CN" sz="3600" dirty="0" smtClean="0"/>
              <a:t> b) </a:t>
            </a:r>
            <a:r>
              <a:rPr lang="zh-CN" altLang="en-US" sz="3600" u="sng" dirty="0" smtClean="0"/>
              <a:t>须有信心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pPr>
              <a:buNone/>
            </a:pPr>
            <a:r>
              <a:rPr lang="zh-CN" altLang="en-US" sz="3600" dirty="0" smtClean="0"/>
              <a:t>主耶稣</a:t>
            </a:r>
            <a:r>
              <a:rPr lang="en-US" altLang="zh-CN" sz="3600" dirty="0" smtClean="0"/>
              <a:t>—</a:t>
            </a:r>
            <a:r>
              <a:rPr lang="zh-CN" altLang="en-US" sz="3600" dirty="0" smtClean="0"/>
              <a:t>可 </a:t>
            </a:r>
            <a:r>
              <a:rPr lang="en-US" altLang="zh-CN" sz="3600" dirty="0" smtClean="0"/>
              <a:t>11</a:t>
            </a:r>
            <a:r>
              <a:rPr lang="zh-CN" altLang="en-US" sz="3600" dirty="0" smtClean="0"/>
              <a:t>：</a:t>
            </a:r>
            <a:r>
              <a:rPr lang="en-US" altLang="zh-CN" sz="3600" dirty="0" smtClean="0"/>
              <a:t>22-23</a:t>
            </a:r>
            <a:r>
              <a:rPr lang="zh-CN" altLang="en-US" sz="3600" dirty="0" smtClean="0"/>
              <a:t>；约 </a:t>
            </a:r>
            <a:r>
              <a:rPr lang="en-US" altLang="zh-CN" sz="3600" dirty="0" smtClean="0"/>
              <a:t>12:24</a:t>
            </a:r>
            <a:r>
              <a:rPr lang="zh-CN" altLang="en-US" sz="3600" dirty="0" smtClean="0"/>
              <a:t>。。。</a:t>
            </a:r>
            <a:endParaRPr lang="en-US" altLang="zh-CN" sz="3600" dirty="0" smtClean="0"/>
          </a:p>
          <a:p>
            <a:pPr>
              <a:buNone/>
            </a:pPr>
            <a:r>
              <a:rPr lang="zh-CN" altLang="en-US" sz="3600" dirty="0" smtClean="0"/>
              <a:t>保罗</a:t>
            </a:r>
            <a:r>
              <a:rPr lang="en-US" altLang="zh-CN" sz="3600" dirty="0" smtClean="0"/>
              <a:t>—</a:t>
            </a:r>
            <a:r>
              <a:rPr lang="zh-CN" altLang="en-US" sz="3600" dirty="0" smtClean="0"/>
              <a:t>林后</a:t>
            </a:r>
            <a:r>
              <a:rPr lang="en-US" altLang="zh-CN" sz="3600" dirty="0" smtClean="0"/>
              <a:t>9</a:t>
            </a:r>
            <a:r>
              <a:rPr lang="zh-CN" altLang="en-US" sz="3600" dirty="0" smtClean="0"/>
              <a:t>：</a:t>
            </a:r>
            <a:r>
              <a:rPr lang="en-US" altLang="zh-CN" sz="3600" dirty="0" smtClean="0"/>
              <a:t>6</a:t>
            </a:r>
            <a:r>
              <a:rPr lang="zh-CN" altLang="en-US" sz="3600" dirty="0" smtClean="0"/>
              <a:t>；腓 </a:t>
            </a:r>
            <a:r>
              <a:rPr lang="en-US" altLang="zh-CN" sz="3600" dirty="0" smtClean="0"/>
              <a:t>4:13</a:t>
            </a:r>
            <a:r>
              <a:rPr lang="zh-CN" altLang="en-US" sz="3600" dirty="0" smtClean="0"/>
              <a:t>。。。</a:t>
            </a:r>
            <a:endParaRPr lang="en-US" altLang="zh-CN" sz="3600" dirty="0" smtClean="0"/>
          </a:p>
          <a:p>
            <a:pPr>
              <a:buNone/>
            </a:pPr>
            <a:endParaRPr lang="en-US" altLang="zh-CN" sz="3600" dirty="0" smtClean="0"/>
          </a:p>
          <a:p>
            <a:pPr>
              <a:buNone/>
            </a:pPr>
            <a:endParaRPr lang="en-US" altLang="zh-CN" sz="3600" dirty="0" smtClean="0"/>
          </a:p>
          <a:p>
            <a:pPr>
              <a:buNone/>
            </a:pPr>
            <a:endParaRPr lang="en-MY" sz="36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336704"/>
          </a:xfrm>
        </p:spPr>
        <p:txBody>
          <a:bodyPr/>
          <a:lstStyle/>
          <a:p>
            <a:pPr>
              <a:buNone/>
            </a:pPr>
            <a:r>
              <a:rPr lang="zh-CN" altLang="en-US" sz="3600" dirty="0"/>
              <a:t>克里牧师的座右铭</a:t>
            </a:r>
            <a:r>
              <a:rPr lang="zh-CN" altLang="en-US" sz="3600" dirty="0" smtClean="0"/>
              <a:t>。。。</a:t>
            </a:r>
            <a:endParaRPr lang="en-US" altLang="zh-CN" sz="3600" dirty="0" smtClean="0"/>
          </a:p>
          <a:p>
            <a:pPr>
              <a:buNone/>
            </a:pPr>
            <a:endParaRPr lang="en-US" altLang="zh-CN" sz="3600" dirty="0"/>
          </a:p>
          <a:p>
            <a:pPr>
              <a:buNone/>
            </a:pPr>
            <a:r>
              <a:rPr lang="zh-CN" altLang="en-US" sz="3600" dirty="0"/>
              <a:t>马里逊牧师的信心</a:t>
            </a:r>
            <a:r>
              <a:rPr lang="zh-CN" altLang="en-US" sz="3600" dirty="0" smtClean="0"/>
              <a:t>。。。</a:t>
            </a:r>
            <a:endParaRPr lang="en-US" altLang="zh-CN" sz="3600" dirty="0" smtClean="0"/>
          </a:p>
          <a:p>
            <a:pPr>
              <a:buNone/>
            </a:pPr>
            <a:endParaRPr lang="en-US" altLang="zh-CN" sz="3600" dirty="0"/>
          </a:p>
          <a:p>
            <a:pPr>
              <a:buNone/>
            </a:pPr>
            <a:r>
              <a:rPr lang="zh-CN" altLang="en-US" sz="3600" dirty="0"/>
              <a:t>戴德生牧师的信念</a:t>
            </a:r>
            <a:r>
              <a:rPr lang="zh-CN" altLang="en-US" sz="3600" dirty="0" smtClean="0"/>
              <a:t>。。。</a:t>
            </a:r>
            <a:endParaRPr lang="en-US" altLang="zh-CN" sz="3600" dirty="0" smtClean="0"/>
          </a:p>
          <a:p>
            <a:pPr>
              <a:buNone/>
            </a:pPr>
            <a:endParaRPr lang="en-US" altLang="zh-CN" sz="3600" dirty="0"/>
          </a:p>
          <a:p>
            <a:pPr>
              <a:buNone/>
            </a:pPr>
            <a:r>
              <a:rPr lang="zh-CN" altLang="en-US" sz="3600" dirty="0"/>
              <a:t>神学生的‘草棚之约</a:t>
            </a:r>
            <a:r>
              <a:rPr lang="zh-CN" altLang="en-US" sz="3600" dirty="0" smtClean="0"/>
              <a:t>’。。。</a:t>
            </a:r>
            <a:endParaRPr lang="en-US" altLang="zh-CN" sz="3600" dirty="0" smtClean="0"/>
          </a:p>
          <a:p>
            <a:pPr>
              <a:buNone/>
            </a:pPr>
            <a:endParaRPr lang="en-US" altLang="zh-CN" sz="3600" dirty="0"/>
          </a:p>
          <a:p>
            <a:pPr>
              <a:buNone/>
            </a:pPr>
            <a:r>
              <a:rPr lang="zh-CN" altLang="en-US" sz="3600" b="1" dirty="0"/>
              <a:t>您我的参与</a:t>
            </a:r>
            <a:r>
              <a:rPr lang="en-US" altLang="zh-CN" sz="3600" b="1" dirty="0"/>
              <a:t>/</a:t>
            </a:r>
            <a:r>
              <a:rPr lang="zh-CN" altLang="en-US" sz="3600" b="1" dirty="0"/>
              <a:t> 贡献 ？？？</a:t>
            </a:r>
            <a:endParaRPr lang="en-US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667291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96744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(</a:t>
            </a:r>
            <a:r>
              <a:rPr lang="zh-CN" altLang="en-US" sz="3600" b="1" u="sng" dirty="0">
                <a:solidFill>
                  <a:srgbClr val="FF0000"/>
                </a:solidFill>
              </a:rPr>
              <a:t>一</a:t>
            </a:r>
            <a:r>
              <a:rPr lang="en-US" altLang="zh-CN" sz="3600" b="1" u="sng" dirty="0">
                <a:solidFill>
                  <a:srgbClr val="FF0000"/>
                </a:solidFill>
              </a:rPr>
              <a:t>)</a:t>
            </a:r>
            <a:r>
              <a:rPr lang="zh-CN" altLang="en-US" sz="3600" b="1" u="sng" dirty="0">
                <a:solidFill>
                  <a:srgbClr val="FF0000"/>
                </a:solidFill>
              </a:rPr>
              <a:t> 上帝为何创造人类</a:t>
            </a:r>
            <a:r>
              <a:rPr lang="en-US" altLang="zh-CN" sz="3600" b="1" u="sng" dirty="0" smtClean="0">
                <a:solidFill>
                  <a:srgbClr val="FF0000"/>
                </a:solidFill>
              </a:rPr>
              <a:t>?</a:t>
            </a:r>
            <a:endParaRPr lang="en-MY" altLang="zh-CN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600" b="1" u="sng" dirty="0" smtClean="0"/>
              <a:t>路 </a:t>
            </a:r>
            <a:r>
              <a:rPr lang="en-US" altLang="zh-CN" sz="3600" b="1" u="sng" dirty="0" smtClean="0"/>
              <a:t>3:38</a:t>
            </a:r>
            <a:r>
              <a:rPr lang="zh-CN" altLang="en-US" sz="3600" b="1" u="sng" dirty="0" smtClean="0"/>
              <a:t>，</a:t>
            </a:r>
            <a:endParaRPr lang="en-US" altLang="zh-CN" sz="3600" b="1" u="sng" dirty="0" smtClean="0"/>
          </a:p>
          <a:p>
            <a:pPr marL="0" indent="0">
              <a:buNone/>
            </a:pPr>
            <a:r>
              <a:rPr lang="zh-CN" altLang="en-US" sz="3600" b="1" dirty="0" smtClean="0"/>
              <a:t>“以</a:t>
            </a:r>
            <a:r>
              <a:rPr lang="zh-CN" altLang="en-US" sz="3600" b="1" dirty="0"/>
              <a:t>挪士是塞特的儿子，塞特是亚当的儿子，</a:t>
            </a:r>
            <a:r>
              <a:rPr lang="zh-CN" altLang="en-US" sz="3600" b="1" u="sng" dirty="0"/>
              <a:t>亚当是 神的儿子</a:t>
            </a:r>
            <a:r>
              <a:rPr lang="zh-CN" altLang="en-US" sz="3600" b="1" dirty="0" smtClean="0"/>
              <a:t>。”（按上帝形象被造，拥有神的灵气）</a:t>
            </a:r>
            <a:endParaRPr lang="en-US" altLang="zh-CN" sz="3600" b="1" u="sng" dirty="0"/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/>
              <a:t>上帝</a:t>
            </a:r>
            <a:r>
              <a:rPr lang="zh-CN" altLang="en-US" sz="3600" b="1" dirty="0" smtClean="0"/>
              <a:t>要</a:t>
            </a:r>
            <a:r>
              <a:rPr lang="zh-CN" altLang="en-US" sz="3600" b="1" dirty="0"/>
              <a:t>人类成为</a:t>
            </a:r>
            <a:r>
              <a:rPr lang="zh-CN" altLang="en-US" sz="3600" b="1" dirty="0" smtClean="0"/>
              <a:t>祂圣</a:t>
            </a:r>
            <a:r>
              <a:rPr lang="zh-CN" altLang="en-US" sz="3600" b="1" dirty="0"/>
              <a:t>洁</a:t>
            </a:r>
            <a:r>
              <a:rPr lang="zh-CN" altLang="en-US" sz="3600" b="1" dirty="0" smtClean="0"/>
              <a:t>、尊荣、</a:t>
            </a:r>
            <a:r>
              <a:rPr lang="zh-CN" altLang="en-US" sz="3600" b="1" dirty="0"/>
              <a:t>永恒的儿女</a:t>
            </a:r>
            <a:r>
              <a:rPr lang="zh-CN" altLang="en-US" sz="3600" b="1" dirty="0" smtClean="0"/>
              <a:t>，与祂神圣的生命与性情有份，彰</a:t>
            </a:r>
            <a:r>
              <a:rPr lang="zh-CN" altLang="en-US" sz="3600" b="1" dirty="0"/>
              <a:t>显祂的形象与荣</a:t>
            </a:r>
            <a:r>
              <a:rPr lang="zh-CN" altLang="en-US" sz="3600" b="1" dirty="0" smtClean="0"/>
              <a:t>美，成为神家与神国</a:t>
            </a:r>
            <a:r>
              <a:rPr lang="zh-CN" altLang="en-US" sz="3600" b="1" dirty="0"/>
              <a:t>成</a:t>
            </a:r>
            <a:r>
              <a:rPr lang="zh-CN" altLang="en-US" sz="3600" b="1" dirty="0" smtClean="0"/>
              <a:t>员。</a:t>
            </a:r>
            <a:r>
              <a:rPr lang="en-US" altLang="zh-CN" sz="3600" b="1" dirty="0" smtClean="0"/>
              <a:t>---</a:t>
            </a: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 smtClean="0"/>
              <a:t>启</a:t>
            </a:r>
            <a:r>
              <a:rPr lang="zh-CN" altLang="en-US" sz="3600" b="1" dirty="0"/>
              <a:t>示</a:t>
            </a:r>
            <a:r>
              <a:rPr lang="zh-CN" altLang="en-US" sz="3600" b="1" dirty="0" smtClean="0"/>
              <a:t>录 </a:t>
            </a:r>
            <a:r>
              <a:rPr lang="en-US" altLang="zh-CN" sz="3600" b="1" dirty="0" smtClean="0"/>
              <a:t>21</a:t>
            </a:r>
            <a:r>
              <a:rPr lang="zh-CN" altLang="en-US" sz="3600" b="1" dirty="0" smtClean="0"/>
              <a:t>与 </a:t>
            </a:r>
            <a:r>
              <a:rPr lang="en-US" altLang="zh-CN" sz="3600" b="1" dirty="0" smtClean="0"/>
              <a:t>22</a:t>
            </a:r>
            <a:r>
              <a:rPr lang="zh-CN" altLang="en-US" sz="3600" b="1" dirty="0"/>
              <a:t>章的愿</a:t>
            </a:r>
            <a:r>
              <a:rPr lang="zh-CN" altLang="en-US" sz="3600" b="1" dirty="0" smtClean="0"/>
              <a:t>景，特别是</a:t>
            </a:r>
            <a:r>
              <a:rPr lang="en-US" altLang="zh-CN" sz="3600" b="1" dirty="0" smtClean="0"/>
              <a:t>22:5</a:t>
            </a:r>
            <a:r>
              <a:rPr lang="zh-CN" altLang="en-US" sz="3600" b="1" dirty="0" smtClean="0"/>
              <a:t>。</a:t>
            </a:r>
            <a:endParaRPr lang="en-MY" sz="3600" b="1" dirty="0"/>
          </a:p>
        </p:txBody>
      </p:sp>
    </p:spTree>
    <p:extLst>
      <p:ext uri="{BB962C8B-B14F-4D97-AF65-F5344CB8AC3E}">
        <p14:creationId xmlns:p14="http://schemas.microsoft.com/office/powerpoint/2010/main" val="6909672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251520" y="260648"/>
            <a:ext cx="8712968" cy="6336704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CN" altLang="en-US" sz="3600" dirty="0" smtClean="0"/>
              <a:t>回顾</a:t>
            </a:r>
            <a:r>
              <a:rPr lang="en-US" altLang="zh-CN" sz="3600" dirty="0" smtClean="0"/>
              <a:t>/</a:t>
            </a:r>
            <a:r>
              <a:rPr lang="zh-CN" altLang="en-US" sz="3600" dirty="0" smtClean="0"/>
              <a:t> 环顾：</a:t>
            </a:r>
          </a:p>
          <a:p>
            <a:pPr>
              <a:buFont typeface="Arial" charset="0"/>
              <a:buNone/>
            </a:pPr>
            <a:r>
              <a:rPr lang="zh-CN" altLang="en-US" sz="3600" dirty="0" smtClean="0"/>
              <a:t>    无论是在印度、中国、东南亚、非洲及世界各处地方，宣教事工虽然艰巨，却是可行、也势在必行！（本国</a:t>
            </a:r>
            <a:r>
              <a:rPr lang="en-US" altLang="zh-CN" sz="3600" dirty="0" smtClean="0"/>
              <a:t>/</a:t>
            </a:r>
            <a:r>
              <a:rPr lang="zh-CN" altLang="en-US" sz="3600" dirty="0" smtClean="0"/>
              <a:t> 本区</a:t>
            </a:r>
            <a:r>
              <a:rPr lang="en-US" altLang="zh-CN" sz="3600" dirty="0" smtClean="0"/>
              <a:t>/</a:t>
            </a:r>
            <a:r>
              <a:rPr lang="zh-CN" altLang="en-US" sz="3600" dirty="0" smtClean="0"/>
              <a:t> 东亚</a:t>
            </a:r>
            <a:r>
              <a:rPr lang="en-US" altLang="zh-CN" sz="3600" dirty="0" smtClean="0"/>
              <a:t>/</a:t>
            </a:r>
            <a:r>
              <a:rPr lang="zh-CN" altLang="en-US" sz="3600" dirty="0" smtClean="0"/>
              <a:t> 南亚等）。。。。</a:t>
            </a:r>
            <a:endParaRPr lang="en-US" altLang="zh-CN" sz="3600" dirty="0" smtClean="0"/>
          </a:p>
          <a:p>
            <a:pPr>
              <a:buFont typeface="Arial" charset="0"/>
              <a:buNone/>
            </a:pPr>
            <a:endParaRPr lang="en-US" altLang="zh-CN" sz="3600" dirty="0" smtClean="0"/>
          </a:p>
          <a:p>
            <a:pPr>
              <a:buFont typeface="Arial" charset="0"/>
              <a:buNone/>
            </a:pPr>
            <a:r>
              <a:rPr lang="zh-CN" altLang="en-US" sz="3600" dirty="0" smtClean="0"/>
              <a:t>最大未得之民？</a:t>
            </a:r>
            <a:endParaRPr lang="en-US" altLang="zh-CN" sz="3600" dirty="0" smtClean="0"/>
          </a:p>
          <a:p>
            <a:pPr>
              <a:buFont typeface="Arial" charset="0"/>
              <a:buNone/>
            </a:pPr>
            <a:r>
              <a:rPr lang="en-US" altLang="zh-CN" sz="3600" dirty="0" smtClean="0"/>
              <a:t>1</a:t>
            </a:r>
            <a:r>
              <a:rPr lang="zh-CN" altLang="en-US" sz="3600" dirty="0" smtClean="0"/>
              <a:t>。</a:t>
            </a:r>
            <a:r>
              <a:rPr lang="en-US" altLang="zh-CN" sz="3600" dirty="0" err="1" smtClean="0"/>
              <a:t>islam</a:t>
            </a:r>
            <a:r>
              <a:rPr lang="en-US" altLang="zh-CN" sz="3600" dirty="0" smtClean="0"/>
              <a:t>-watch</a:t>
            </a:r>
            <a:r>
              <a:rPr lang="zh-CN" altLang="en-US" sz="3600" dirty="0" smtClean="0"/>
              <a:t>。</a:t>
            </a:r>
            <a:r>
              <a:rPr lang="en-US" altLang="zh-CN" sz="3600" dirty="0" smtClean="0"/>
              <a:t>Org</a:t>
            </a:r>
            <a:endParaRPr lang="zh-CN" altLang="en-US" sz="3600" dirty="0" smtClean="0"/>
          </a:p>
          <a:p>
            <a:pPr>
              <a:buFont typeface="Arial" charset="0"/>
              <a:buNone/>
            </a:pPr>
            <a:r>
              <a:rPr lang="en-US" altLang="zh-CN" sz="3600" dirty="0" smtClean="0"/>
              <a:t>2</a:t>
            </a:r>
            <a:r>
              <a:rPr lang="zh-CN" altLang="en-US" sz="3600" dirty="0" smtClean="0"/>
              <a:t>。</a:t>
            </a:r>
            <a:r>
              <a:rPr lang="en-US" altLang="zh-CN" sz="3600" dirty="0" smtClean="0"/>
              <a:t>Answering-</a:t>
            </a:r>
            <a:r>
              <a:rPr lang="en-US" altLang="zh-CN" sz="3600" dirty="0" err="1" smtClean="0"/>
              <a:t>islam</a:t>
            </a:r>
            <a:r>
              <a:rPr lang="zh-CN" altLang="en-US" sz="3600" dirty="0" smtClean="0"/>
              <a:t>。</a:t>
            </a:r>
            <a:r>
              <a:rPr lang="en-US" altLang="zh-CN" sz="3600" dirty="0" smtClean="0"/>
              <a:t>Org</a:t>
            </a:r>
          </a:p>
          <a:p>
            <a:pPr>
              <a:buFont typeface="Arial" charset="0"/>
              <a:buNone/>
            </a:pPr>
            <a:r>
              <a:rPr lang="en-US" altLang="zh-CN" sz="3600" dirty="0" smtClean="0"/>
              <a:t>3</a:t>
            </a:r>
            <a:r>
              <a:rPr lang="zh-CN" altLang="en-US" sz="3600" dirty="0" smtClean="0"/>
              <a:t>。</a:t>
            </a:r>
            <a:r>
              <a:rPr lang="en-US" altLang="zh-CN" sz="3600" dirty="0" err="1" smtClean="0"/>
              <a:t>barnabasfund</a:t>
            </a:r>
            <a:r>
              <a:rPr lang="zh-CN" altLang="en-US" sz="3600" dirty="0" smtClean="0"/>
              <a:t>。</a:t>
            </a:r>
            <a:r>
              <a:rPr lang="en-US" altLang="zh-CN" sz="3600" dirty="0" smtClean="0"/>
              <a:t>org</a:t>
            </a:r>
            <a:endParaRPr lang="zh-CN" altLang="en-US" sz="3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649491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(</a:t>
            </a:r>
            <a:r>
              <a:rPr lang="zh-CN" altLang="en-US" sz="3600" b="1" u="sng" dirty="0">
                <a:solidFill>
                  <a:srgbClr val="FF0000"/>
                </a:solidFill>
              </a:rPr>
              <a:t>二</a:t>
            </a:r>
            <a:r>
              <a:rPr lang="en-US" altLang="zh-CN" sz="3600" b="1" u="sng" dirty="0">
                <a:solidFill>
                  <a:srgbClr val="FF0000"/>
                </a:solidFill>
              </a:rPr>
              <a:t>) </a:t>
            </a:r>
            <a:r>
              <a:rPr lang="zh-CN" altLang="en-US" sz="3600" b="1" u="sng" dirty="0">
                <a:solidFill>
                  <a:srgbClr val="FF0000"/>
                </a:solidFill>
              </a:rPr>
              <a:t>人类堕落远离父上帝</a:t>
            </a:r>
            <a:r>
              <a:rPr lang="zh-CN" altLang="en-US" sz="3600" b="1" dirty="0"/>
              <a:t>。</a:t>
            </a:r>
            <a:endParaRPr lang="en-US" altLang="zh-CN" sz="3600" b="1" dirty="0"/>
          </a:p>
          <a:p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 smtClean="0"/>
              <a:t>可惜人类不体会天心天意，反而自以为义</a:t>
            </a:r>
            <a:r>
              <a:rPr lang="zh-CN" altLang="en-US" sz="3600" b="1" dirty="0"/>
              <a:t>，</a:t>
            </a:r>
            <a:r>
              <a:rPr lang="zh-CN" altLang="en-US" sz="3600" b="1" dirty="0" smtClean="0"/>
              <a:t>违背上帝，因而堕落成</a:t>
            </a:r>
            <a:r>
              <a:rPr lang="zh-CN" altLang="en-US" sz="3600" b="1" dirty="0"/>
              <a:t>为不</a:t>
            </a:r>
            <a:r>
              <a:rPr lang="zh-CN" altLang="en-US" sz="3600" b="1" dirty="0" smtClean="0"/>
              <a:t>敬不肖浪子，走向黑暗与灭</a:t>
            </a:r>
            <a:r>
              <a:rPr lang="zh-CN" altLang="en-US" sz="3600" b="1" dirty="0"/>
              <a:t>亡，如创世记第三章所记。</a:t>
            </a:r>
            <a:endParaRPr lang="en-US" altLang="zh-CN" sz="3600" b="1" dirty="0"/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/>
              <a:t>来到这末世</a:t>
            </a:r>
            <a:r>
              <a:rPr lang="zh-CN" altLang="en-US" sz="3600" b="1" dirty="0" smtClean="0"/>
              <a:t>，在上帝面前，人</a:t>
            </a:r>
            <a:r>
              <a:rPr lang="zh-CN" altLang="en-US" sz="3600" b="1" dirty="0"/>
              <a:t>类可</a:t>
            </a:r>
            <a:r>
              <a:rPr lang="zh-CN" altLang="en-US" sz="3600" b="1" dirty="0" smtClean="0"/>
              <a:t>说</a:t>
            </a:r>
            <a:r>
              <a:rPr lang="zh-CN" altLang="en-US" sz="3600" b="1" dirty="0"/>
              <a:t>是</a:t>
            </a:r>
            <a:r>
              <a:rPr lang="zh-CN" altLang="en-US" sz="3600" b="1" dirty="0" smtClean="0"/>
              <a:t>越</a:t>
            </a:r>
            <a:r>
              <a:rPr lang="zh-CN" altLang="en-US" sz="3600" b="1" dirty="0"/>
              <a:t>离越远，越变越</a:t>
            </a:r>
            <a:r>
              <a:rPr lang="zh-CN" altLang="en-US" sz="3600" b="1" dirty="0" smtClean="0"/>
              <a:t>坏！</a:t>
            </a:r>
            <a:endParaRPr lang="en-MY" sz="3600" b="1" dirty="0"/>
          </a:p>
        </p:txBody>
      </p:sp>
    </p:spTree>
    <p:extLst>
      <p:ext uri="{BB962C8B-B14F-4D97-AF65-F5344CB8AC3E}">
        <p14:creationId xmlns:p14="http://schemas.microsoft.com/office/powerpoint/2010/main" val="150922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u="sng" dirty="0">
                <a:solidFill>
                  <a:srgbClr val="FF0000"/>
                </a:solidFill>
              </a:rPr>
              <a:t>（三）上帝充满爱的救赎恩情</a:t>
            </a:r>
            <a:r>
              <a:rPr lang="zh-CN" altLang="en-US" sz="3600" b="1" dirty="0">
                <a:solidFill>
                  <a:srgbClr val="FF0000"/>
                </a:solidFill>
              </a:rPr>
              <a:t>。</a:t>
            </a:r>
            <a:endParaRPr lang="en-US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 smtClean="0"/>
              <a:t>但上</a:t>
            </a:r>
            <a:r>
              <a:rPr lang="zh-CN" altLang="en-US" sz="3600" b="1" dirty="0"/>
              <a:t>帝仍然爱世人，</a:t>
            </a:r>
            <a:r>
              <a:rPr lang="zh-CN" altLang="en-US" sz="3600" b="1" dirty="0" smtClean="0"/>
              <a:t>创 </a:t>
            </a:r>
            <a:r>
              <a:rPr lang="en-US" altLang="zh-CN" sz="3600" b="1" dirty="0" smtClean="0"/>
              <a:t>3:9</a:t>
            </a:r>
            <a:r>
              <a:rPr lang="zh-CN" altLang="en-US" sz="3600" b="1" dirty="0"/>
              <a:t>的呼</a:t>
            </a:r>
            <a:r>
              <a:rPr lang="zh-CN" altLang="en-US" sz="3600" b="1" dirty="0" smtClean="0"/>
              <a:t>唤：“亚当，你在哪里？” </a:t>
            </a:r>
            <a:r>
              <a:rPr lang="en-US" altLang="zh-CN" sz="3600" b="1" dirty="0" smtClean="0"/>
              <a:t>(</a:t>
            </a:r>
            <a:r>
              <a:rPr lang="zh-CN" altLang="en-US" sz="3600" b="1" dirty="0" smtClean="0"/>
              <a:t>祂</a:t>
            </a:r>
            <a:r>
              <a:rPr lang="zh-CN" altLang="en-US" sz="3600" b="1" dirty="0"/>
              <a:t>是救恩史上第一位宣教士</a:t>
            </a:r>
            <a:r>
              <a:rPr lang="zh-CN" altLang="en-US" sz="3600" b="1" dirty="0" smtClean="0"/>
              <a:t>）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zh-CN" altLang="en-US" sz="3600" b="1" u="sng" dirty="0" smtClean="0"/>
              <a:t>约</a:t>
            </a:r>
            <a:r>
              <a:rPr lang="en-US" altLang="zh-CN" sz="3600" b="1" u="sng" dirty="0" smtClean="0"/>
              <a:t>3:16</a:t>
            </a:r>
            <a:r>
              <a:rPr lang="zh-CN" altLang="en-US" sz="3600" b="1" dirty="0" smtClean="0"/>
              <a:t>，“</a:t>
            </a:r>
            <a:r>
              <a:rPr lang="zh-CN" altLang="en-US" sz="3600" b="1" u="sng" dirty="0" smtClean="0"/>
              <a:t>神</a:t>
            </a:r>
            <a:r>
              <a:rPr lang="zh-CN" altLang="en-US" sz="3600" b="1" u="sng" dirty="0"/>
              <a:t>爱世人</a:t>
            </a:r>
            <a:r>
              <a:rPr lang="zh-CN" altLang="en-US" sz="3600" b="1" dirty="0"/>
              <a:t>，甚至将他的独生子赐给他们，叫一切信他的，不至灭亡，反得永生</a:t>
            </a:r>
            <a:r>
              <a:rPr lang="zh-CN" altLang="en-US" sz="3600" b="1" dirty="0" smtClean="0"/>
              <a:t>。”</a:t>
            </a:r>
            <a:endParaRPr lang="en-MY" b="1" dirty="0"/>
          </a:p>
        </p:txBody>
      </p:sp>
    </p:spTree>
    <p:extLst>
      <p:ext uri="{BB962C8B-B14F-4D97-AF65-F5344CB8AC3E}">
        <p14:creationId xmlns:p14="http://schemas.microsoft.com/office/powerpoint/2010/main" val="44360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sz="3600" b="1" u="sng" dirty="0" smtClean="0"/>
              <a:t>提前 </a:t>
            </a:r>
            <a:r>
              <a:rPr lang="en-US" altLang="zh-CN" sz="3600" b="1" u="sng" dirty="0" smtClean="0"/>
              <a:t>2:4-6</a:t>
            </a:r>
            <a:r>
              <a:rPr lang="zh-CN" altLang="en-US" sz="3600" b="1" dirty="0" smtClean="0"/>
              <a:t>，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 smtClean="0"/>
              <a:t>“</a:t>
            </a:r>
            <a:r>
              <a:rPr lang="zh-CN" altLang="en-US" sz="3600" b="1" u="sng" dirty="0" smtClean="0"/>
              <a:t>他</a:t>
            </a:r>
            <a:r>
              <a:rPr lang="zh-CN" altLang="en-US" sz="3600" b="1" u="sng" dirty="0"/>
              <a:t>愿意万人得救，明白真道</a:t>
            </a:r>
            <a:r>
              <a:rPr lang="zh-CN" altLang="en-US" sz="3600" b="1" dirty="0"/>
              <a:t>。</a:t>
            </a:r>
            <a:r>
              <a:rPr lang="en-US" altLang="zh-CN" sz="3600" b="1" dirty="0"/>
              <a:t>5 </a:t>
            </a:r>
            <a:r>
              <a:rPr lang="zh-CN" altLang="en-US" sz="3600" b="1" dirty="0"/>
              <a:t>因为只有一位 神，在 神和人中间，只有一位中保，乃是降世为人的基督耶稣。</a:t>
            </a:r>
            <a:r>
              <a:rPr lang="en-US" altLang="zh-CN" sz="3600" b="1" dirty="0"/>
              <a:t>6 </a:t>
            </a:r>
            <a:r>
              <a:rPr lang="zh-CN" altLang="en-US" sz="3600" b="1" dirty="0"/>
              <a:t>他舍自己作万人的赎价，到了时候，这事必证明出来</a:t>
            </a:r>
            <a:r>
              <a:rPr lang="zh-CN" altLang="en-US" sz="3600" b="1" dirty="0" smtClean="0"/>
              <a:t>。”</a:t>
            </a:r>
            <a:endParaRPr lang="en-US" altLang="zh-CN" sz="3600" b="1" dirty="0"/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endParaRPr lang="en-US" b="1" dirty="0"/>
          </a:p>
          <a:p>
            <a:endParaRPr lang="en-MY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305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5865515"/>
          </a:xfrm>
        </p:spPr>
        <p:txBody>
          <a:bodyPr/>
          <a:lstStyle/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r>
              <a:rPr lang="zh-CN" altLang="en-US" sz="3600" b="1" u="sng" dirty="0" smtClean="0"/>
              <a:t>旧约时代</a:t>
            </a:r>
            <a:r>
              <a:rPr lang="zh-CN" altLang="en-US" sz="3600" b="1" dirty="0" smtClean="0"/>
              <a:t>：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 smtClean="0"/>
              <a:t>亚</a:t>
            </a:r>
            <a:r>
              <a:rPr lang="zh-CN" altLang="en-US" sz="3600" b="1" dirty="0"/>
              <a:t>伯拉罕、以色列子民、与众先知在救恩史上的角色。上帝要透过祂的选民在万国万民中彰显祂的救恩。选民虽有失败，但大体上还是为上帝给全人类的弥赛亚救世主预备了平台，铺平了道路。</a:t>
            </a:r>
            <a:endParaRPr lang="en-US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283733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u="sng" dirty="0">
                <a:solidFill>
                  <a:srgbClr val="FF0000"/>
                </a:solidFill>
              </a:rPr>
              <a:t>（四）基督耶稣道成肉身，</a:t>
            </a:r>
            <a:r>
              <a:rPr lang="zh-CN" altLang="en-US" sz="3600" b="1" u="sng" dirty="0" smtClean="0">
                <a:solidFill>
                  <a:srgbClr val="FF0000"/>
                </a:solidFill>
              </a:rPr>
              <a:t>成为</a:t>
            </a:r>
            <a:r>
              <a:rPr lang="zh-CN" altLang="en-US" sz="3600" b="1" u="sng" dirty="0">
                <a:solidFill>
                  <a:srgbClr val="FF0000"/>
                </a:solidFill>
              </a:rPr>
              <a:t>宣教士。</a:t>
            </a:r>
            <a:endParaRPr lang="en-US" altLang="zh-CN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 smtClean="0"/>
              <a:t>上</a:t>
            </a:r>
            <a:r>
              <a:rPr lang="zh-CN" altLang="en-US" sz="3600" b="1" dirty="0"/>
              <a:t>帝独特的儿子主耶稣在</a:t>
            </a:r>
            <a:r>
              <a:rPr lang="zh-CN" altLang="en-US" sz="3600" b="1" dirty="0" smtClean="0"/>
              <a:t>两千</a:t>
            </a:r>
            <a:r>
              <a:rPr lang="zh-CN" altLang="en-US" sz="3600" b="1" dirty="0"/>
              <a:t>年 前亲自来到世上传福</a:t>
            </a:r>
            <a:r>
              <a:rPr lang="zh-CN" altLang="en-US" sz="3600" b="1" dirty="0" smtClean="0"/>
              <a:t>音给</a:t>
            </a:r>
            <a:r>
              <a:rPr lang="zh-CN" altLang="en-US" sz="3600" b="1" dirty="0"/>
              <a:t>失丧的人</a:t>
            </a:r>
            <a:r>
              <a:rPr lang="zh-CN" altLang="en-US" sz="3600" b="1" dirty="0" smtClean="0"/>
              <a:t>。主</a:t>
            </a:r>
            <a:r>
              <a:rPr lang="zh-CN" altLang="en-US" sz="3600" b="1" dirty="0"/>
              <a:t>荣耀升天</a:t>
            </a:r>
            <a:r>
              <a:rPr lang="zh-CN" altLang="en-US" sz="3600" b="1" dirty="0" smtClean="0"/>
              <a:t>之后，祂</a:t>
            </a:r>
            <a:r>
              <a:rPr lang="zh-CN" altLang="en-US" sz="3600" b="1" dirty="0"/>
              <a:t>赐下圣</a:t>
            </a:r>
            <a:r>
              <a:rPr lang="zh-CN" altLang="en-US" sz="3600" b="1" dirty="0" smtClean="0"/>
              <a:t>灵，并</a:t>
            </a:r>
            <a:r>
              <a:rPr lang="zh-CN" altLang="en-US" sz="3600" b="1" dirty="0"/>
              <a:t>差派门徒</a:t>
            </a:r>
            <a:r>
              <a:rPr lang="zh-CN" altLang="en-US" sz="3600" b="1" dirty="0" smtClean="0"/>
              <a:t>去传</a:t>
            </a:r>
            <a:r>
              <a:rPr lang="zh-CN" altLang="en-US" sz="3600" b="1" dirty="0"/>
              <a:t>福 音 </a:t>
            </a:r>
            <a:r>
              <a:rPr lang="zh-CN" altLang="en-US" sz="3600" b="1" dirty="0" smtClean="0"/>
              <a:t>。</a:t>
            </a:r>
            <a:endParaRPr lang="en-US" altLang="zh-CN" sz="3600" b="1" dirty="0"/>
          </a:p>
          <a:p>
            <a:pPr marL="0" indent="0">
              <a:buNone/>
            </a:pPr>
            <a:endParaRPr lang="en-US" altLang="zh-CN" sz="3600" dirty="0" smtClean="0"/>
          </a:p>
          <a:p>
            <a:pPr marL="0" indent="0">
              <a:buNone/>
            </a:pPr>
            <a:r>
              <a:rPr lang="zh-CN" altLang="en-US" sz="3600" b="1" u="sng" dirty="0" smtClean="0"/>
              <a:t>路 </a:t>
            </a:r>
            <a:r>
              <a:rPr lang="en-US" altLang="zh-CN" sz="3600" b="1" u="sng" dirty="0" smtClean="0"/>
              <a:t>19:10</a:t>
            </a:r>
            <a:r>
              <a:rPr lang="zh-CN" altLang="en-US" sz="3600" b="1" dirty="0" smtClean="0"/>
              <a:t>，“人子</a:t>
            </a:r>
            <a:r>
              <a:rPr lang="zh-CN" altLang="en-US" sz="3600" b="1" dirty="0"/>
              <a:t>来，为要寻找、拯救失丧的人</a:t>
            </a:r>
            <a:r>
              <a:rPr lang="zh-CN" altLang="en-US" sz="3600" b="1" dirty="0" smtClean="0"/>
              <a:t>。”</a:t>
            </a:r>
            <a:r>
              <a:rPr lang="zh-CN" altLang="en-US" sz="3600" b="1" u="sng" dirty="0"/>
              <a:t>约 </a:t>
            </a:r>
            <a:r>
              <a:rPr lang="en-US" altLang="zh-CN" sz="3600" b="1" u="sng" dirty="0" smtClean="0"/>
              <a:t>10:10</a:t>
            </a:r>
            <a:r>
              <a:rPr lang="zh-CN" altLang="en-US" sz="3600" b="1" dirty="0" smtClean="0"/>
              <a:t>，“。。。我</a:t>
            </a:r>
            <a:r>
              <a:rPr lang="zh-CN" altLang="en-US" sz="3600" b="1" dirty="0"/>
              <a:t>来了，是要叫羊（注：或作“人”）得生命</a:t>
            </a:r>
            <a:r>
              <a:rPr lang="zh-CN" altLang="en-US" sz="3600" b="1" dirty="0" smtClean="0"/>
              <a:t>，并</a:t>
            </a:r>
            <a:r>
              <a:rPr lang="zh-CN" altLang="en-US" sz="3600" b="1" dirty="0"/>
              <a:t>且得的更丰盛</a:t>
            </a:r>
            <a:r>
              <a:rPr lang="zh-CN" altLang="en-US" sz="3600" b="1" dirty="0" smtClean="0"/>
              <a:t>。”</a:t>
            </a:r>
            <a:endParaRPr lang="en-US" altLang="zh-CN" sz="3600" b="1" dirty="0"/>
          </a:p>
          <a:p>
            <a:pPr marL="0" indent="0">
              <a:buNone/>
            </a:pPr>
            <a:r>
              <a:rPr lang="en-US" sz="3600" b="1" dirty="0"/>
              <a:t>	</a:t>
            </a:r>
            <a:endParaRPr lang="en-MY" sz="3600" b="1" dirty="0"/>
          </a:p>
        </p:txBody>
      </p:sp>
    </p:spTree>
    <p:extLst>
      <p:ext uri="{BB962C8B-B14F-4D97-AF65-F5344CB8AC3E}">
        <p14:creationId xmlns:p14="http://schemas.microsoft.com/office/powerpoint/2010/main" val="188922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4025</Words>
  <Application>Microsoft Office PowerPoint</Application>
  <PresentationFormat>On-screen Show (4:3)</PresentationFormat>
  <Paragraphs>217</Paragraphs>
  <Slides>40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C4 Sanctuary</cp:lastModifiedBy>
  <cp:revision>89</cp:revision>
  <cp:lastPrinted>2016-09-15T06:32:29Z</cp:lastPrinted>
  <dcterms:created xsi:type="dcterms:W3CDTF">2012-03-24T06:09:43Z</dcterms:created>
  <dcterms:modified xsi:type="dcterms:W3CDTF">2016-09-30T22:56:15Z</dcterms:modified>
</cp:coreProperties>
</file>