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4" r:id="rId1"/>
  </p:sldMasterIdLst>
  <p:notesMasterIdLst>
    <p:notesMasterId r:id="rId13"/>
  </p:notesMasterIdLst>
  <p:sldIdLst>
    <p:sldId id="256" r:id="rId2"/>
    <p:sldId id="306" r:id="rId3"/>
    <p:sldId id="257" r:id="rId4"/>
    <p:sldId id="307" r:id="rId5"/>
    <p:sldId id="308" r:id="rId6"/>
    <p:sldId id="310" r:id="rId7"/>
    <p:sldId id="312" r:id="rId8"/>
    <p:sldId id="313" r:id="rId9"/>
    <p:sldId id="311" r:id="rId10"/>
    <p:sldId id="300" r:id="rId11"/>
    <p:sldId id="314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1"/>
    <p:restoredTop sz="70370"/>
  </p:normalViewPr>
  <p:slideViewPr>
    <p:cSldViewPr snapToGrid="0" snapToObjects="1">
      <p:cViewPr varScale="1">
        <p:scale>
          <a:sx n="54" d="100"/>
          <a:sy n="54" d="100"/>
        </p:scale>
        <p:origin x="-14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D68A93-B9DB-4817-ACBB-F19CDF404000}" type="datetimeFigureOut">
              <a:rPr lang="en-US"/>
              <a:pPr>
                <a:defRPr/>
              </a:pPr>
              <a:t>7/7/2019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79EC962-3C09-433D-9E33-0B1703195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再思教会</a:t>
            </a:r>
            <a:r>
              <a:rPr lang="zh-CN" altLang="en-US" smtClean="0"/>
              <a:t>：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zh-TW" altLang="en-US" smtClean="0"/>
              <a:t>教会遇到的危机</a:t>
            </a:r>
            <a:endParaRPr lang="en-US" altLang="zh-TW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zh-TW" altLang="en-US" smtClean="0"/>
              <a:t>国内</a:t>
            </a:r>
            <a:endParaRPr lang="en-US" altLang="zh-TW" smtClean="0"/>
          </a:p>
          <a:p>
            <a:pPr>
              <a:spcBef>
                <a:spcPct val="0"/>
              </a:spcBef>
            </a:pPr>
            <a:r>
              <a:rPr lang="zh-TW" altLang="en-US" smtClean="0"/>
              <a:t>美国</a:t>
            </a:r>
            <a:endParaRPr lang="en-US" altLang="zh-TW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zh-TW" altLang="en-US" smtClean="0"/>
              <a:t>历史戏剧</a:t>
            </a:r>
            <a:r>
              <a:rPr lang="zh-CN" altLang="en-US" smtClean="0"/>
              <a:t>：</a:t>
            </a:r>
            <a:r>
              <a:rPr lang="zh-TW" altLang="en-US" smtClean="0"/>
              <a:t>男主角</a:t>
            </a:r>
            <a:r>
              <a:rPr lang="zh-CN" altLang="en-US" smtClean="0"/>
              <a:t>；</a:t>
            </a:r>
            <a:r>
              <a:rPr lang="zh-TW" altLang="en-US" smtClean="0"/>
              <a:t>女主角</a:t>
            </a:r>
            <a:endParaRPr lang="en-US" altLang="zh-TW" smtClean="0"/>
          </a:p>
          <a:p>
            <a:pPr>
              <a:spcBef>
                <a:spcPct val="0"/>
              </a:spcBef>
            </a:pPr>
            <a:r>
              <a:rPr lang="zh-TW" altLang="en-US" smtClean="0"/>
              <a:t>基督是新郎</a:t>
            </a:r>
            <a:r>
              <a:rPr lang="zh-CN" altLang="en-US" smtClean="0"/>
              <a:t>；</a:t>
            </a:r>
            <a:r>
              <a:rPr lang="zh-TW" altLang="en-US" smtClean="0"/>
              <a:t>教会是新妇</a:t>
            </a:r>
            <a:r>
              <a:rPr lang="en-US" altLang="zh-CN" smtClean="0"/>
              <a:t>/</a:t>
            </a:r>
            <a:r>
              <a:rPr lang="zh-TW" altLang="en-US" smtClean="0"/>
              <a:t>新娘</a:t>
            </a: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A8D9C8-FD24-4823-8199-ADCEAF92CCF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哥林多前书</a:t>
            </a:r>
            <a:r>
              <a:rPr lang="en-US" altLang="zh-CN" smtClean="0"/>
              <a:t>12</a:t>
            </a:r>
            <a:r>
              <a:rPr lang="zh-CN" altLang="en-US" smtClean="0"/>
              <a:t> 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b="1" baseline="30000" smtClean="0"/>
              <a:t>12 </a:t>
            </a:r>
            <a:r>
              <a:rPr lang="zh-TW" altLang="en-US" smtClean="0"/>
              <a:t>就如身子是一個，卻有許多肢體，而且肢體雖多，仍是一個身子；基督也是這樣。</a:t>
            </a:r>
            <a:r>
              <a:rPr lang="en-US" smtClean="0"/>
              <a:t> </a:t>
            </a:r>
            <a:r>
              <a:rPr lang="en-US" b="1" baseline="30000" smtClean="0"/>
              <a:t>13 </a:t>
            </a:r>
            <a:r>
              <a:rPr lang="zh-TW" altLang="en-US" smtClean="0"/>
              <a:t>我們不拘是</a:t>
            </a:r>
            <a:r>
              <a:rPr lang="zh-TW" altLang="en-US" u="sng" smtClean="0"/>
              <a:t>猶太</a:t>
            </a:r>
            <a:r>
              <a:rPr lang="zh-TW" altLang="en-US" smtClean="0"/>
              <a:t>人，是</a:t>
            </a:r>
            <a:r>
              <a:rPr lang="zh-TW" altLang="en-US" u="sng" smtClean="0"/>
              <a:t>希臘</a:t>
            </a:r>
            <a:r>
              <a:rPr lang="zh-TW" altLang="en-US" smtClean="0"/>
              <a:t>人，是為奴的，是自主的，都從一位聖靈受洗，成了一個身體，飲於一位聖靈。</a:t>
            </a:r>
            <a:r>
              <a:rPr lang="en-US" smtClean="0"/>
              <a:t> </a:t>
            </a:r>
            <a:r>
              <a:rPr lang="en-US" b="1" baseline="30000" smtClean="0"/>
              <a:t>14 </a:t>
            </a:r>
            <a:r>
              <a:rPr lang="zh-TW" altLang="en-US" smtClean="0"/>
              <a:t>身子原不是一個肢體，乃是許多肢體。</a:t>
            </a:r>
            <a:r>
              <a:rPr lang="en-US" smtClean="0"/>
              <a:t> </a:t>
            </a:r>
            <a:r>
              <a:rPr lang="en-US" b="1" baseline="30000" smtClean="0"/>
              <a:t>15 </a:t>
            </a:r>
            <a:r>
              <a:rPr lang="zh-TW" altLang="en-US" smtClean="0"/>
              <a:t>設若腳說：「我不是手，所以不屬乎身子」，它不能因此就不屬乎身子。</a:t>
            </a:r>
            <a:r>
              <a:rPr lang="en-US" smtClean="0"/>
              <a:t> </a:t>
            </a:r>
            <a:r>
              <a:rPr lang="en-US" b="1" baseline="30000" smtClean="0"/>
              <a:t>16 </a:t>
            </a:r>
            <a:r>
              <a:rPr lang="zh-TW" altLang="en-US" smtClean="0"/>
              <a:t>設若耳說：「我不是眼，所以不屬乎身子」，它也不能因此就不屬乎身子。</a:t>
            </a:r>
            <a:r>
              <a:rPr lang="en-US" smtClean="0"/>
              <a:t> </a:t>
            </a:r>
            <a:r>
              <a:rPr lang="en-US" b="1" baseline="30000" smtClean="0"/>
              <a:t>17 </a:t>
            </a:r>
            <a:r>
              <a:rPr lang="zh-TW" altLang="en-US" smtClean="0"/>
              <a:t>若全身是眼，從哪裡聽聲呢？若全身是耳，從哪裡聞味呢？</a:t>
            </a:r>
            <a:r>
              <a:rPr lang="en-US" smtClean="0"/>
              <a:t> </a:t>
            </a:r>
            <a:r>
              <a:rPr lang="en-US" b="1" baseline="30000" smtClean="0"/>
              <a:t>18 </a:t>
            </a:r>
            <a:r>
              <a:rPr lang="zh-TW" altLang="en-US" smtClean="0"/>
              <a:t>但如今，神隨自己的意思把肢體俱各安排在身上了。</a:t>
            </a:r>
            <a:r>
              <a:rPr lang="en-US" smtClean="0"/>
              <a:t> </a:t>
            </a:r>
            <a:r>
              <a:rPr lang="en-US" b="1" baseline="30000" smtClean="0"/>
              <a:t>19 </a:t>
            </a:r>
            <a:r>
              <a:rPr lang="zh-TW" altLang="en-US" smtClean="0"/>
              <a:t>若都是一個肢體，身子在哪裡呢？</a:t>
            </a:r>
            <a:r>
              <a:rPr lang="en-US" smtClean="0"/>
              <a:t> </a:t>
            </a:r>
            <a:r>
              <a:rPr lang="en-US" b="1" baseline="30000" smtClean="0"/>
              <a:t>20 </a:t>
            </a:r>
            <a:r>
              <a:rPr lang="zh-TW" altLang="en-US" smtClean="0"/>
              <a:t>但如今肢體是多的，身子卻是一個。</a:t>
            </a:r>
            <a:r>
              <a:rPr lang="en-US" smtClean="0"/>
              <a:t> </a:t>
            </a:r>
            <a:r>
              <a:rPr lang="en-US" b="1" baseline="30000" smtClean="0"/>
              <a:t>21 </a:t>
            </a:r>
            <a:r>
              <a:rPr lang="zh-TW" altLang="en-US" smtClean="0"/>
              <a:t>眼不能對手說：「我用不著你。」頭也不能對腳說：「我用不著你。」</a:t>
            </a:r>
            <a:r>
              <a:rPr lang="en-US" b="1" baseline="30000" smtClean="0"/>
              <a:t>22 </a:t>
            </a:r>
            <a:r>
              <a:rPr lang="zh-TW" altLang="en-US" smtClean="0"/>
              <a:t>不但如此，身上肢體人以為軟弱的，更是不可少的；</a:t>
            </a:r>
            <a:r>
              <a:rPr lang="en-US" smtClean="0"/>
              <a:t> </a:t>
            </a:r>
            <a:r>
              <a:rPr lang="en-US" b="1" baseline="30000" smtClean="0"/>
              <a:t>23 </a:t>
            </a:r>
            <a:r>
              <a:rPr lang="zh-TW" altLang="en-US" smtClean="0"/>
              <a:t>身上肢體我們看為不體面的，越發給它加上體面；不俊美的，越發得著俊美；</a:t>
            </a:r>
            <a:r>
              <a:rPr lang="en-US" smtClean="0"/>
              <a:t> </a:t>
            </a:r>
            <a:r>
              <a:rPr lang="en-US" b="1" baseline="30000" smtClean="0"/>
              <a:t>24 </a:t>
            </a:r>
            <a:r>
              <a:rPr lang="zh-TW" altLang="en-US" smtClean="0"/>
              <a:t>我們俊美的肢體，自然用不著裝飾。但神配搭這身子，把加倍的體面給那有缺欠的肢體，</a:t>
            </a:r>
            <a:r>
              <a:rPr lang="en-US" smtClean="0"/>
              <a:t> </a:t>
            </a:r>
            <a:r>
              <a:rPr lang="en-US" b="1" baseline="30000" smtClean="0"/>
              <a:t>25 </a:t>
            </a:r>
            <a:r>
              <a:rPr lang="zh-TW" altLang="en-US" smtClean="0"/>
              <a:t>免得身上分門別類，總要肢體彼此相顧。</a:t>
            </a:r>
            <a:r>
              <a:rPr lang="en-US" smtClean="0"/>
              <a:t> </a:t>
            </a:r>
            <a:r>
              <a:rPr lang="en-US" b="1" baseline="30000" smtClean="0"/>
              <a:t>26 </a:t>
            </a:r>
            <a:r>
              <a:rPr lang="zh-TW" altLang="en-US" smtClean="0"/>
              <a:t>若一個肢體受苦，所有的肢體就一同受苦；若一個肢體得榮耀，所有的肢體就一同快樂。</a:t>
            </a:r>
            <a:r>
              <a:rPr lang="en-US" smtClean="0"/>
              <a:t> </a:t>
            </a:r>
            <a:r>
              <a:rPr lang="en-US" b="1" baseline="30000" smtClean="0"/>
              <a:t>27 </a:t>
            </a:r>
            <a:r>
              <a:rPr lang="zh-TW" altLang="en-US" smtClean="0"/>
              <a:t>你們就是基督的身子，並且各自做肢體。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每一个肢体都彼此相属；脚踢球踢得很棒，荣耀是属于整个身体的，奖牌是挂在脖子上的；脖子最舒服了，往往什么都不做，但奖牌都是挂在他上面；口最倒霉了，病从口入</a:t>
            </a:r>
            <a:r>
              <a:rPr lang="en-US" smtClean="0"/>
              <a:t>/</a:t>
            </a:r>
            <a:r>
              <a:rPr lang="zh-CN" altLang="en-US" smtClean="0"/>
              <a:t>祸从口出，好像口从来就不会干什么好事，但我们也不会因此就把口舌丢掉。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zh-CN" altLang="en-US" smtClean="0"/>
              <a:t>肢体之间彼此不会相互嫉妒，因为同归于一；彼此相互连接、相互敞开、相互拥抱、相互拥有；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zh-CN" altLang="en-US" smtClean="0"/>
              <a:t>那么在天国里面，身和人之间，人和人之间，就是这样的关系。如果内心觉得别人比我多，觉得不公平，是因为你还没有真正打开接纳对方。如果你完全打开接纳对方了，就好像你接纳自己的孩子，或者像耳朵接纳眼睛，你就不会嫉妒别的肢体了；因为别的肢体所得的恩惠，也是你所得的恩惠，因为你已经完全接纳他。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4A8E4C-EF9A-4A11-87F2-F96276AA3AD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记得十三岁的那年，那时我刚刚上初中 （</a:t>
            </a:r>
            <a:r>
              <a:rPr lang="en-US" smtClean="0"/>
              <a:t>84-85</a:t>
            </a:r>
            <a:r>
              <a:rPr lang="zh-CN" altLang="en-US" smtClean="0"/>
              <a:t>年），我和自己的父亲有一个 对话，那年我父亲也正是我的这个年龄。对话的内容是关于我大哥即将出生的儿子，也就是我父亲的大孙子。那时家里的经济情况很困难，考虑到大嫂生孩子之后需要带孩子，不能去外面工作，家里又会少一个劳动力。于是有人提议让我辍学，当 全职保姆带我的侄子。但我内心早就下了决心，坚决不干。那天晚上，父亲找我谈话，试探着问我，如果让我辍学带侄子，愿意吗？当时我脱口就回答说，如果让我带他，我就天天掐他、打他，让他天天哭，直到你们不再放心让我带为止。我父亲听了一愣，意味深长地看了我一眼，没有再说什么。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zh-CN" altLang="en-US" smtClean="0"/>
              <a:t>我父亲那意味深长的目光，我一直不太明白，直到我到了他的年纪，自己有了家庭，有了孩子，才渐渐体会到其中的含义。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zh-CN" altLang="en-US" smtClean="0"/>
              <a:t>尽管当时家人让我辍学带孩子的要求并不一定合理，但我当时的那个回答，也是很自私、很无情的；对于自己的侄子，并没有什么爱心亲情，只觉得他是我前面道路上的一块绊脚石。当我的父亲听到我的回答时，他一定很伤心：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zh-CN" altLang="en-US" smtClean="0"/>
              <a:t>我是他的小儿子，那是他的大孙子；小儿子要掐大孙子，他作为这家的主人，会是什么感受？我们在座做了爷爷奶奶的，你们的孙子被欺负，你们知道那是什么感觉。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zh-CN" altLang="en-US" smtClean="0"/>
              <a:t>我当时不明白父亲悠悠地看了我一眼的眼神，是因为我不明白什么是家；我的做法很让他失望、伤心。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zh-CN" altLang="en-US" smtClean="0"/>
              <a:t>同样，当我们不明白什么是教会，不明白什么是天国，我们的想法和做法，也可能让天父很失望、很伤心。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zh-CN" altLang="en-US" smtClean="0"/>
              <a:t>这段经文一开始就说“因为天国好像家主</a:t>
            </a:r>
            <a:r>
              <a:rPr lang="en-US" smtClean="0"/>
              <a:t>…</a:t>
            </a:r>
            <a:r>
              <a:rPr lang="zh-CN" altLang="en-US" smtClean="0"/>
              <a:t>”；它没有说天国好像老板</a:t>
            </a:r>
            <a:r>
              <a:rPr lang="en-US" smtClean="0"/>
              <a:t>…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3497A3-9168-4486-B1BD-7328E966736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明明是雇主，为何要说家主？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b="1" smtClean="0"/>
              <a:t>因为耶稣要让我们明白，天国是一个家；上帝并非割韭菜、贪污敛财、转移资产的腐败统治者；上帝是一家的主人；就好像我父亲是家的主人，当我急切为自己前途考虑，想要虐待自己侄子的时候，他作为父亲，作为爷爷，会很伤心。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b="1" smtClean="0"/>
              <a:t>读懂“家”这个字，对这个比喻就明白了一半。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b="1" smtClean="0"/>
              <a:t>家是讲恩典的地方</a:t>
            </a:r>
            <a:r>
              <a:rPr lang="en-US" b="1" smtClean="0"/>
              <a:t> 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b="1" smtClean="0"/>
              <a:t> 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b="1" smtClean="0"/>
              <a:t>如果是公平的话，那刚生下来的小孩，根本没有出去工作，就不应该吃饭了；但我们看到多少父母，自己吃点地沟油没有关系，但为自己的孩子，千方百计去香港买新西兰澳洲奶粉，即便很贵很贵，也心甘情愿；因为家里面的原则不是公平，而是恩典。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b="1" smtClean="0"/>
              <a:t> 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b="1" smtClean="0"/>
              <a:t>我现在慢慢明白我父亲的心意。作为父亲，心中 最挂念的，就是谋生能力最弱的那个孩子；那些很会打工，很会挣钱，很会读书，找到好工作的孩子，父母都不怎么担心，父母最担心的是家中弱小的孩子；当谋生能力强的孩子，帮助谋生能力弱 的孩子，父母内心会非常高兴；但当强势的孩子看不起或欺负比较柔弱的孩子，父母会非常伤心。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b="1" smtClean="0"/>
              <a:t> 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b="1" smtClean="0"/>
              <a:t>上帝就是这样一位天父，他最挂心的是祂家中弱小的孩子：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648546-FE44-43C4-AA0E-4E009FD6308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马太福音</a:t>
            </a:r>
            <a:r>
              <a:rPr lang="en-US" smtClean="0"/>
              <a:t>20</a:t>
            </a:r>
            <a:r>
              <a:rPr lang="zh-CN" altLang="en-US" smtClean="0"/>
              <a:t>章里，这些早上就开始工作的人，他们得了一钱银子，他们的感觉不是嫉妒，而是觉得不公平。感到不公平， 他们从一大清早，早上</a:t>
            </a:r>
            <a:r>
              <a:rPr lang="en-US" smtClean="0"/>
              <a:t>6</a:t>
            </a:r>
            <a:r>
              <a:rPr lang="zh-CN" altLang="en-US" smtClean="0"/>
              <a:t>点钟就进葡萄园工作，整天劳碌，汗流浃背；而另外又一些人是早上九点钟进来开始干活的，比他们少干</a:t>
            </a:r>
            <a:r>
              <a:rPr lang="en-US" smtClean="0"/>
              <a:t>3</a:t>
            </a:r>
            <a:r>
              <a:rPr lang="zh-CN" altLang="en-US" smtClean="0"/>
              <a:t>个小时，还有一些人是中午</a:t>
            </a:r>
            <a:r>
              <a:rPr lang="en-US" smtClean="0"/>
              <a:t>12</a:t>
            </a:r>
            <a:r>
              <a:rPr lang="zh-CN" altLang="en-US" smtClean="0"/>
              <a:t>点进来的，还有一些人是下午</a:t>
            </a:r>
            <a:r>
              <a:rPr lang="en-US" smtClean="0"/>
              <a:t>3</a:t>
            </a:r>
            <a:r>
              <a:rPr lang="zh-CN" altLang="en-US" smtClean="0"/>
              <a:t>点进来的，还有一些人是下午</a:t>
            </a:r>
            <a:r>
              <a:rPr lang="en-US" smtClean="0"/>
              <a:t>5</a:t>
            </a:r>
            <a:r>
              <a:rPr lang="zh-CN" altLang="en-US" smtClean="0"/>
              <a:t>点进来的；收工算工钱的时候是下午</a:t>
            </a:r>
            <a:r>
              <a:rPr lang="en-US" smtClean="0"/>
              <a:t>6</a:t>
            </a:r>
            <a:r>
              <a:rPr lang="zh-CN" altLang="en-US" smtClean="0"/>
              <a:t>点，所以有人工作了</a:t>
            </a:r>
            <a:r>
              <a:rPr lang="en-US" smtClean="0"/>
              <a:t>12</a:t>
            </a:r>
            <a:r>
              <a:rPr lang="zh-CN" altLang="en-US" smtClean="0"/>
              <a:t>小时，有人</a:t>
            </a:r>
            <a:r>
              <a:rPr lang="en-US" smtClean="0"/>
              <a:t>9</a:t>
            </a:r>
            <a:r>
              <a:rPr lang="zh-CN" altLang="en-US" smtClean="0"/>
              <a:t>小时，有人</a:t>
            </a:r>
            <a:r>
              <a:rPr lang="en-US" smtClean="0"/>
              <a:t>6</a:t>
            </a:r>
            <a:r>
              <a:rPr lang="zh-CN" altLang="en-US" smtClean="0"/>
              <a:t>小时，有人三小时，而有人只工作了</a:t>
            </a:r>
            <a:r>
              <a:rPr lang="en-US" smtClean="0"/>
              <a:t>1</a:t>
            </a:r>
            <a:r>
              <a:rPr lang="zh-CN" altLang="en-US" smtClean="0"/>
              <a:t>小时，最后进来的人点个卯可能就收工了。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1785A7-C3D6-4DD7-B26C-15F569825C3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发工钱的过程也很有意思：如果这个葡萄园主人从早上</a:t>
            </a:r>
            <a:r>
              <a:rPr lang="en-US" smtClean="0"/>
              <a:t>6</a:t>
            </a:r>
            <a:r>
              <a:rPr lang="zh-CN" altLang="en-US" smtClean="0"/>
              <a:t>点钟开始工作的人开始发起，那么那些人拿了一钱银子，会毫无怨言地离开，因为这是他们和老板讲定的工钱；接着是那些上午九点开始工作的，他们心里可能在想，我比那些人少工作了</a:t>
            </a:r>
            <a:r>
              <a:rPr lang="en-US" smtClean="0"/>
              <a:t>3</a:t>
            </a:r>
            <a:r>
              <a:rPr lang="zh-CN" altLang="en-US" smtClean="0"/>
              <a:t>小时，可能会比他们少点，但他们也得了一钱，他们会带着一丝感恩而离开；等到那些只工作了一小时的工人，也得一钱银子，这些人心里会非常感恩，觉得自己不配，完全是雇主的恩典。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zh-CN" altLang="en-US" smtClean="0"/>
              <a:t>但是那个实心眼的老板从只工作了一小时的工人发起，一路发到那些一大早进葡萄园工作了</a:t>
            </a:r>
            <a:r>
              <a:rPr lang="en-US" smtClean="0"/>
              <a:t>12</a:t>
            </a:r>
            <a:r>
              <a:rPr lang="zh-CN" altLang="en-US" smtClean="0"/>
              <a:t>小时的人，这一路发下来，一路就是在拉仇恨，越往下发，工人心里越不满，脸色越难看。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难道是这个家主不够聪明吗？难道耶稣不明白这一点吗？当然不是；耶稣讲这个比喻，就是为了达到这个效果，激起读者的情绪，然后为了说明天国的一个道理。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zh-CN" altLang="en-US" smtClean="0"/>
              <a:t>那么这个道理是什么呢？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D33539-13C6-43FC-84D3-545547ED2A8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我该做什么善事才可以的永生；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以做善事来问耶稣；靠行为挣得天国；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耶稣就直接回答他，要守诫命；要变卖一切所有的，跟从耶稣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其实是从十诫的后六诫说起，然后说道前面四诫，就是要尽心尽性尽力尽意爱主你的神；这是进天国的一种方法；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zh-CN" altLang="en-US" smtClean="0"/>
              <a:t>那个少年财主问错问题了，他的问题里已经加了自己的东西 </a:t>
            </a:r>
            <a:r>
              <a:rPr lang="en-US" smtClean="0"/>
              <a:t>“</a:t>
            </a:r>
            <a:r>
              <a:rPr lang="zh-CN" altLang="en-US" smtClean="0"/>
              <a:t>做什么善事 才可以得永生”；而不是问耶稣，如何才能得永生？如果他不以善事来问耶稣的话，那么耶稣会告诉他 ：你们 信神 ，也 当信我；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zh-CN" altLang="en-US" smtClean="0"/>
              <a:t>但这很难；那财主忧忧愁愁地走了；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en-US" smtClean="0"/>
              <a:t>19:25 </a:t>
            </a:r>
            <a:r>
              <a:rPr lang="zh-CN" altLang="en-US" smtClean="0"/>
              <a:t>门徒们问，这样谁能进呢？这太难 了；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如果不靠上帝的恩典，没有人可以得到那一钱银子，因为上帝给的工价很高，这工价就说天国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马太</a:t>
            </a:r>
            <a:r>
              <a:rPr lang="en-US" altLang="zh-CN" smtClean="0"/>
              <a:t>20</a:t>
            </a:r>
            <a:r>
              <a:rPr lang="zh-CN" altLang="en-US" smtClean="0"/>
              <a:t>章里面的比喻，就是讲进天国的方法，靠着基督里面的恩典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71C551-EB3E-474F-9D86-371A7C1A357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天国是恩典：耶稣基督先要走通这条恩典之路，先要赚取足够的恩典，才能成为那满有恩典的“家主”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只是门徒们显然不明白什么是天国，也不明白耶稣讲这个比喻的意思，他们开始争论排名座次</a:t>
            </a:r>
            <a:r>
              <a:rPr lang="en-US" altLang="zh-CN" smtClean="0"/>
              <a:t>… </a:t>
            </a: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29E8EF-FADC-403B-93B4-C65B77A89B1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解开这个比喻的一个钥匙，就是明白作为价银的那 “一钱银子”到底指的是什么？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这个问题困扰了我许多年，最近突然有点心得。和大家分享，希望对大家有所帮助</a:t>
            </a:r>
            <a:r>
              <a:rPr lang="en-US" smtClean="0"/>
              <a:t> 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一钱银子指的是家主赏赐给我们的恩典，是天国；是永恒、是永生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这些属灵的恩赐有个特点：他们是单一性、整体性、不可分割性</a:t>
            </a:r>
            <a:r>
              <a:rPr lang="en-US" smtClean="0"/>
              <a:t>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永恒是一个很特殊的东西，英文叫做infinity 或eternity；就像数学的无限大(∞)；你不能说这是一个很大的∞，或者说是很小的∞；无限大就是无限大；很小的∞和很大的∞都一样大。那些清早进葡萄园工作/进入神的家，得到工价是永恒，那些在黄昏下班前进葡萄园工作的，得到的工价也是永恒。上帝不能给早上就进葡萄园工作的那些人大一点的永恒，老一点的永恒，多一点的新耶路撒冷；祂不能给黄昏才进葡萄园工作的人少一点的永恒、年轻一点的永恒，少一点的新耶路撒冷。天国和永恒，你得到了，就是得到了全部，你没得到的，就是全部没得到。你没有办法得到半个永恒，或十分之一个永恒，或一点点的永恒；一点点的永恒和无限大的永恒，都是一样的。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天国不是可以挣得的，天国都是上帝恩典的赏赐：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zh-CN" altLang="en-US" smtClean="0"/>
              <a:t>没有人配得承受这个工价，没有人可以赚得永恒，我们与永恒都同样遥远，无论我们身处低谷，还是站在喜马拉雅的顶峰，我们与天空的距离是一样的，因为那无限天际线和我们每个人都同样遥远，古人说，天不可阶而升之，我们没有人可以凭自己的能力到达天国，任何人进入天国，都是上帝绝对的恩典。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spcBef>
                <a:spcPct val="0"/>
              </a:spcBef>
            </a:pPr>
            <a:r>
              <a:rPr lang="zh-TW" altLang="en-US" smtClean="0"/>
              <a:t>天国是耶稣挣得后作为恩典赏赐给我们的：（紧随其后）马太 </a:t>
            </a:r>
            <a:r>
              <a:rPr lang="en-US" smtClean="0"/>
              <a:t>20 </a:t>
            </a:r>
            <a:r>
              <a:rPr lang="en-US" b="1" baseline="30000" smtClean="0"/>
              <a:t>17 </a:t>
            </a:r>
            <a:r>
              <a:rPr lang="zh-TW" altLang="en-US" smtClean="0"/>
              <a:t>耶穌上</a:t>
            </a:r>
            <a:r>
              <a:rPr lang="zh-TW" altLang="en-US" u="sng" smtClean="0"/>
              <a:t>耶路撒冷</a:t>
            </a:r>
            <a:r>
              <a:rPr lang="zh-TW" altLang="en-US" smtClean="0"/>
              <a:t>去的時候，在路上把十二個門徒帶到一邊，對他們說：</a:t>
            </a:r>
            <a:r>
              <a:rPr lang="en-US" smtClean="0"/>
              <a:t> </a:t>
            </a:r>
            <a:r>
              <a:rPr lang="en-US" b="1" baseline="30000" smtClean="0"/>
              <a:t>18 </a:t>
            </a:r>
            <a:r>
              <a:rPr lang="zh-TW" altLang="en-US" b="1" baseline="30000" smtClean="0"/>
              <a:t>「看哪，我們上</a:t>
            </a:r>
            <a:r>
              <a:rPr lang="zh-TW" altLang="en-US" b="1" u="sng" baseline="30000" smtClean="0"/>
              <a:t>耶路撒冷</a:t>
            </a:r>
            <a:r>
              <a:rPr lang="zh-TW" altLang="en-US" b="1" baseline="30000" smtClean="0"/>
              <a:t>去，人子要被交給祭司長和文士，他們要定他死罪，</a:t>
            </a:r>
            <a:r>
              <a:rPr lang="en-US" b="1" baseline="30000" smtClean="0"/>
              <a:t> 19 </a:t>
            </a:r>
            <a:r>
              <a:rPr lang="zh-TW" altLang="en-US" b="1" baseline="30000" smtClean="0"/>
              <a:t>又交給外邦人將他戲弄、鞭打、釘在十字架上，第三日他要復活。」</a:t>
            </a:r>
            <a:r>
              <a:rPr lang="en-US" b="1" baseline="30000" smtClean="0"/>
              <a:t>  </a:t>
            </a:r>
          </a:p>
          <a:p>
            <a:pPr>
              <a:spcBef>
                <a:spcPct val="0"/>
              </a:spcBef>
            </a:pPr>
            <a:r>
              <a:rPr lang="zh-CN" altLang="en-US" b="1" baseline="30000" smtClean="0"/>
              <a:t>然而，要明白上帝的恩典是多么困难，那些一大清早就进入葡萄园工作的工人，真的以为是他们自己的业绩让他们赚得了天国；但那黄昏时才进来的，更容易明白天国不是他当得的，不是他赚来的，更容易明白这“恩典”的原则。</a:t>
            </a:r>
            <a:r>
              <a:rPr lang="en-US" b="1" baseline="30000" smtClean="0"/>
              <a:t>所以主耶稣说：“在前的将要在后，在后的将要在前”，因为那些在后的，比那些在前的，更快领悟恩典的真理，而恩典是我们进入真理的唯一路径。那清早起来就进葡萄园工作的，他们得到天国、永恒、新耶路撒冷作为工价，其实也完全是出于恩典，但他们的自义、攀比、嫉妒心蒙蔽了他们属灵的眼睛，让他们看不到天国的原则，不在于“立功之法”，而完全在于“信主之法”。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A749BF-F49E-4910-B7F2-3EFF7AB6D1C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天国是一个共同体 </a:t>
            </a:r>
            <a:r>
              <a:rPr lang="en-US" altLang="zh-CN" smtClean="0"/>
              <a:t>communion/community;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天国的合一性：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我们这些被自私所束缚的人，或者深受美国个人主义影响的人，很难真正理解这个共同体的含义：，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每一块活石，连在一起；活的城市；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每一寸空间都是属于神的，因为那城里没有殿；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每一寸空间也同时都是属于每一块活石的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如果每一块活石都是在神家</a:t>
            </a:r>
            <a:r>
              <a:rPr lang="en-US" altLang="zh-CN" smtClean="0"/>
              <a:t>/</a:t>
            </a:r>
            <a:r>
              <a:rPr lang="zh-CN" altLang="en-US" smtClean="0"/>
              <a:t>葡萄园工作过的门徒，那么天国是赐给每一位圣徒的恩典。整个天国都是你的，也都是他的；这个叫做</a:t>
            </a:r>
            <a:r>
              <a:rPr lang="en-US" altLang="zh-CN" smtClean="0"/>
              <a:t>commonwealth</a:t>
            </a:r>
            <a:r>
              <a:rPr lang="zh-CN" altLang="en-US" smtClean="0"/>
              <a:t>，共有财产。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明白了这一点，就不会结党纷争；因为教会里面有恩赐的那些人，不是为了自我炫耀，而是一起在建造天国的工程；这天国完全是属于他的，也完全是属于你的；你要努力建造，你也要帮他一起建造，要成全他，而不是嫉妒他，因为他也是在为你建造。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我们一起建造，最终的结果是我们大家所共有的。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我们要把自己打开，接纳教会的弟兄姐妹，接纳历世历代的圣徒，要知道我们都在同一条船上，我们都在建造同一个工程。这个工程，耶稣基督是房角石和根基，而使徒们是柱石；而我们都是其上的活石。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打开自我，接纳他人；就不会有嫉妒，就会因为别人建的好而感到高兴；因为他的工程就是你的工程；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FF90CF-051B-46C5-B5BD-2A7B39260E4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cs typeface="+mn-cs"/>
              </a:endParaRPr>
            </a:p>
          </p:txBody>
        </p:sp>
        <p:sp>
          <p:nvSpPr>
            <p:cNvPr id="9" name="Oval 11"/>
            <p:cNvSpPr/>
            <p:nvPr/>
          </p:nvSpPr>
          <p:spPr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AC749-9E8F-47FC-9B5C-B54808EBC581}" type="datetimeFigureOut">
              <a:rPr lang="en-US"/>
              <a:pPr>
                <a:defRPr/>
              </a:pPr>
              <a:t>7/7/2019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481D997A-85B6-4FB5-9BE0-46A050E42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33A2-E69C-489C-B499-76007E9AF8F0}" type="datetimeFigureOut">
              <a:rPr lang="en-US"/>
              <a:pPr>
                <a:defRPr/>
              </a:pPr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90F88-8A5D-44BA-BB14-6251C4813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AEBE-7D89-419E-8F90-2C242AE39824}" type="datetimeFigureOut">
              <a:rPr lang="en-US"/>
              <a:pPr>
                <a:defRPr/>
              </a:pPr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20D81-9041-4E16-96BC-748AA2213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F193B-2183-46C0-AE52-D021DFCB86DE}" type="datetimeFigureOut">
              <a:rPr lang="en-US"/>
              <a:pPr>
                <a:defRPr/>
              </a:pPr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3A23-DDEB-4FAD-8924-B4C9FA876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cs typeface="+mn-cs"/>
              </a:endParaRPr>
            </a:p>
          </p:txBody>
        </p:sp>
        <p:sp>
          <p:nvSpPr>
            <p:cNvPr id="7" name="Oval 9"/>
            <p:cNvSpPr/>
            <p:nvPr/>
          </p:nvSpPr>
          <p:spPr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5F72E-69B8-40B5-819C-D5862C060996}" type="datetimeFigureOut">
              <a:rPr lang="en-US"/>
              <a:pPr>
                <a:defRPr/>
              </a:pPr>
              <a:t>7/7/2019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C44E1838-E13B-4FE9-AD37-4F33C2C80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64C1A-F3E9-4889-BCD7-BC072E0A3F9B}" type="datetimeFigureOut">
              <a:rPr lang="en-US"/>
              <a:pPr>
                <a:defRPr/>
              </a:pPr>
              <a:t>7/7/2019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33C90-88CF-46DF-8454-33B804FC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39B31-D9FD-4EA1-84C1-FB22295B2415}" type="datetimeFigureOut">
              <a:rPr lang="en-US"/>
              <a:pPr>
                <a:defRPr/>
              </a:pPr>
              <a:t>7/7/2019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89969-F9A3-41A9-B058-2FEC1E76C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93FBE-6FFA-42D3-8EB1-4BF8C06692EC}" type="datetimeFigureOut">
              <a:rPr lang="en-US"/>
              <a:pPr>
                <a:defRPr/>
              </a:pPr>
              <a:t>7/7/2019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F7FF5-810B-4432-B320-CBFC8FE1C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1F80B-5D9D-4E68-A65D-C475AD64AD7C}" type="datetimeFigureOut">
              <a:rPr lang="en-US"/>
              <a:pPr>
                <a:defRPr/>
              </a:pPr>
              <a:t>7/7/2019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E72AA-029A-43E5-801E-2D69644F7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cs typeface="+mn-cs"/>
              </a:endParaRPr>
            </a:p>
          </p:txBody>
        </p:sp>
        <p:sp>
          <p:nvSpPr>
            <p:cNvPr id="8" name="Oval 10"/>
            <p:cNvSpPr/>
            <p:nvPr/>
          </p:nvSpPr>
          <p:spPr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A0F63-B74E-481A-9E0D-3D55392BD21E}" type="datetimeFigureOut">
              <a:rPr lang="en-US"/>
              <a:pPr>
                <a:defRPr/>
              </a:pPr>
              <a:t>7/7/2019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1E65-CB20-4EAE-83DB-C5523BF84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cs typeface="+mn-cs"/>
              </a:endParaRPr>
            </a:p>
          </p:txBody>
        </p:sp>
        <p:sp>
          <p:nvSpPr>
            <p:cNvPr id="8" name="Oval 9"/>
            <p:cNvSpPr/>
            <p:nvPr/>
          </p:nvSpPr>
          <p:spPr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3E8F-56B9-402C-A1C5-7CD681A428B5}" type="datetimeFigureOut">
              <a:rPr lang="en-US"/>
              <a:pPr>
                <a:defRPr/>
              </a:pPr>
              <a:t>7/7/2019</a:t>
            </a:fld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D6C4A-BD07-44A2-BCA0-5B3F4B0F2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2C5FA1-03EA-47C5-AFA4-D04C08C2D3E8}" type="datetimeFigureOut">
              <a:rPr lang="en-US"/>
              <a:pPr>
                <a:defRPr/>
              </a:pPr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56C8843F-9BCE-4DF9-B82F-F794D0B86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5" r:id="rId2"/>
    <p:sldLayoutId id="2147484217" r:id="rId3"/>
    <p:sldLayoutId id="2147484214" r:id="rId4"/>
    <p:sldLayoutId id="2147484213" r:id="rId5"/>
    <p:sldLayoutId id="2147484212" r:id="rId6"/>
    <p:sldLayoutId id="2147484211" r:id="rId7"/>
    <p:sldLayoutId id="2147484218" r:id="rId8"/>
    <p:sldLayoutId id="2147484219" r:id="rId9"/>
    <p:sldLayoutId id="2147484210" r:id="rId10"/>
    <p:sldLayoutId id="214748420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4">
              <a:extLst>
                <a:ext uri="{28A0092B-C50C-407E-A947-70E740481C1C}"/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\\var\folders\mf\_ylh8v3d259309sc_1gm27hm0000gn\T\com.microsoft.Word\WebArchiveCopyPasteTempFiles\hqdefault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\\var\folders\mf\_ylh8v3d259309sc_1gm27hm0000gn\T\com.microsoft.Word\WebArchiveCopyPasteTempFiles\babysitting-1.jp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file:///\\var\folders\mf\_ylh8v3d259309sc_1gm27hm0000gn\T\com.microsoft.Word\WebArchiveCopyPasteTempFiles\0e6701937_1509366348_vineyard-workers.jpg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\\var\folders\mf\_ylh8v3d259309sc_1gm27hm0000gn\T\com.microsoft.Word\WebArchiveCopyPasteTempFiles\vineyard-workers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2591" y="802298"/>
            <a:ext cx="9053847" cy="254143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5400" cap="none" dirty="0"/>
              <a:t>天国的工价</a:t>
            </a:r>
            <a:endParaRPr lang="en-US" sz="5400" cap="none" dirty="0"/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2382838" y="3530600"/>
            <a:ext cx="8672512" cy="977900"/>
          </a:xfrm>
        </p:spPr>
        <p:txBody>
          <a:bodyPr/>
          <a:lstStyle/>
          <a:p>
            <a:r>
              <a:rPr lang="en-US" smtClean="0"/>
              <a:t>Chinese Christian</a:t>
            </a:r>
            <a:r>
              <a:rPr lang="zh-CN" altLang="en-US" smtClean="0">
                <a:cs typeface="方正姚体"/>
              </a:rPr>
              <a:t> </a:t>
            </a:r>
            <a:r>
              <a:rPr lang="en-US" altLang="zh-CN" smtClean="0">
                <a:cs typeface="方正姚体"/>
              </a:rPr>
              <a:t>Church in Columbia, 2019.7.7</a:t>
            </a: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cap="none" dirty="0"/>
              <a:t>天国的合一性</a:t>
            </a:r>
            <a:r>
              <a:rPr lang="en-US" altLang="zh-CN" cap="none" dirty="0"/>
              <a:t> </a:t>
            </a:r>
            <a:endParaRPr lang="en-US" cap="none" dirty="0"/>
          </a:p>
        </p:txBody>
      </p:sp>
      <p:pic>
        <p:nvPicPr>
          <p:cNvPr id="35842" name="Picture 5" descr="Related image"/>
          <p:cNvPicPr>
            <a:picLocks noChangeAspect="1" noChangeArrowheads="1"/>
          </p:cNvPicPr>
          <p:nvPr/>
        </p:nvPicPr>
        <p:blipFill>
          <a:blip r:embed="rId3" r:link="rId4"/>
          <a:srcRect l="1553" r="763" b="-2"/>
          <a:stretch>
            <a:fillRect/>
          </a:stretch>
        </p:blipFill>
        <p:spPr bwMode="auto">
          <a:xfrm>
            <a:off x="1006475" y="2265363"/>
            <a:ext cx="6421438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037513" y="2320925"/>
            <a:ext cx="3090862" cy="3851275"/>
          </a:xfrm>
        </p:spPr>
        <p:txBody>
          <a:bodyPr rtlCol="0" anchor="ctr"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/>
              <a:t> A collective project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-514350" y="-5588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dirty="0"/>
              <a:t>教会的合一性</a:t>
            </a:r>
            <a:endParaRPr lang="en-US" sz="3200" dirty="0"/>
          </a:p>
        </p:txBody>
      </p:sp>
      <p:pic>
        <p:nvPicPr>
          <p:cNvPr id="37894" name="Content Placeholder 3"/>
          <p:cNvPicPr>
            <a:picLocks noChangeAspect="1"/>
          </p:cNvPicPr>
          <p:nvPr/>
        </p:nvPicPr>
        <p:blipFill>
          <a:blip r:embed="rId4"/>
          <a:srcRect l="15733" r="15196" b="2"/>
          <a:stretch>
            <a:fillRect/>
          </a:stretch>
        </p:blipFill>
        <p:spPr bwMode="auto">
          <a:xfrm>
            <a:off x="3175" y="0"/>
            <a:ext cx="7548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Content Placeholder 8"/>
          <p:cNvSpPr>
            <a:spLocks noGrp="1"/>
          </p:cNvSpPr>
          <p:nvPr>
            <p:ph idx="1"/>
          </p:nvPr>
        </p:nvSpPr>
        <p:spPr>
          <a:xfrm>
            <a:off x="7883525" y="2120900"/>
            <a:ext cx="3816350" cy="40513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CN" altLang="en-US" sz="1600" smtClean="0">
                <a:cs typeface="方正姚体"/>
              </a:rPr>
              <a:t>哥林多前书 </a:t>
            </a:r>
            <a:r>
              <a:rPr lang="en-US" altLang="zh-CN" sz="1600" smtClean="0">
                <a:cs typeface="方正姚体"/>
              </a:rPr>
              <a:t>12</a:t>
            </a:r>
            <a:r>
              <a:rPr lang="zh-CN" altLang="en-US" sz="1600" smtClean="0">
                <a:cs typeface="方正姚体"/>
              </a:rPr>
              <a:t> </a:t>
            </a:r>
            <a:endParaRPr lang="en-US" altLang="zh-CN" sz="1600" smtClean="0">
              <a:cs typeface="方正姚体"/>
            </a:endParaRPr>
          </a:p>
          <a:p>
            <a:pPr marL="0" indent="0">
              <a:buFont typeface="Wingdings" pitchFamily="2" charset="2"/>
              <a:buNone/>
            </a:pPr>
            <a:endParaRPr lang="en-US" sz="1600" smtClean="0"/>
          </a:p>
          <a:p>
            <a:pPr marL="0" indent="0">
              <a:buFont typeface="Wingdings" pitchFamily="2" charset="2"/>
              <a:buNone/>
            </a:pPr>
            <a:r>
              <a:rPr lang="zh-TW" altLang="en-US" sz="2400" smtClean="0"/>
              <a:t>就如身子是一個，卻有許多肢體，而且肢體雖多，仍是一個身子；基督也是這樣。</a:t>
            </a:r>
            <a:endParaRPr lang="en-US" altLang="zh-TW" sz="2400" smtClean="0"/>
          </a:p>
          <a:p>
            <a:pPr marL="0" indent="0">
              <a:buFont typeface="Wingdings" pitchFamily="2" charset="2"/>
              <a:buNone/>
            </a:pPr>
            <a:r>
              <a:rPr lang="en-US" sz="2400" smtClean="0"/>
              <a:t> </a:t>
            </a:r>
            <a:r>
              <a:rPr lang="zh-CN" altLang="en-US" sz="2400" smtClean="0">
                <a:cs typeface="方正姚体"/>
              </a:rPr>
              <a:t>不要</a:t>
            </a:r>
            <a:r>
              <a:rPr lang="en-US" altLang="zh-CN" sz="2400" smtClean="0">
                <a:cs typeface="方正姚体"/>
              </a:rPr>
              <a:t>/</a:t>
            </a:r>
            <a:r>
              <a:rPr lang="zh-CN" altLang="en-US" sz="2400" smtClean="0">
                <a:cs typeface="方正姚体"/>
              </a:rPr>
              <a:t>免</a:t>
            </a:r>
            <a:r>
              <a:rPr lang="zh-TW" altLang="en-US" sz="2400" smtClean="0"/>
              <a:t>得身上分門別類，總要肢體彼此相顧。</a:t>
            </a:r>
            <a:endParaRPr lang="en-US" sz="2400" smtClean="0"/>
          </a:p>
          <a:p>
            <a:pPr marL="0" indent="0">
              <a:buFont typeface="Wingdings" pitchFamily="2" charset="2"/>
              <a:buNone/>
            </a:pPr>
            <a:endParaRPr lang="en-US" sz="1600" smtClean="0"/>
          </a:p>
        </p:txBody>
      </p:sp>
      <p:grpSp>
        <p:nvGrpSpPr>
          <p:cNvPr id="37896" name="Group 13"/>
          <p:cNvGrpSpPr>
            <a:grpSpLocks noGrp="1" noUngrp="1" noRot="1" noChangeAspect="1" noMove="1" noResize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Rectangle 135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Rectangle 13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491" name="Group 139"/>
          <p:cNvGrpSpPr>
            <a:grpSpLocks noGrp="1" noUngrp="1" noRot="1" noChangeAspect="1" noMove="1" noResize="1"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141" name="Oval 140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507" name="Oval 141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44" name="Rectangle 14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Rectangle 145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anchor="b"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CN" altLang="en-US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一段往事</a:t>
            </a:r>
            <a:r>
              <a:rPr lang="en-US" altLang="zh-CN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… </a:t>
            </a:r>
            <a:endParaRPr lang="en-US" dirty="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pic>
        <p:nvPicPr>
          <p:cNvPr id="20497" name="Picture 3" descr="Image result for teenager babysitter"/>
          <p:cNvPicPr>
            <a:picLocks noChangeAspect="1" noChangeArrowheads="1"/>
          </p:cNvPicPr>
          <p:nvPr/>
        </p:nvPicPr>
        <p:blipFill>
          <a:blip r:embed="rId5" r:link="rId6"/>
          <a:srcRect r="2" b="626"/>
          <a:stretch>
            <a:fillRect/>
          </a:stretch>
        </p:blipFill>
        <p:spPr bwMode="auto">
          <a:xfrm>
            <a:off x="0" y="0"/>
            <a:ext cx="6900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98" name="Group 147"/>
          <p:cNvGrpSpPr>
            <a:grpSpLocks noGrp="1" noUngrp="1" noRot="1" noChangeAspect="1" noMove="1" noResize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149" name="Oval 148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cs typeface="+mn-cs"/>
              </a:endParaRPr>
            </a:p>
          </p:txBody>
        </p:sp>
        <p:sp>
          <p:nvSpPr>
            <p:cNvPr id="150" name="Oval 149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049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/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>
              <a:solidFill>
                <a:prstClr val="white"/>
              </a:solidFill>
              <a:latin typeface="Rockwell Extra Bold" pitchFamily="18" charset="0"/>
              <a:cs typeface="+mn-cs"/>
            </a:endParaRPr>
          </a:p>
        </p:txBody>
      </p:sp>
      <p:sp>
        <p:nvSpPr>
          <p:cNvPr id="22534" name="Title 1"/>
          <p:cNvSpPr>
            <a:spLocks noGrp="1"/>
          </p:cNvSpPr>
          <p:nvPr>
            <p:ph type="title"/>
          </p:nvPr>
        </p:nvSpPr>
        <p:spPr bwMode="auto">
          <a:xfrm>
            <a:off x="642938" y="642938"/>
            <a:ext cx="3686175" cy="55292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zh-TW" altLang="en-US" sz="4800" cap="none" smtClean="0">
                <a:solidFill>
                  <a:srgbClr val="FFFFFF"/>
                </a:solidFill>
              </a:rPr>
              <a:t>马太福音</a:t>
            </a:r>
            <a:r>
              <a:rPr lang="en-US" altLang="zh-CN" sz="4800" cap="none" smtClean="0">
                <a:solidFill>
                  <a:srgbClr val="FFFFFF"/>
                </a:solidFill>
                <a:cs typeface="方正姚体"/>
              </a:rPr>
              <a:t> 20:1-10</a:t>
            </a:r>
            <a:r>
              <a:rPr lang="zh-CN" altLang="en-US" sz="4800" cap="none" smtClean="0">
                <a:solidFill>
                  <a:srgbClr val="FFFFFF"/>
                </a:solidFill>
                <a:cs typeface="方正姚体"/>
              </a:rPr>
              <a:t> </a:t>
            </a:r>
            <a:endParaRPr lang="en-US" sz="4800" cap="none" smtClean="0">
              <a:solidFill>
                <a:srgbClr val="FFFFFF"/>
              </a:solidFill>
            </a:endParaRPr>
          </a:p>
        </p:txBody>
      </p:sp>
      <p:sp>
        <p:nvSpPr>
          <p:cNvPr id="22535" name="Content Placeholder 2"/>
          <p:cNvSpPr>
            <a:spLocks noGrp="1"/>
          </p:cNvSpPr>
          <p:nvPr>
            <p:ph idx="1"/>
          </p:nvPr>
        </p:nvSpPr>
        <p:spPr>
          <a:xfrm>
            <a:off x="5053013" y="600075"/>
            <a:ext cx="6075362" cy="5572125"/>
          </a:xfrm>
        </p:spPr>
        <p:txBody>
          <a:bodyPr anchor="ctr"/>
          <a:lstStyle/>
          <a:p>
            <a:pPr marL="0" indent="0">
              <a:buFont typeface="Wingdings" pitchFamily="2" charset="2"/>
              <a:buNone/>
            </a:pPr>
            <a:r>
              <a:rPr lang="zh-TW" altLang="en-US" smtClean="0"/>
              <a:t>「因為天國好像家主清早出去雇人進他的葡萄園做工，</a:t>
            </a:r>
            <a:r>
              <a:rPr lang="en-US" smtClean="0"/>
              <a:t> </a:t>
            </a:r>
            <a:r>
              <a:rPr lang="en-US" b="1" baseline="30000" smtClean="0"/>
              <a:t>2 </a:t>
            </a:r>
            <a:r>
              <a:rPr lang="zh-TW" altLang="en-US" smtClean="0"/>
              <a:t>和工人講定一天一錢銀子，就打發他們進葡萄園去。</a:t>
            </a:r>
            <a:r>
              <a:rPr lang="en-US" smtClean="0"/>
              <a:t> </a:t>
            </a:r>
            <a:r>
              <a:rPr lang="en-US" b="1" baseline="30000" smtClean="0"/>
              <a:t>3 </a:t>
            </a:r>
            <a:r>
              <a:rPr lang="zh-TW" altLang="en-US" smtClean="0"/>
              <a:t>約在巳初出去，看見市上還有閒站的人，</a:t>
            </a:r>
            <a:r>
              <a:rPr lang="en-US" smtClean="0"/>
              <a:t> </a:t>
            </a:r>
            <a:r>
              <a:rPr lang="en-US" b="1" baseline="30000" smtClean="0"/>
              <a:t>4 </a:t>
            </a:r>
            <a:r>
              <a:rPr lang="zh-TW" altLang="en-US" smtClean="0"/>
              <a:t>就對他們說：</a:t>
            </a:r>
            <a:r>
              <a:rPr lang="en-US" altLang="zh-TW" smtClean="0"/>
              <a:t>『</a:t>
            </a:r>
            <a:r>
              <a:rPr lang="zh-TW" altLang="en-US" smtClean="0"/>
              <a:t>你們也進葡萄園去，所當給的，我必給你們。</a:t>
            </a:r>
            <a:r>
              <a:rPr lang="en-US" altLang="zh-TW" smtClean="0"/>
              <a:t>』</a:t>
            </a:r>
            <a:r>
              <a:rPr lang="zh-TW" altLang="en-US" smtClean="0"/>
              <a:t>他們也進去了。</a:t>
            </a:r>
            <a:r>
              <a:rPr lang="en-US" smtClean="0"/>
              <a:t> </a:t>
            </a:r>
            <a:r>
              <a:rPr lang="en-US" b="1" baseline="30000" smtClean="0"/>
              <a:t>5 </a:t>
            </a:r>
            <a:r>
              <a:rPr lang="zh-TW" altLang="en-US" smtClean="0"/>
              <a:t>約在午正和申初又出去，也是這樣行。</a:t>
            </a:r>
            <a:r>
              <a:rPr lang="en-US" smtClean="0"/>
              <a:t> </a:t>
            </a:r>
            <a:r>
              <a:rPr lang="en-US" b="1" baseline="30000" smtClean="0"/>
              <a:t>6 </a:t>
            </a:r>
            <a:r>
              <a:rPr lang="zh-TW" altLang="en-US" smtClean="0"/>
              <a:t>約在酉初出去，看見還有人站在那裡，就問他們說：</a:t>
            </a:r>
            <a:r>
              <a:rPr lang="en-US" altLang="zh-TW" smtClean="0"/>
              <a:t>『</a:t>
            </a:r>
            <a:r>
              <a:rPr lang="zh-TW" altLang="en-US" smtClean="0"/>
              <a:t>你們為什麼整天在這裡閒站呢？</a:t>
            </a:r>
            <a:r>
              <a:rPr lang="en-US" altLang="zh-TW" smtClean="0"/>
              <a:t>』</a:t>
            </a:r>
            <a:r>
              <a:rPr lang="en-US" smtClean="0"/>
              <a:t> </a:t>
            </a:r>
            <a:r>
              <a:rPr lang="en-US" b="1" baseline="30000" smtClean="0"/>
              <a:t>7 </a:t>
            </a:r>
            <a:r>
              <a:rPr lang="zh-TW" altLang="en-US" smtClean="0"/>
              <a:t>他們說：</a:t>
            </a:r>
            <a:r>
              <a:rPr lang="en-US" altLang="zh-TW" smtClean="0"/>
              <a:t>『</a:t>
            </a:r>
            <a:r>
              <a:rPr lang="zh-TW" altLang="en-US" smtClean="0"/>
              <a:t>因為沒有人雇我們。</a:t>
            </a:r>
            <a:r>
              <a:rPr lang="en-US" altLang="zh-TW" smtClean="0"/>
              <a:t>』</a:t>
            </a:r>
            <a:r>
              <a:rPr lang="zh-TW" altLang="en-US" smtClean="0"/>
              <a:t>他說：</a:t>
            </a:r>
            <a:r>
              <a:rPr lang="en-US" altLang="zh-TW" smtClean="0"/>
              <a:t>『</a:t>
            </a:r>
            <a:r>
              <a:rPr lang="zh-TW" altLang="en-US" smtClean="0"/>
              <a:t>你們也進葡萄園去。</a:t>
            </a:r>
            <a:r>
              <a:rPr lang="en-US" altLang="zh-TW" smtClean="0"/>
              <a:t>』</a:t>
            </a:r>
            <a:r>
              <a:rPr lang="en-US" smtClean="0"/>
              <a:t> </a:t>
            </a:r>
            <a:r>
              <a:rPr lang="en-US" b="1" baseline="30000" smtClean="0"/>
              <a:t>8 </a:t>
            </a:r>
            <a:r>
              <a:rPr lang="zh-TW" altLang="en-US" smtClean="0"/>
              <a:t>到了晚上，園主對管事的說：</a:t>
            </a:r>
            <a:r>
              <a:rPr lang="en-US" altLang="zh-TW" smtClean="0"/>
              <a:t>『</a:t>
            </a:r>
            <a:r>
              <a:rPr lang="zh-TW" altLang="en-US" smtClean="0"/>
              <a:t>叫工人都來，給他們工錢，從後來的起，到先來的為止。</a:t>
            </a:r>
            <a:r>
              <a:rPr lang="en-US" altLang="zh-TW" smtClean="0"/>
              <a:t>』</a:t>
            </a:r>
            <a:r>
              <a:rPr lang="en-US" smtClean="0"/>
              <a:t> </a:t>
            </a:r>
            <a:r>
              <a:rPr lang="en-US" b="1" baseline="30000" smtClean="0"/>
              <a:t>9 </a:t>
            </a:r>
            <a:r>
              <a:rPr lang="zh-TW" altLang="en-US" smtClean="0"/>
              <a:t>約在酉初雇的人來了，各人得了一錢銀子。</a:t>
            </a:r>
            <a:r>
              <a:rPr lang="en-US" smtClean="0"/>
              <a:t> </a:t>
            </a:r>
            <a:r>
              <a:rPr lang="en-US" b="1" baseline="30000" smtClean="0"/>
              <a:t>10 </a:t>
            </a:r>
            <a:r>
              <a:rPr lang="zh-TW" altLang="en-US" smtClean="0"/>
              <a:t>及至那先雇的來了，他們以為必要多得，誰知也是各得一錢。</a:t>
            </a:r>
            <a:r>
              <a:rPr lang="en-US" smtClean="0"/>
              <a:t> </a:t>
            </a:r>
            <a:endParaRPr lang="zh-TW" altLang="en-US" smtClean="0"/>
          </a:p>
        </p:txBody>
      </p:sp>
      <p:sp>
        <p:nvSpPr>
          <p:cNvPr id="12" name="Oval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white"/>
              </a:solidFill>
              <a:latin typeface="Rockwell Extra Bold" pitchFamily="18" charset="0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431588" y="6259513"/>
            <a:ext cx="398462" cy="398462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4382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38656" y="0"/>
            <a:ext cx="4653776" cy="6858000"/>
          </a:xfrm>
          <a:prstGeom prst="rect">
            <a:avLst/>
          </a:prstGeom>
          <a:blipFill dpi="0" rotWithShape="1">
            <a:blip r:embed="rId3">
              <a:alphaModFix amt="4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0" y="642938"/>
            <a:ext cx="3348038" cy="5572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800" dirty="0">
                <a:solidFill>
                  <a:schemeClr val="tx1"/>
                </a:solidFill>
              </a:rPr>
              <a:t>因为天国好像 家主 </a:t>
            </a:r>
            <a:r>
              <a:rPr lang="en-US" altLang="zh-CN" sz="4800" dirty="0">
                <a:solidFill>
                  <a:schemeClr val="tx1"/>
                </a:solidFill>
              </a:rPr>
              <a:t>…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3560" name="Content Placeholder 2"/>
          <p:cNvSpPr>
            <a:spLocks noGrp="1"/>
          </p:cNvSpPr>
          <p:nvPr>
            <p:ph idx="1"/>
          </p:nvPr>
        </p:nvSpPr>
        <p:spPr>
          <a:xfrm>
            <a:off x="6772275" y="642938"/>
            <a:ext cx="5057775" cy="5572125"/>
          </a:xfrm>
        </p:spPr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lang="en-US" sz="4000" b="1" smtClean="0"/>
              <a:t>οἰκοδεσπότης </a:t>
            </a:r>
            <a:r>
              <a:rPr lang="zh-CN" altLang="en-US" sz="4000" b="1" smtClean="0">
                <a:cs typeface="方正姚体"/>
              </a:rPr>
              <a:t>家主</a:t>
            </a:r>
            <a:r>
              <a:rPr lang="en-US" altLang="zh-CN" sz="4000" b="1" smtClean="0">
                <a:cs typeface="方正姚体"/>
              </a:rPr>
              <a:t/>
            </a:r>
            <a:br>
              <a:rPr lang="en-US" altLang="zh-CN" sz="4000" b="1" smtClean="0">
                <a:cs typeface="方正姚体"/>
              </a:rPr>
            </a:br>
            <a:endParaRPr lang="en-US" sz="4000" smtClean="0"/>
          </a:p>
          <a:p>
            <a:pPr lvl="1">
              <a:buFont typeface="Wingdings" pitchFamily="2" charset="2"/>
              <a:buChar char="Ø"/>
            </a:pPr>
            <a:r>
              <a:rPr lang="en-US" sz="4000" b="1" smtClean="0"/>
              <a:t>οἶκος </a:t>
            </a:r>
            <a:r>
              <a:rPr lang="zh-CN" altLang="en-US" sz="4000" b="1" smtClean="0">
                <a:cs typeface="方正姚体"/>
              </a:rPr>
              <a:t>家</a:t>
            </a:r>
            <a:endParaRPr lang="en-US" sz="4000" smtClean="0"/>
          </a:p>
          <a:p>
            <a:pPr lvl="1">
              <a:buFont typeface="Wingdings" pitchFamily="2" charset="2"/>
              <a:buChar char="Ø"/>
            </a:pPr>
            <a:r>
              <a:rPr lang="en-US" sz="4000" b="1" smtClean="0"/>
              <a:t>δεσπότης </a:t>
            </a:r>
            <a:r>
              <a:rPr lang="zh-CN" altLang="en-US" sz="4000" b="1" smtClean="0">
                <a:cs typeface="方正姚体"/>
              </a:rPr>
              <a:t>主人</a:t>
            </a:r>
            <a:endParaRPr lang="en-US" sz="4000" smtClean="0"/>
          </a:p>
        </p:txBody>
      </p:sp>
      <p:grpSp>
        <p:nvGrpSpPr>
          <p:cNvPr id="23561" name="Group 13"/>
          <p:cNvGrpSpPr>
            <a:grpSpLocks noGrp="1" noUngrp="1" noRot="1" noChangeAspect="1" noMove="1" noResize="1"/>
          </p:cNvGrpSpPr>
          <p:nvPr/>
        </p:nvGrpSpPr>
        <p:grpSpPr bwMode="auto">
          <a:xfrm>
            <a:off x="11401425" y="6229350"/>
            <a:ext cx="457200" cy="457200"/>
            <a:chOff x="11401725" y="6229681"/>
            <a:chExt cx="457200" cy="457200"/>
          </a:xfrm>
        </p:grpSpPr>
        <p:sp>
          <p:nvSpPr>
            <p:cNvPr id="15" name="Oval 14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11401725" y="6229681"/>
              <a:ext cx="457200" cy="45720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11430300" y="6258256"/>
              <a:ext cx="400050" cy="40005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dirty="0"/>
              <a:t>葡萄园工人的比喻</a:t>
            </a:r>
            <a:endParaRPr lang="en-US" sz="3200" dirty="0"/>
          </a:p>
        </p:txBody>
      </p:sp>
      <p:pic>
        <p:nvPicPr>
          <p:cNvPr id="25606" name="Picture 5" descr="Related image"/>
          <p:cNvPicPr>
            <a:picLocks noChangeAspect="1" noChangeArrowheads="1"/>
          </p:cNvPicPr>
          <p:nvPr/>
        </p:nvPicPr>
        <p:blipFill>
          <a:blip r:embed="rId4" r:link="rId5"/>
          <a:srcRect t="3166" r="-2" b="1704"/>
          <a:stretch>
            <a:fillRect/>
          </a:stretch>
        </p:blipFill>
        <p:spPr bwMode="auto">
          <a:xfrm>
            <a:off x="3175" y="0"/>
            <a:ext cx="7548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7883525" y="2120900"/>
            <a:ext cx="3816350" cy="4051300"/>
          </a:xfrm>
        </p:spPr>
        <p:txBody>
          <a:bodyPr rtlCol="0">
            <a:normAutofit fontScale="92500"/>
          </a:bodyPr>
          <a:lstStyle/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1600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zh-CN" altLang="en-US" sz="3600" dirty="0"/>
              <a:t>工价：一钱银子</a:t>
            </a:r>
            <a:endParaRPr lang="en-US" altLang="zh-CN" sz="3600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zh-CN" altLang="en-US" sz="3600" dirty="0"/>
              <a:t>巳初：早上九点</a:t>
            </a:r>
            <a:endParaRPr lang="en-US" altLang="zh-CN" sz="3600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zh-CN" altLang="en-US" sz="3600" dirty="0"/>
              <a:t>午正：中午</a:t>
            </a:r>
            <a:r>
              <a:rPr lang="en-US" altLang="zh-CN" sz="3600" dirty="0"/>
              <a:t>12</a:t>
            </a:r>
            <a:r>
              <a:rPr lang="zh-CN" altLang="en-US" sz="3600" dirty="0"/>
              <a:t>点点</a:t>
            </a:r>
            <a:endParaRPr lang="en-US" altLang="zh-CN" sz="3600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zh-CN" altLang="en-US" sz="3600" dirty="0"/>
              <a:t>申初：下午三点</a:t>
            </a:r>
            <a:endParaRPr lang="en-US" altLang="zh-CN" sz="3600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zh-CN" altLang="en-US" sz="3600" dirty="0"/>
              <a:t>酉初：下午五点</a:t>
            </a:r>
            <a:endParaRPr lang="en-US" altLang="zh-CN" sz="3600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zh-CN" altLang="en-US" sz="3600" dirty="0"/>
              <a:t>晚上：大约下午</a:t>
            </a:r>
            <a:r>
              <a:rPr lang="en-US" altLang="zh-CN" sz="3600" dirty="0"/>
              <a:t>6</a:t>
            </a:r>
            <a:r>
              <a:rPr lang="zh-CN" altLang="en-US" sz="3600" dirty="0"/>
              <a:t>点</a:t>
            </a:r>
            <a:endParaRPr lang="en-US" altLang="zh-CN" sz="3600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US" sz="1600" dirty="0"/>
          </a:p>
        </p:txBody>
      </p:sp>
      <p:grpSp>
        <p:nvGrpSpPr>
          <p:cNvPr id="25608" name="Group 71"/>
          <p:cNvGrpSpPr>
            <a:grpSpLocks noGrp="1" noUngrp="1" noRot="1" noChangeAspect="1" noMove="1" noResize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3" name="Oval 72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cs typeface="+mn-cs"/>
              </a:endParaRPr>
            </a:p>
          </p:txBody>
        </p:sp>
        <p:sp>
          <p:nvSpPr>
            <p:cNvPr id="2053" name="Oval 73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560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7659" name="Group 28"/>
          <p:cNvGrpSpPr>
            <a:grpSpLocks noGrp="1" noUngrp="1" noRot="1" noChangeAspect="1" noMove="1" noResize="1"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30" name="Oval 29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7680" name="Oval 30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/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64" name="Picture 4" descr="Related image"/>
          <p:cNvPicPr>
            <a:picLocks noChangeAspect="1" noChangeArrowheads="1"/>
          </p:cNvPicPr>
          <p:nvPr/>
        </p:nvPicPr>
        <p:blipFill>
          <a:blip r:embed="rId5" r:link="rId6"/>
          <a:srcRect l="8562" r="8560" b="-2"/>
          <a:stretch>
            <a:fillRect/>
          </a:stretch>
        </p:blipFill>
        <p:spPr bwMode="auto">
          <a:xfrm>
            <a:off x="633413" y="1054100"/>
            <a:ext cx="5462587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220" y="1054100"/>
            <a:ext cx="4615180" cy="3736099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CN" altLang="en-US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独特的发工资次序</a:t>
            </a:r>
            <a:r>
              <a:rPr lang="en-US" altLang="zh-CN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… </a:t>
            </a:r>
            <a:endParaRPr lang="en-US" dirty="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39" name="Rectangle 3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/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7672" name="Group 40"/>
          <p:cNvGrpSpPr>
            <a:grpSpLocks noGrp="1" noUngrp="1" noRot="1" noChangeAspect="1" noMove="1" noResize="1"/>
          </p:cNvGrpSpPr>
          <p:nvPr/>
        </p:nvGrpSpPr>
        <p:grpSpPr bwMode="auto">
          <a:xfrm>
            <a:off x="9647238" y="5257800"/>
            <a:ext cx="1081087" cy="1081088"/>
            <a:chOff x="9685338" y="4460675"/>
            <a:chExt cx="1080904" cy="1080902"/>
          </a:xfrm>
        </p:grpSpPr>
        <p:sp>
          <p:nvSpPr>
            <p:cNvPr id="42" name="Oval 41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9793270" y="4568606"/>
              <a:ext cx="865041" cy="865039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/>
              <a:t>因为天国</a:t>
            </a:r>
            <a:r>
              <a:rPr lang="en-US" altLang="zh-CN" dirty="0"/>
              <a:t>…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1900" smtClean="0">
                <a:cs typeface="方正姚体"/>
              </a:rPr>
              <a:t>上文下理：</a:t>
            </a:r>
            <a:endParaRPr lang="en-US" altLang="zh-CN" sz="1900" smtClean="0">
              <a:cs typeface="方正姚体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1900" smtClean="0">
                <a:cs typeface="方正姚体"/>
              </a:rPr>
              <a:t>上文：马太福音 </a:t>
            </a:r>
            <a:r>
              <a:rPr lang="en-US" altLang="zh-CN" sz="1900" smtClean="0">
                <a:cs typeface="方正姚体"/>
              </a:rPr>
              <a:t>19</a:t>
            </a:r>
            <a:r>
              <a:rPr lang="zh-CN" altLang="en-US" sz="1900" smtClean="0">
                <a:cs typeface="方正姚体"/>
              </a:rPr>
              <a:t> </a:t>
            </a:r>
            <a:endParaRPr lang="en-US" altLang="zh-CN" sz="1900" smtClean="0">
              <a:cs typeface="方正姚体"/>
            </a:endParaRPr>
          </a:p>
          <a:p>
            <a:pPr marL="273050" lvl="1"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2400" b="1" baseline="30000" smtClean="0"/>
              <a:t>16 </a:t>
            </a:r>
            <a:r>
              <a:rPr lang="zh-TW" altLang="en-US" sz="2400" smtClean="0"/>
              <a:t>有一個人來見耶穌說：「夫子，我該做什麼善事才能得永生？」</a:t>
            </a:r>
            <a:r>
              <a:rPr lang="en-US" sz="2400" smtClean="0"/>
              <a:t> </a:t>
            </a:r>
            <a:r>
              <a:rPr lang="en-US" sz="2400" b="1" baseline="30000" smtClean="0"/>
              <a:t>17 </a:t>
            </a:r>
            <a:r>
              <a:rPr lang="zh-TW" altLang="en-US" sz="2400" smtClean="0"/>
              <a:t>耶穌對他說：「你為什麼以善事問我呢？只有一位是善的。你若要進入永生，就當遵守誡命。」</a:t>
            </a:r>
            <a:r>
              <a:rPr lang="en-US" sz="2400" smtClean="0"/>
              <a:t> </a:t>
            </a:r>
            <a:r>
              <a:rPr lang="en-US" sz="2400" b="1" baseline="30000" smtClean="0"/>
              <a:t>18 </a:t>
            </a:r>
            <a:r>
              <a:rPr lang="zh-TW" altLang="en-US" sz="2400" smtClean="0"/>
              <a:t>他說：「什麼誡命？」耶穌說：「就是不可殺人，不可姦淫，不可偷盜，不可作假見證，</a:t>
            </a:r>
            <a:r>
              <a:rPr lang="en-US" sz="2400" smtClean="0"/>
              <a:t> </a:t>
            </a:r>
            <a:r>
              <a:rPr lang="en-US" sz="2400" b="1" baseline="30000" smtClean="0"/>
              <a:t>19 </a:t>
            </a:r>
            <a:r>
              <a:rPr lang="zh-TW" altLang="en-US" sz="2400" smtClean="0"/>
              <a:t>當孝敬父母，又當愛人如己。」</a:t>
            </a:r>
            <a:r>
              <a:rPr lang="en-US" sz="2400" smtClean="0"/>
              <a:t> </a:t>
            </a:r>
            <a:r>
              <a:rPr lang="en-US" sz="2400" b="1" baseline="30000" smtClean="0"/>
              <a:t>20 </a:t>
            </a:r>
            <a:r>
              <a:rPr lang="zh-TW" altLang="en-US" sz="2400" smtClean="0"/>
              <a:t>那少年人說：「這一切我都遵守了，還缺少什麼呢？」</a:t>
            </a:r>
            <a:r>
              <a:rPr lang="en-US" sz="2400" smtClean="0"/>
              <a:t> </a:t>
            </a:r>
            <a:r>
              <a:rPr lang="en-US" sz="2400" b="1" baseline="30000" smtClean="0"/>
              <a:t>21 </a:t>
            </a:r>
            <a:r>
              <a:rPr lang="zh-TW" altLang="en-US" sz="2400" smtClean="0"/>
              <a:t>耶穌說：「你若願意做完全人，可去變賣你所有的，分給窮人，就必有財寶在天上；你還要來跟從我。」</a:t>
            </a:r>
            <a:r>
              <a:rPr lang="en-US" sz="2400" smtClean="0"/>
              <a:t> </a:t>
            </a:r>
            <a:r>
              <a:rPr lang="en-US" sz="2400" b="1" baseline="30000" smtClean="0"/>
              <a:t>22 </a:t>
            </a:r>
            <a:r>
              <a:rPr lang="zh-TW" altLang="en-US" sz="2400" smtClean="0"/>
              <a:t>那少年人聽見這話，就憂憂愁愁地走了，因為他的產業很多。</a:t>
            </a:r>
            <a:endParaRPr lang="en-US" sz="240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CN" sz="1900" smtClean="0">
              <a:cs typeface="方正姚体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40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/>
              <a:t>因为天国</a:t>
            </a:r>
            <a:r>
              <a:rPr lang="en-US" altLang="zh-CN" dirty="0"/>
              <a:t>…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069975" y="1870075"/>
            <a:ext cx="10058400" cy="45037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zh-CN" altLang="en-US" sz="2800" dirty="0"/>
              <a:t>上文下理：</a:t>
            </a:r>
            <a:endParaRPr lang="en-US" altLang="zh-CN" sz="2800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zh-CN" altLang="en-US" dirty="0"/>
              <a:t>下理：马太福音 </a:t>
            </a:r>
            <a:r>
              <a:rPr lang="en-US" altLang="zh-CN" dirty="0"/>
              <a:t>20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zh-CN" altLang="en-US" sz="2400" dirty="0"/>
              <a:t>預言受難復活</a:t>
            </a:r>
          </a:p>
          <a:p>
            <a:pPr lvl="1" indent="-182880" fontAlgn="auto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zh-CN" b="1" baseline="30000" dirty="0"/>
              <a:t>17 </a:t>
            </a:r>
            <a:r>
              <a:rPr lang="zh-CN" altLang="en-US" dirty="0"/>
              <a:t>耶穌上</a:t>
            </a:r>
            <a:r>
              <a:rPr lang="zh-CN" altLang="en-US" u="sng" dirty="0"/>
              <a:t>耶路撒冷</a:t>
            </a:r>
            <a:r>
              <a:rPr lang="zh-CN" altLang="en-US" dirty="0"/>
              <a:t>去的時候，在路上把十二個門徒帶到一邊，對他們說： </a:t>
            </a:r>
            <a:r>
              <a:rPr lang="en-US" altLang="zh-CN" b="1" baseline="30000" dirty="0"/>
              <a:t>18 </a:t>
            </a:r>
            <a:r>
              <a:rPr lang="zh-CN" altLang="en-US" dirty="0"/>
              <a:t>「看哪，我們上</a:t>
            </a:r>
            <a:r>
              <a:rPr lang="zh-CN" altLang="en-US" u="sng" dirty="0"/>
              <a:t>耶路撒冷</a:t>
            </a:r>
            <a:r>
              <a:rPr lang="zh-CN" altLang="en-US" dirty="0"/>
              <a:t>去，人子要被交給祭司長和文士，他們要定他死罪， </a:t>
            </a:r>
            <a:r>
              <a:rPr lang="en-US" altLang="zh-CN" b="1" baseline="30000" dirty="0"/>
              <a:t>19 </a:t>
            </a:r>
            <a:r>
              <a:rPr lang="zh-CN" altLang="en-US" dirty="0"/>
              <a:t>又交給外邦人將他戲弄、鞭打、釘在十字架上，第三日他要復活。」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zh-CN" altLang="en-US" sz="2400" dirty="0"/>
              <a:t>誰願為首當做僕人</a:t>
            </a:r>
          </a:p>
          <a:p>
            <a:pPr lvl="1" indent="-182880" fontAlgn="auto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zh-CN" b="1" baseline="30000" dirty="0"/>
              <a:t>20 </a:t>
            </a:r>
            <a:r>
              <a:rPr lang="zh-CN" altLang="en-US" dirty="0"/>
              <a:t>那時，</a:t>
            </a:r>
            <a:r>
              <a:rPr lang="zh-CN" altLang="en-US" u="sng" dirty="0"/>
              <a:t>西庇太</a:t>
            </a:r>
            <a:r>
              <a:rPr lang="zh-CN" altLang="en-US" dirty="0"/>
              <a:t>兒子的母親同她兩個兒子上前來拜耶穌，求他一件事。 </a:t>
            </a:r>
            <a:r>
              <a:rPr lang="en-US" altLang="zh-CN" b="1" baseline="30000" dirty="0"/>
              <a:t>21 </a:t>
            </a:r>
            <a:r>
              <a:rPr lang="zh-CN" altLang="en-US" dirty="0"/>
              <a:t>耶穌說：「你要什麼呢？」她說：「願你叫我這兩個兒子在你國裡，一個坐在你右邊，一個坐在你左邊。」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/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>
              <a:solidFill>
                <a:prstClr val="white"/>
              </a:solidFill>
              <a:latin typeface="Rockwell Extra Bold" pitchFamily="18" charset="0"/>
              <a:cs typeface="+mn-cs"/>
            </a:endParaRPr>
          </a:p>
        </p:txBody>
      </p:sp>
      <p:sp>
        <p:nvSpPr>
          <p:cNvPr id="33798" name="Content Placeholder 2"/>
          <p:cNvSpPr>
            <a:spLocks noGrp="1"/>
          </p:cNvSpPr>
          <p:nvPr>
            <p:ph idx="1"/>
          </p:nvPr>
        </p:nvSpPr>
        <p:spPr>
          <a:xfrm>
            <a:off x="5053013" y="600075"/>
            <a:ext cx="6075362" cy="5572125"/>
          </a:xfrm>
        </p:spPr>
        <p:txBody>
          <a:bodyPr anchor="ctr"/>
          <a:lstStyle/>
          <a:p>
            <a:pPr marL="0" indent="0">
              <a:buFont typeface="Wingdings" pitchFamily="2" charset="2"/>
              <a:buNone/>
            </a:pPr>
            <a:r>
              <a:rPr lang="zh-CN" altLang="en-US" sz="6000" smtClean="0">
                <a:cs typeface="方正姚体"/>
              </a:rPr>
              <a:t>天国好像</a:t>
            </a:r>
            <a:r>
              <a:rPr lang="en-US" altLang="zh-CN" sz="6000" smtClean="0">
                <a:cs typeface="方正姚体"/>
              </a:rPr>
              <a:t>…</a:t>
            </a:r>
          </a:p>
          <a:p>
            <a:pPr marL="0" indent="0">
              <a:buFont typeface="Wingdings" pitchFamily="2" charset="2"/>
              <a:buNone/>
            </a:pPr>
            <a:endParaRPr lang="en-US" altLang="zh-CN" sz="6000" smtClean="0">
              <a:cs typeface="方正姚体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6000" smtClean="0">
                <a:cs typeface="方正姚体"/>
              </a:rPr>
              <a:t>… </a:t>
            </a:r>
            <a:r>
              <a:rPr lang="zh-CN" altLang="en-US" sz="6000" smtClean="0">
                <a:cs typeface="方正姚体"/>
              </a:rPr>
              <a:t>一钱银子</a:t>
            </a:r>
            <a:endParaRPr lang="en-US" sz="6000" smtClean="0"/>
          </a:p>
        </p:txBody>
      </p:sp>
      <p:sp>
        <p:nvSpPr>
          <p:cNvPr id="12" name="Oval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white"/>
              </a:solidFill>
              <a:latin typeface="Rockwell Extra Bold" pitchFamily="18" charset="0"/>
              <a:cs typeface="+mn-cs"/>
            </a:endParaRPr>
          </a:p>
        </p:txBody>
      </p:sp>
      <p:sp>
        <p:nvSpPr>
          <p:cNvPr id="18" name="Oval 1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431588" y="6259513"/>
            <a:ext cx="398462" cy="398462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4190</Words>
  <Application>Microsoft Macintosh PowerPoint</Application>
  <PresentationFormat>Custom</PresentationFormat>
  <Paragraphs>144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Rockwell</vt:lpstr>
      <vt:lpstr>Arial</vt:lpstr>
      <vt:lpstr>Rockwell Condensed</vt:lpstr>
      <vt:lpstr>Wingdings</vt:lpstr>
      <vt:lpstr>Calibri</vt:lpstr>
      <vt:lpstr>Rockwell Extra Bold</vt:lpstr>
      <vt:lpstr>方正姚体</vt:lpstr>
      <vt:lpstr>微軟正黑體</vt:lpstr>
      <vt:lpstr>DFKai-SB</vt:lpstr>
      <vt:lpstr>PMingLiU</vt:lpstr>
      <vt:lpstr>等线</vt:lpstr>
      <vt:lpstr>Wood Type</vt:lpstr>
      <vt:lpstr>Wood Type</vt:lpstr>
      <vt:lpstr>Wood Type</vt:lpstr>
      <vt:lpstr>Wood Type</vt:lpstr>
      <vt:lpstr>Wood Type</vt:lpstr>
      <vt:lpstr>Slide 1</vt:lpstr>
      <vt:lpstr>Slide 2</vt:lpstr>
      <vt:lpstr>马太福音 20:1-10 </vt:lpstr>
      <vt:lpstr>因为天国好像 家主 … 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天国的工价</dc:title>
  <dc:creator>Zhiqiu Xu</dc:creator>
  <cp:lastModifiedBy>User 1</cp:lastModifiedBy>
  <cp:revision>5</cp:revision>
  <dcterms:created xsi:type="dcterms:W3CDTF">2019-07-07T13:43:18Z</dcterms:created>
  <dcterms:modified xsi:type="dcterms:W3CDTF">2019-07-07T20:57:37Z</dcterms:modified>
</cp:coreProperties>
</file>