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16"/>
  </p:notesMasterIdLst>
  <p:sldIdLst>
    <p:sldId id="256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4" r:id="rId11"/>
    <p:sldId id="305" r:id="rId12"/>
    <p:sldId id="306" r:id="rId13"/>
    <p:sldId id="307" r:id="rId14"/>
    <p:sldId id="30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71121"/>
  </p:normalViewPr>
  <p:slideViewPr>
    <p:cSldViewPr snapToGrid="0" snapToObjects="1">
      <p:cViewPr varScale="1">
        <p:scale>
          <a:sx n="76" d="100"/>
          <a:sy n="76" d="100"/>
        </p:scale>
        <p:origin x="18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43880-97A1-A04C-8170-6C5D510520B3}" type="datetimeFigureOut">
              <a:rPr lang="en-US" smtClean="0"/>
              <a:t>12/16/18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DFCA7-7F28-1947-B74B-5F5B261B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5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7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6575" indent="0" algn="l">
              <a:buNone/>
              <a:defRPr sz="3467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12/16/18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228577" y="1413803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  <p:extLst>
      <p:ext uri="{BB962C8B-B14F-4D97-AF65-F5344CB8AC3E}">
        <p14:creationId xmlns:p14="http://schemas.microsoft.com/office/powerpoint/2010/main" val="1071886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12/16/18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90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12/16/18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19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12/16/18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4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6000"/>
              </a:lnSpc>
              <a:buNone/>
              <a:defRPr sz="5333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4383" indent="0">
              <a:lnSpc>
                <a:spcPts val="3067"/>
              </a:lnSpc>
              <a:spcBef>
                <a:spcPts val="0"/>
              </a:spcBef>
              <a:buNone/>
              <a:defRPr sz="2667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12/16/18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1"/>
            <a:ext cx="1016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9" name="Oval 8"/>
          <p:cNvSpPr/>
          <p:nvPr/>
        </p:nvSpPr>
        <p:spPr>
          <a:xfrm>
            <a:off x="3210752" y="2745871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  <p:extLst>
      <p:ext uri="{BB962C8B-B14F-4D97-AF65-F5344CB8AC3E}">
        <p14:creationId xmlns:p14="http://schemas.microsoft.com/office/powerpoint/2010/main" val="947860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12/16/18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942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60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9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85342" indent="0" algn="l">
              <a:lnSpc>
                <a:spcPct val="100000"/>
              </a:lnSpc>
              <a:spcBef>
                <a:spcPts val="133"/>
              </a:spcBef>
              <a:buNone/>
              <a:defRPr sz="2533" b="0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9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85342" indent="0" algn="l">
              <a:lnSpc>
                <a:spcPct val="100000"/>
              </a:lnSpc>
              <a:spcBef>
                <a:spcPts val="133"/>
              </a:spcBef>
              <a:buNone/>
              <a:defRPr sz="2533" b="0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524243" indent="-365751">
              <a:lnSpc>
                <a:spcPct val="100000"/>
              </a:lnSpc>
              <a:spcBef>
                <a:spcPts val="933"/>
              </a:spcBef>
              <a:defRPr sz="3200"/>
            </a:lvl1pPr>
            <a:lvl2pPr>
              <a:lnSpc>
                <a:spcPct val="100000"/>
              </a:lnSpc>
              <a:spcBef>
                <a:spcPts val="933"/>
              </a:spcBef>
              <a:defRPr sz="2667"/>
            </a:lvl2pPr>
            <a:lvl3pPr>
              <a:lnSpc>
                <a:spcPct val="100000"/>
              </a:lnSpc>
              <a:spcBef>
                <a:spcPts val="933"/>
              </a:spcBef>
              <a:defRPr sz="2400"/>
            </a:lvl3pPr>
            <a:lvl4pPr>
              <a:lnSpc>
                <a:spcPct val="100000"/>
              </a:lnSpc>
              <a:spcBef>
                <a:spcPts val="933"/>
              </a:spcBef>
              <a:defRPr sz="2133"/>
            </a:lvl4pPr>
            <a:lvl5pPr>
              <a:lnSpc>
                <a:spcPct val="100000"/>
              </a:lnSpc>
              <a:spcBef>
                <a:spcPts val="933"/>
              </a:spcBef>
              <a:defRPr sz="2133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524243" indent="-365751">
              <a:lnSpc>
                <a:spcPct val="100000"/>
              </a:lnSpc>
              <a:spcBef>
                <a:spcPts val="933"/>
              </a:spcBef>
              <a:defRPr sz="3200"/>
            </a:lvl1pPr>
            <a:lvl2pPr>
              <a:lnSpc>
                <a:spcPct val="100000"/>
              </a:lnSpc>
              <a:spcBef>
                <a:spcPts val="933"/>
              </a:spcBef>
              <a:defRPr sz="2667"/>
            </a:lvl2pPr>
            <a:lvl3pPr>
              <a:lnSpc>
                <a:spcPct val="100000"/>
              </a:lnSpc>
              <a:spcBef>
                <a:spcPts val="933"/>
              </a:spcBef>
              <a:defRPr sz="2400"/>
            </a:lvl3pPr>
            <a:lvl4pPr>
              <a:lnSpc>
                <a:spcPct val="100000"/>
              </a:lnSpc>
              <a:spcBef>
                <a:spcPts val="933"/>
              </a:spcBef>
              <a:defRPr sz="2133"/>
            </a:lvl4pPr>
            <a:lvl5pPr>
              <a:lnSpc>
                <a:spcPct val="100000"/>
              </a:lnSpc>
              <a:spcBef>
                <a:spcPts val="933"/>
              </a:spcBef>
              <a:defRPr sz="2133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12/16/18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19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12/16/18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62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12/16/18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  <p:extLst>
      <p:ext uri="{BB962C8B-B14F-4D97-AF65-F5344CB8AC3E}">
        <p14:creationId xmlns:p14="http://schemas.microsoft.com/office/powerpoint/2010/main" val="3409552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7"/>
            <a:ext cx="5080000" cy="1162051"/>
          </a:xfrm>
          <a:ln>
            <a:noFill/>
          </a:ln>
        </p:spPr>
        <p:txBody>
          <a:bodyPr anchor="b"/>
          <a:lstStyle>
            <a:lvl1pPr algn="l">
              <a:lnSpc>
                <a:spcPts val="2667"/>
              </a:lnSpc>
              <a:buNone/>
              <a:defRPr sz="2933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5"/>
            <a:ext cx="5080000" cy="698500"/>
          </a:xfrm>
        </p:spPr>
        <p:txBody>
          <a:bodyPr/>
          <a:lstStyle>
            <a:lvl1pPr marL="60958" indent="0">
              <a:lnSpc>
                <a:spcPct val="100000"/>
              </a:lnSpc>
              <a:spcBef>
                <a:spcPts val="0"/>
              </a:spcBef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12/16/18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50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8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12/16/18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21920" tIns="365760" rtlCol="0" anchor="t">
            <a:normAutofit/>
          </a:bodyPr>
          <a:lstStyle/>
          <a:p>
            <a:pPr marL="0" indent="-377943" algn="l" rtl="0" eaLnBrk="1" latinLnBrk="0" hangingPunct="1">
              <a:lnSpc>
                <a:spcPts val="4000"/>
              </a:lnSpc>
              <a:spcBef>
                <a:spcPts val="8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4267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4267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2"/>
            <a:ext cx="914400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2133"/>
              </a:lnSpc>
              <a:spcBef>
                <a:spcPts val="0"/>
              </a:spcBef>
              <a:buNone/>
              <a:defRPr sz="1867">
                <a:solidFill>
                  <a:srgbClr val="777777"/>
                </a:solidFill>
              </a:defRPr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813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8" name="Oval 7"/>
          <p:cNvSpPr/>
          <p:nvPr/>
        </p:nvSpPr>
        <p:spPr>
          <a:xfrm>
            <a:off x="225090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1" name="Donut 10"/>
          <p:cNvSpPr/>
          <p:nvPr/>
        </p:nvSpPr>
        <p:spPr>
          <a:xfrm rot="2315675">
            <a:off x="243843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2" name="Rectangle 11"/>
          <p:cNvSpPr/>
          <p:nvPr/>
        </p:nvSpPr>
        <p:spPr>
          <a:xfrm>
            <a:off x="1350499" y="-54"/>
            <a:ext cx="10841503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9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49"/>
            <a:ext cx="2844800" cy="476251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6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1CF1133-3259-4C45-BABA-5B62D9C6F78D}" type="datetimeFigureOut">
              <a:rPr lang="en-US" smtClean="0"/>
              <a:t>12/16/18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49"/>
            <a:ext cx="3860800" cy="476251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6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49"/>
            <a:ext cx="609600" cy="476251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6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  <p:extLst>
      <p:ext uri="{BB962C8B-B14F-4D97-AF65-F5344CB8AC3E}">
        <p14:creationId xmlns:p14="http://schemas.microsoft.com/office/powerpoint/2010/main" val="87214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733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87668" indent="-377943" algn="l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SzPct val="80000"/>
        <a:buFont typeface="Wingdings 2"/>
        <a:buChar char=""/>
        <a:defRPr kumimoji="0"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853419" indent="-316984" algn="l" rtl="0" eaLnBrk="1" latinLnBrk="0" hangingPunct="1">
        <a:lnSpc>
          <a:spcPct val="100000"/>
        </a:lnSpc>
        <a:spcBef>
          <a:spcPts val="733"/>
        </a:spcBef>
        <a:buClr>
          <a:schemeClr val="accent1"/>
        </a:buClr>
        <a:buFont typeface="Verdana"/>
        <a:buChar char="◦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182594" indent="-304792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03" indent="-231642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731221" indent="-243834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011630" indent="-243834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2292039" indent="-243834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2560256" indent="-243834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2840665" indent="-243834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长老的职分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Chinese Christian Church in Columbia 2018.12.16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595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639"/>
            <a:ext cx="9997440" cy="588961"/>
          </a:xfrm>
        </p:spPr>
        <p:txBody>
          <a:bodyPr>
            <a:noAutofit/>
          </a:bodyPr>
          <a:lstStyle/>
          <a:p>
            <a:r>
              <a:rPr lang="zh-CN" altLang="en-US" sz="4000" dirty="0" smtClean="0"/>
              <a:t>健康教会的影响力：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1088" y="1105786"/>
            <a:ext cx="10380496" cy="575221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zh-CN" altLang="en-US" dirty="0" smtClean="0"/>
              <a:t>保罗在以弗所</a:t>
            </a:r>
            <a:endParaRPr lang="en-US" altLang="zh-CN" dirty="0"/>
          </a:p>
          <a:p>
            <a:pPr lvl="1">
              <a:buFont typeface="Wingdings" charset="2"/>
              <a:buChar char="Ø"/>
            </a:pPr>
            <a:r>
              <a:rPr lang="zh-CN" altLang="en-US" dirty="0" smtClean="0"/>
              <a:t>根据</a:t>
            </a:r>
            <a:r>
              <a:rPr lang="zh-CN" altLang="en-US" dirty="0"/>
              <a:t>各种资料推测，保罗在以弗所培训的同工包括：所巴特、亚里达古、西公都、该犹、推基古、特罗非摩；还有被外派出去的提摩太、以拉都、提</a:t>
            </a:r>
            <a:r>
              <a:rPr lang="zh-CN" altLang="en-US" dirty="0" smtClean="0"/>
              <a:t>多</a:t>
            </a:r>
            <a:r>
              <a:rPr lang="mr-IN" altLang="zh-CN" dirty="0" smtClean="0"/>
              <a:t>…</a:t>
            </a:r>
            <a:r>
              <a:rPr lang="en-US" altLang="zh-CN" dirty="0" smtClean="0"/>
              <a:t> </a:t>
            </a:r>
            <a:endParaRPr lang="en-US" dirty="0"/>
          </a:p>
          <a:p>
            <a:pPr lvl="1">
              <a:buFont typeface="Wingdings" charset="2"/>
              <a:buChar char="Ø"/>
            </a:pPr>
            <a:r>
              <a:rPr lang="zh-CN" altLang="en-US" sz="4000" dirty="0"/>
              <a:t>然后差派这些门徒，在周围建立</a:t>
            </a:r>
            <a:r>
              <a:rPr lang="en-US" sz="4000" dirty="0"/>
              <a:t>/</a:t>
            </a:r>
            <a:r>
              <a:rPr lang="zh-CN" altLang="en-US" sz="4000" dirty="0"/>
              <a:t>完善了一大批</a:t>
            </a:r>
            <a:r>
              <a:rPr lang="zh-CN" altLang="en-US" sz="4000" dirty="0" smtClean="0"/>
              <a:t>教会</a:t>
            </a:r>
            <a:r>
              <a:rPr lang="en-US" altLang="zh-CN" sz="4000" dirty="0" smtClean="0"/>
              <a:t>: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54426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639"/>
            <a:ext cx="9997440" cy="588961"/>
          </a:xfrm>
        </p:spPr>
        <p:txBody>
          <a:bodyPr>
            <a:noAutofit/>
          </a:bodyPr>
          <a:lstStyle/>
          <a:p>
            <a:r>
              <a:rPr lang="zh-CN" altLang="en-US" sz="4000" dirty="0" smtClean="0"/>
              <a:t>健康教会的影响力：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6340" y="1106488"/>
            <a:ext cx="7668682" cy="5751512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149838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639"/>
            <a:ext cx="9997440" cy="588961"/>
          </a:xfrm>
        </p:spPr>
        <p:txBody>
          <a:bodyPr>
            <a:noAutofit/>
          </a:bodyPr>
          <a:lstStyle/>
          <a:p>
            <a:r>
              <a:rPr lang="zh-CN" altLang="en-US" sz="4000" dirty="0" smtClean="0"/>
              <a:t>健康教会的影响力：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1088" y="1105786"/>
            <a:ext cx="10380496" cy="575221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zh-CN" altLang="en-US" dirty="0" smtClean="0"/>
              <a:t>以弗所辐射出去的教会中，包含了启示录中的七个教会：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altLang="zh-CN" dirty="0"/>
          </a:p>
          <a:p>
            <a:pPr lvl="2">
              <a:buFont typeface="Wingdings" charset="2"/>
              <a:buChar char="Ø"/>
            </a:pPr>
            <a:r>
              <a:rPr lang="zh-CN" altLang="en-US" dirty="0"/>
              <a:t>以弗所教会、士每拿教会、别迦摩教会、推雅推喇教会、撒狄教会、非拉铁非教会、老底嘉</a:t>
            </a:r>
            <a:r>
              <a:rPr lang="zh-CN" altLang="en-US" dirty="0" smtClean="0"/>
              <a:t>教会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dirty="0"/>
          </a:p>
          <a:p>
            <a:pPr lvl="2">
              <a:buFont typeface="Wingdings" charset="2"/>
              <a:buChar char="Ø"/>
            </a:pPr>
            <a:r>
              <a:rPr lang="zh-CN" altLang="en-US" dirty="0"/>
              <a:t>以弗所教会是这一群教会</a:t>
            </a:r>
            <a:r>
              <a:rPr lang="zh-CN" altLang="en-US" dirty="0" smtClean="0"/>
              <a:t>之首；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16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639"/>
            <a:ext cx="9997440" cy="588961"/>
          </a:xfrm>
        </p:spPr>
        <p:txBody>
          <a:bodyPr>
            <a:noAutofit/>
          </a:bodyPr>
          <a:lstStyle/>
          <a:p>
            <a:r>
              <a:rPr lang="zh-CN" altLang="en-US" sz="4000" dirty="0" smtClean="0"/>
              <a:t>健康教会的影响力：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1088" y="1105786"/>
            <a:ext cx="10380496" cy="5752214"/>
          </a:xfrm>
        </p:spPr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v"/>
            </a:pPr>
            <a:r>
              <a:rPr lang="zh-CN" altLang="en-US" dirty="0" smtClean="0"/>
              <a:t>教会在保罗信仰中的关键地位（以弗所书）：</a:t>
            </a:r>
            <a:endParaRPr lang="en-US" altLang="zh-CN" dirty="0" smtClean="0"/>
          </a:p>
          <a:p>
            <a:pPr lvl="1">
              <a:buFont typeface="Wingdings" charset="2"/>
              <a:buChar char="Ø"/>
            </a:pPr>
            <a:r>
              <a:rPr lang="en-US" altLang="zh-CN" b="1" baseline="30000" dirty="0" smtClean="0"/>
              <a:t>1:19-23</a:t>
            </a:r>
            <a:r>
              <a:rPr lang="zh-CN" altLang="en-US" dirty="0" smtClean="0"/>
              <a:t>并知道他向我们这信的人所显的能力是何等浩大， </a:t>
            </a:r>
            <a:r>
              <a:rPr lang="en-US" altLang="zh-CN" b="1" baseline="30000" dirty="0" smtClean="0"/>
              <a:t>20 </a:t>
            </a:r>
            <a:r>
              <a:rPr lang="zh-CN" altLang="en-US" dirty="0" smtClean="0"/>
              <a:t>就是照他在基督身上所运行的大能大力，使他从死里复活，叫他在天上坐在自己的右边， </a:t>
            </a:r>
            <a:r>
              <a:rPr lang="en-US" altLang="zh-CN" b="1" baseline="30000" dirty="0" smtClean="0"/>
              <a:t>21 </a:t>
            </a:r>
            <a:r>
              <a:rPr lang="zh-CN" altLang="en-US" dirty="0" smtClean="0"/>
              <a:t>远超过一切执政的、掌权的、有能的、主治的和一切有名的，不但是今世的，连来世的也都超过了； </a:t>
            </a:r>
            <a:r>
              <a:rPr lang="en-US" altLang="zh-CN" b="1" baseline="30000" dirty="0" smtClean="0"/>
              <a:t>22 </a:t>
            </a:r>
            <a:r>
              <a:rPr lang="zh-CN" altLang="en-US" dirty="0" smtClean="0"/>
              <a:t>又将万有服在他的脚下，使他为教会做万有之首。 </a:t>
            </a:r>
            <a:r>
              <a:rPr lang="en-US" altLang="zh-CN" b="1" baseline="30000" dirty="0" smtClean="0"/>
              <a:t>23 </a:t>
            </a:r>
            <a:r>
              <a:rPr lang="zh-CN" altLang="en-US" dirty="0" smtClean="0">
                <a:solidFill>
                  <a:srgbClr val="FF0000"/>
                </a:solidFill>
              </a:rPr>
              <a:t>教会是他的身体，是那充满万有者所充满的。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altLang="zh-CN" b="1" baseline="30000" dirty="0" smtClean="0"/>
              <a:t>3:9 </a:t>
            </a:r>
            <a:r>
              <a:rPr lang="zh-CN" altLang="en-US" dirty="0" smtClean="0"/>
              <a:t>又使众人都明白，这历代以来隐藏在创造万物之神里的奥秘是如何安排的， </a:t>
            </a:r>
            <a:r>
              <a:rPr lang="en-US" altLang="zh-CN" b="1" baseline="30000" dirty="0" smtClean="0"/>
              <a:t>10 </a:t>
            </a:r>
            <a:r>
              <a:rPr lang="zh-CN" altLang="en-US" dirty="0" smtClean="0">
                <a:solidFill>
                  <a:srgbClr val="FF0000"/>
                </a:solidFill>
              </a:rPr>
              <a:t>为要借着教会，使天上执政的、掌权的现在得知神百般的智慧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lvl="1">
              <a:buFont typeface="Wingdings" charset="2"/>
              <a:buChar char="Ø"/>
            </a:pPr>
            <a:r>
              <a:rPr lang="en-US" altLang="zh-CN" b="1" baseline="30000" dirty="0" smtClean="0"/>
              <a:t>3:21 </a:t>
            </a:r>
            <a:r>
              <a:rPr lang="zh-CN" altLang="en-US" dirty="0" smtClean="0">
                <a:solidFill>
                  <a:srgbClr val="FF0000"/>
                </a:solidFill>
              </a:rPr>
              <a:t>但愿他在教会中，并在基督耶稣里得着荣耀</a:t>
            </a:r>
            <a:r>
              <a:rPr lang="zh-CN" altLang="en-US" dirty="0" smtClean="0"/>
              <a:t>，直到世世代代，永永远远！阿门。</a:t>
            </a:r>
            <a:br>
              <a:rPr lang="zh-CN" altLang="en-US" dirty="0" smtClean="0"/>
            </a:br>
            <a:endParaRPr lang="zh-CN" altLang="en-US" dirty="0" smtClean="0"/>
          </a:p>
          <a:p>
            <a:pPr>
              <a:buFont typeface="Wingdings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779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0"/>
            <a:ext cx="4957890" cy="588961"/>
          </a:xfrm>
        </p:spPr>
        <p:txBody>
          <a:bodyPr>
            <a:noAutofit/>
          </a:bodyPr>
          <a:lstStyle/>
          <a:p>
            <a:r>
              <a:rPr lang="zh-CN" altLang="en-US" sz="4000" dirty="0" smtClean="0"/>
              <a:t>健康教会的影响力：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1088" y="1105786"/>
            <a:ext cx="10380496" cy="5752214"/>
          </a:xfrm>
        </p:spPr>
        <p:txBody>
          <a:bodyPr>
            <a:normAutofit/>
          </a:bodyPr>
          <a:lstStyle/>
          <a:p>
            <a:pPr marL="109725" indent="0">
              <a:buNone/>
            </a:pPr>
            <a:r>
              <a:rPr lang="zh-CN" altLang="en-US" dirty="0" smtClean="0"/>
              <a:t> </a:t>
            </a:r>
            <a:br>
              <a:rPr lang="zh-CN" altLang="en-US" dirty="0" smtClean="0"/>
            </a:br>
            <a:endParaRPr lang="zh-CN" altLang="en-US" dirty="0" smtClean="0"/>
          </a:p>
          <a:p>
            <a:pPr>
              <a:buFont typeface="Wingdings" charset="2"/>
              <a:buChar char="v"/>
            </a:pPr>
            <a:endParaRPr lang="en-US" dirty="0"/>
          </a:p>
        </p:txBody>
      </p:sp>
      <p:pic>
        <p:nvPicPr>
          <p:cNvPr id="7" name="Content Placeholder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7727"/>
            <a:ext cx="4805916" cy="3026108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3657601" y="2317898"/>
            <a:ext cx="5039832" cy="250928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7145079" y="4316819"/>
            <a:ext cx="5046921" cy="257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09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提多书</a:t>
            </a:r>
            <a:r>
              <a:rPr lang="en-US" altLang="zh-CN" dirty="0" smtClean="0"/>
              <a:t>1:5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5" indent="0">
              <a:buNone/>
            </a:pPr>
            <a:endParaRPr lang="en-US" altLang="zh-CN" dirty="0" smtClean="0"/>
          </a:p>
          <a:p>
            <a:pPr marL="109725" indent="0">
              <a:buNone/>
            </a:pPr>
            <a:r>
              <a:rPr lang="zh-CN" altLang="en-US" dirty="0" smtClean="0"/>
              <a:t>我</a:t>
            </a:r>
            <a:r>
              <a:rPr lang="zh-CN" altLang="en-US" dirty="0"/>
              <a:t>从前留你在</a:t>
            </a:r>
            <a:r>
              <a:rPr lang="zh-CN" altLang="en-US" u="sng" dirty="0"/>
              <a:t>克里特</a:t>
            </a:r>
            <a:r>
              <a:rPr lang="zh-CN" altLang="en-US" dirty="0"/>
              <a:t>，是要你将那没有办完的事都办整齐了，又照我所吩咐你的，</a:t>
            </a:r>
            <a:r>
              <a:rPr lang="zh-CN" altLang="en-US" dirty="0">
                <a:solidFill>
                  <a:srgbClr val="FF0000"/>
                </a:solidFill>
              </a:rPr>
              <a:t>在各城设立</a:t>
            </a:r>
            <a:r>
              <a:rPr lang="zh-CN" altLang="en-US" dirty="0" smtClean="0">
                <a:solidFill>
                  <a:srgbClr val="FF0000"/>
                </a:solidFill>
              </a:rPr>
              <a:t>长老</a:t>
            </a:r>
            <a:r>
              <a:rPr lang="zh-CN" altLang="en-US" dirty="0"/>
              <a:t>。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598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提多书</a:t>
            </a:r>
            <a:r>
              <a:rPr lang="en-US" altLang="zh-CN" dirty="0" smtClean="0"/>
              <a:t>1:5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5" indent="0">
              <a:buNone/>
            </a:pPr>
            <a:endParaRPr lang="en-US" altLang="zh-CN" dirty="0" smtClean="0"/>
          </a:p>
          <a:p>
            <a:pPr marL="109725" indent="0">
              <a:buNone/>
            </a:pPr>
            <a:r>
              <a:rPr lang="mr-IN" altLang="zh-CN" dirty="0" smtClean="0"/>
              <a:t>…</a:t>
            </a:r>
            <a:r>
              <a:rPr lang="en-US" altLang="zh-CN" dirty="0" smtClean="0"/>
              <a:t> </a:t>
            </a:r>
            <a:r>
              <a:rPr lang="zh-CN" altLang="en-US" dirty="0" smtClean="0">
                <a:solidFill>
                  <a:srgbClr val="FF0000"/>
                </a:solidFill>
              </a:rPr>
              <a:t>在</a:t>
            </a:r>
            <a:r>
              <a:rPr lang="zh-CN" altLang="en-US" dirty="0">
                <a:solidFill>
                  <a:srgbClr val="FF0000"/>
                </a:solidFill>
              </a:rPr>
              <a:t>各</a:t>
            </a:r>
            <a:r>
              <a:rPr lang="zh-CN" altLang="en-US" dirty="0" smtClean="0">
                <a:solidFill>
                  <a:srgbClr val="FF0000"/>
                </a:solidFill>
              </a:rPr>
              <a:t>城</a:t>
            </a:r>
            <a:r>
              <a:rPr lang="en-US" altLang="zh-CN" dirty="0" smtClean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κ</a:t>
            </a:r>
            <a:r>
              <a:rPr lang="en-US" dirty="0">
                <a:solidFill>
                  <a:srgbClr val="FF0000"/>
                </a:solidFill>
              </a:rPr>
              <a:t>α</a:t>
            </a:r>
            <a:r>
              <a:rPr lang="en-US" dirty="0" err="1">
                <a:solidFill>
                  <a:srgbClr val="FF0000"/>
                </a:solidFill>
              </a:rPr>
              <a:t>τὰ</a:t>
            </a:r>
            <a:r>
              <a:rPr lang="en-US" dirty="0">
                <a:solidFill>
                  <a:srgbClr val="FF0000"/>
                </a:solidFill>
              </a:rPr>
              <a:t> π</a:t>
            </a:r>
            <a:r>
              <a:rPr lang="en-US" dirty="0" err="1">
                <a:solidFill>
                  <a:srgbClr val="FF0000"/>
                </a:solidFill>
              </a:rPr>
              <a:t>όλιν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)</a:t>
            </a:r>
            <a:r>
              <a:rPr lang="zh-CN" altLang="en-US" dirty="0" smtClean="0">
                <a:solidFill>
                  <a:srgbClr val="FF0000"/>
                </a:solidFill>
              </a:rPr>
              <a:t>设立长老</a:t>
            </a:r>
            <a:r>
              <a:rPr lang="en-US" altLang="zh-CN" dirty="0" smtClean="0">
                <a:solidFill>
                  <a:srgbClr val="FF0000"/>
                </a:solidFill>
              </a:rPr>
              <a:t>(</a:t>
            </a:r>
            <a:r>
              <a:rPr lang="zh-CN" altLang="en-US" dirty="0" smtClean="0">
                <a:solidFill>
                  <a:srgbClr val="FF0000"/>
                </a:solidFill>
              </a:rPr>
              <a:t>复数</a:t>
            </a:r>
            <a:r>
              <a:rPr lang="en-US" altLang="zh-CN" dirty="0" smtClean="0">
                <a:solidFill>
                  <a:srgbClr val="FF0000"/>
                </a:solidFill>
              </a:rPr>
              <a:t>)</a:t>
            </a:r>
          </a:p>
          <a:p>
            <a:pPr marL="109725" indent="0">
              <a:buNone/>
            </a:pPr>
            <a:endParaRPr lang="en-US" altLang="zh-CN" dirty="0">
              <a:solidFill>
                <a:srgbClr val="FF0000"/>
              </a:solidFill>
            </a:endParaRPr>
          </a:p>
          <a:p>
            <a:pPr marL="566925" lvl="2" indent="-457200">
              <a:spcBef>
                <a:spcPts val="800"/>
              </a:spcBef>
              <a:buClr>
                <a:schemeClr val="accent1"/>
              </a:buClr>
              <a:buSzPct val="80000"/>
              <a:buFont typeface="Wingdings" charset="2"/>
              <a:buChar char="v"/>
            </a:pPr>
            <a:r>
              <a:rPr lang="en-US" dirty="0" err="1"/>
              <a:t>κ</a:t>
            </a:r>
            <a:r>
              <a:rPr lang="en-US" dirty="0"/>
              <a:t>α</a:t>
            </a:r>
            <a:r>
              <a:rPr lang="en-US" dirty="0" err="1"/>
              <a:t>τὰ</a:t>
            </a:r>
            <a:r>
              <a:rPr lang="en-US" dirty="0"/>
              <a:t> π</a:t>
            </a:r>
            <a:r>
              <a:rPr lang="en-US" dirty="0" err="1"/>
              <a:t>όλιν</a:t>
            </a:r>
            <a:r>
              <a:rPr lang="en-US" dirty="0"/>
              <a:t> </a:t>
            </a:r>
            <a:r>
              <a:rPr lang="zh-CN" altLang="en-US" dirty="0"/>
              <a:t>各城、各个、每一个、一个接一个</a:t>
            </a:r>
            <a:endParaRPr lang="en-US" dirty="0"/>
          </a:p>
          <a:p>
            <a:pPr marL="109725" indent="0">
              <a:buNone/>
            </a:pPr>
            <a:endParaRPr lang="en-US" altLang="zh-CN" dirty="0" smtClean="0"/>
          </a:p>
          <a:p>
            <a:pPr marL="109725" indent="0">
              <a:buNone/>
            </a:pPr>
            <a:endParaRPr lang="en-US" dirty="0"/>
          </a:p>
          <a:p>
            <a:pPr marL="109725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48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使徒行传 </a:t>
            </a:r>
            <a:r>
              <a:rPr lang="en-US" altLang="zh-CN" dirty="0" smtClean="0"/>
              <a:t>14:21-23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6435" lvl="1" indent="0">
              <a:buNone/>
            </a:pPr>
            <a:r>
              <a:rPr lang="en-US" sz="3200" dirty="0" smtClean="0"/>
              <a:t>(</a:t>
            </a:r>
            <a:r>
              <a:rPr lang="zh-CN" altLang="en-US" sz="3200" dirty="0" smtClean="0"/>
              <a:t>他们往</a:t>
            </a:r>
            <a:r>
              <a:rPr lang="en-US" sz="3200" dirty="0" smtClean="0"/>
              <a:t>)…</a:t>
            </a:r>
            <a:r>
              <a:rPr lang="zh-CN" altLang="en-US" sz="3200" u="sng" dirty="0"/>
              <a:t>路司得</a:t>
            </a:r>
            <a:r>
              <a:rPr lang="zh-CN" altLang="en-US" sz="3200" dirty="0"/>
              <a:t>、</a:t>
            </a:r>
            <a:r>
              <a:rPr lang="zh-CN" altLang="en-US" sz="3200" u="sng" dirty="0"/>
              <a:t>以哥念</a:t>
            </a:r>
            <a:r>
              <a:rPr lang="zh-CN" altLang="en-US" sz="3200" dirty="0"/>
              <a:t>、</a:t>
            </a:r>
            <a:r>
              <a:rPr lang="zh-CN" altLang="en-US" sz="3200" u="sng" dirty="0"/>
              <a:t>安提阿</a:t>
            </a:r>
            <a:r>
              <a:rPr lang="zh-CN" altLang="en-US" sz="3200" dirty="0"/>
              <a:t>去，</a:t>
            </a:r>
            <a:r>
              <a:rPr lang="en-US" sz="3200" dirty="0"/>
              <a:t> </a:t>
            </a:r>
            <a:r>
              <a:rPr lang="en-US" sz="3200" b="1" baseline="30000" dirty="0"/>
              <a:t>22 </a:t>
            </a:r>
            <a:r>
              <a:rPr lang="zh-CN" altLang="en-US" sz="3200" dirty="0"/>
              <a:t>坚固门徒的心，劝他们恒守所信的道，又说：</a:t>
            </a:r>
            <a:r>
              <a:rPr lang="en-US" sz="3200" dirty="0"/>
              <a:t>“</a:t>
            </a:r>
            <a:r>
              <a:rPr lang="zh-CN" altLang="en-US" sz="3200" dirty="0"/>
              <a:t>我们进入神的国，必须经历许多艰难。</a:t>
            </a:r>
            <a:r>
              <a:rPr lang="en-US" sz="3200" dirty="0"/>
              <a:t>” </a:t>
            </a:r>
            <a:r>
              <a:rPr lang="en-US" sz="3200" b="1" baseline="30000" dirty="0"/>
              <a:t>23 </a:t>
            </a:r>
            <a:r>
              <a:rPr lang="zh-CN" altLang="en-US" sz="3200" dirty="0">
                <a:solidFill>
                  <a:srgbClr val="FF0000"/>
                </a:solidFill>
              </a:rPr>
              <a:t>二人</a:t>
            </a:r>
            <a:r>
              <a:rPr lang="en-US" sz="3200" dirty="0">
                <a:solidFill>
                  <a:srgbClr val="FF0000"/>
                </a:solidFill>
              </a:rPr>
              <a:t>(</a:t>
            </a:r>
            <a:r>
              <a:rPr lang="zh-CN" altLang="en-US" sz="3200" dirty="0">
                <a:solidFill>
                  <a:srgbClr val="FF0000"/>
                </a:solidFill>
              </a:rPr>
              <a:t>保罗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zh-CN" altLang="en-US" sz="3200" dirty="0">
                <a:solidFill>
                  <a:srgbClr val="FF0000"/>
                </a:solidFill>
              </a:rPr>
              <a:t>巴拿巴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  <a:r>
              <a:rPr lang="zh-CN" altLang="en-US" sz="3200" dirty="0">
                <a:solidFill>
                  <a:srgbClr val="FF0000"/>
                </a:solidFill>
              </a:rPr>
              <a:t>在各教会中（</a:t>
            </a:r>
            <a:r>
              <a:rPr lang="en-US" sz="3200" dirty="0" err="1">
                <a:solidFill>
                  <a:srgbClr val="FF0000"/>
                </a:solidFill>
              </a:rPr>
              <a:t>κ</a:t>
            </a:r>
            <a:r>
              <a:rPr lang="en-US" sz="3200" dirty="0">
                <a:solidFill>
                  <a:srgbClr val="FF0000"/>
                </a:solidFill>
              </a:rPr>
              <a:t>α</a:t>
            </a:r>
            <a:r>
              <a:rPr lang="en-US" sz="3200" dirty="0" err="1">
                <a:solidFill>
                  <a:srgbClr val="FF0000"/>
                </a:solidFill>
              </a:rPr>
              <a:t>τ</a:t>
            </a:r>
            <a:r>
              <a:rPr lang="en-US" sz="3200" dirty="0">
                <a:solidFill>
                  <a:srgbClr val="FF0000"/>
                </a:solidFill>
              </a:rPr>
              <a:t>’ </a:t>
            </a:r>
            <a:r>
              <a:rPr lang="en-US" sz="3200" dirty="0" err="1">
                <a:solidFill>
                  <a:srgbClr val="FF0000"/>
                </a:solidFill>
              </a:rPr>
              <a:t>ἐκκλησί</a:t>
            </a:r>
            <a:r>
              <a:rPr lang="en-US" sz="3200" dirty="0">
                <a:solidFill>
                  <a:srgbClr val="FF0000"/>
                </a:solidFill>
              </a:rPr>
              <a:t>α</a:t>
            </a:r>
            <a:r>
              <a:rPr lang="en-US" sz="3200" dirty="0" err="1">
                <a:solidFill>
                  <a:srgbClr val="FF0000"/>
                </a:solidFill>
              </a:rPr>
              <a:t>ν</a:t>
            </a:r>
            <a:r>
              <a:rPr lang="zh-CN" altLang="en-US" sz="3200" dirty="0">
                <a:solidFill>
                  <a:srgbClr val="FF0000"/>
                </a:solidFill>
              </a:rPr>
              <a:t>）选立了长老</a:t>
            </a:r>
            <a:r>
              <a:rPr lang="zh-CN" altLang="en-US" sz="3200" dirty="0"/>
              <a:t>，又禁食祷告，就把他们交托所信的主。</a:t>
            </a:r>
            <a:endParaRPr lang="en-US" sz="3200" dirty="0"/>
          </a:p>
          <a:p>
            <a:pPr lvl="2"/>
            <a:endParaRPr lang="en-US" dirty="0" smtClean="0"/>
          </a:p>
          <a:p>
            <a:pPr lvl="2">
              <a:buFont typeface="Wingdings" charset="2"/>
              <a:buChar char="v"/>
            </a:pPr>
            <a:r>
              <a:rPr lang="en-US" dirty="0" err="1" smtClean="0"/>
              <a:t>κ</a:t>
            </a:r>
            <a:r>
              <a:rPr lang="en-US" dirty="0" smtClean="0"/>
              <a:t>α</a:t>
            </a:r>
            <a:r>
              <a:rPr lang="en-US" dirty="0" err="1" smtClean="0"/>
              <a:t>τ</a:t>
            </a:r>
            <a:r>
              <a:rPr lang="en-US" dirty="0"/>
              <a:t>’ </a:t>
            </a:r>
            <a:r>
              <a:rPr lang="en-US" dirty="0" err="1"/>
              <a:t>ἐκκλησί</a:t>
            </a:r>
            <a:r>
              <a:rPr lang="en-US" dirty="0"/>
              <a:t>α</a:t>
            </a:r>
            <a:r>
              <a:rPr lang="en-US" dirty="0" err="1"/>
              <a:t>ν</a:t>
            </a:r>
            <a:r>
              <a:rPr lang="zh-CN" altLang="en-US" dirty="0"/>
              <a:t>：在各个教会中，一个接着一个，每一个都</a:t>
            </a:r>
            <a:r>
              <a:rPr lang="en-US" dirty="0"/>
              <a:t>…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8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823" y="274639"/>
            <a:ext cx="10401761" cy="554701"/>
          </a:xfrm>
        </p:spPr>
        <p:txBody>
          <a:bodyPr>
            <a:noAutofit/>
          </a:bodyPr>
          <a:lstStyle/>
          <a:p>
            <a:r>
              <a:rPr lang="zh-CN" altLang="en-US" sz="4000" dirty="0" smtClean="0"/>
              <a:t>各教会的长老</a:t>
            </a:r>
            <a:r>
              <a:rPr lang="mr-IN" altLang="zh-CN" sz="4000" dirty="0" smtClean="0"/>
              <a:t>…</a:t>
            </a:r>
            <a:r>
              <a:rPr lang="en-US" altLang="zh-CN" sz="4000" dirty="0" smtClean="0"/>
              <a:t>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9823" y="1105786"/>
            <a:ext cx="10401761" cy="5486400"/>
          </a:xfrm>
        </p:spPr>
        <p:txBody>
          <a:bodyPr>
            <a:normAutofit fontScale="70000" lnSpcReduction="20000"/>
          </a:bodyPr>
          <a:lstStyle/>
          <a:p>
            <a:pPr marL="170684" indent="0">
              <a:buNone/>
            </a:pPr>
            <a:r>
              <a:rPr lang="zh-CN" altLang="en-US" sz="4534" dirty="0"/>
              <a:t>以弗所教会有长老</a:t>
            </a:r>
            <a:endParaRPr lang="en-US" sz="4534" dirty="0"/>
          </a:p>
          <a:p>
            <a:pPr lvl="1">
              <a:buFont typeface="Wingdings" charset="2"/>
              <a:buChar char="v"/>
            </a:pPr>
            <a:r>
              <a:rPr lang="zh-CN" altLang="en-US" u="sng" dirty="0"/>
              <a:t>保罗</a:t>
            </a:r>
            <a:r>
              <a:rPr lang="zh-CN" altLang="en-US" dirty="0"/>
              <a:t>从</a:t>
            </a:r>
            <a:r>
              <a:rPr lang="zh-CN" altLang="en-US" u="sng" dirty="0"/>
              <a:t>米利都</a:t>
            </a:r>
            <a:r>
              <a:rPr lang="zh-CN" altLang="en-US" dirty="0"/>
              <a:t>打发人往</a:t>
            </a:r>
            <a:r>
              <a:rPr lang="zh-CN" altLang="en-US" u="sng" dirty="0"/>
              <a:t>以弗所</a:t>
            </a:r>
            <a:r>
              <a:rPr lang="zh-CN" altLang="en-US" dirty="0"/>
              <a:t>去，请教会的</a:t>
            </a:r>
            <a:r>
              <a:rPr lang="zh-CN" altLang="en-US" dirty="0">
                <a:solidFill>
                  <a:srgbClr val="FF0000"/>
                </a:solidFill>
              </a:rPr>
              <a:t>长老</a:t>
            </a:r>
            <a:r>
              <a:rPr lang="zh-CN" altLang="en-US" dirty="0" smtClean="0"/>
              <a:t>来</a:t>
            </a:r>
            <a:r>
              <a:rPr lang="mr-IN" altLang="zh-CN" dirty="0" smtClean="0"/>
              <a:t>…</a:t>
            </a:r>
            <a:r>
              <a:rPr lang="en-US" altLang="zh-CN" dirty="0" smtClean="0"/>
              <a:t> (</a:t>
            </a:r>
            <a:r>
              <a:rPr lang="zh-CN" altLang="en-US" dirty="0" smtClean="0"/>
              <a:t>徒</a:t>
            </a:r>
            <a:r>
              <a:rPr lang="en-US" altLang="zh-CN" dirty="0" smtClean="0"/>
              <a:t>20:17-28)</a:t>
            </a:r>
            <a:endParaRPr lang="en-US" dirty="0"/>
          </a:p>
          <a:p>
            <a:pPr marL="109725" indent="0">
              <a:buNone/>
            </a:pPr>
            <a:r>
              <a:rPr lang="zh-CN" altLang="en-US" sz="4534" dirty="0"/>
              <a:t>耶路撒冷教会有长老</a:t>
            </a:r>
            <a:endParaRPr lang="en-US" sz="4534" dirty="0"/>
          </a:p>
          <a:p>
            <a:pPr lvl="1">
              <a:buFont typeface="Wingdings" charset="2"/>
              <a:buChar char="v"/>
            </a:pPr>
            <a:r>
              <a:rPr lang="en-US" altLang="zh-CN" dirty="0" smtClean="0"/>
              <a:t>(</a:t>
            </a:r>
            <a:r>
              <a:rPr lang="zh-CN" altLang="en-US" dirty="0" smtClean="0"/>
              <a:t>徒</a:t>
            </a:r>
            <a:r>
              <a:rPr lang="en-US" dirty="0" smtClean="0"/>
              <a:t>15:1-2) </a:t>
            </a:r>
            <a:r>
              <a:rPr lang="zh-CN" altLang="en-US" dirty="0"/>
              <a:t>有几个人从</a:t>
            </a:r>
            <a:r>
              <a:rPr lang="zh-CN" altLang="en-US" u="sng" dirty="0"/>
              <a:t>犹太</a:t>
            </a:r>
            <a:r>
              <a:rPr lang="zh-CN" altLang="en-US" dirty="0"/>
              <a:t>下来，教训弟兄们说：</a:t>
            </a:r>
            <a:r>
              <a:rPr lang="en-US" dirty="0"/>
              <a:t>“</a:t>
            </a:r>
            <a:r>
              <a:rPr lang="zh-CN" altLang="en-US" dirty="0"/>
              <a:t>你们若不按</a:t>
            </a:r>
            <a:r>
              <a:rPr lang="zh-CN" altLang="en-US" u="sng" dirty="0"/>
              <a:t>摩西</a:t>
            </a:r>
            <a:r>
              <a:rPr lang="zh-CN" altLang="en-US" dirty="0"/>
              <a:t>的规条受割礼，不能得救。</a:t>
            </a:r>
            <a:r>
              <a:rPr lang="en-US" dirty="0"/>
              <a:t>”</a:t>
            </a:r>
            <a:r>
              <a:rPr lang="en-US" sz="2533" b="1" baseline="30000" dirty="0"/>
              <a:t>2 </a:t>
            </a:r>
            <a:r>
              <a:rPr lang="zh-CN" altLang="en-US" u="sng" dirty="0"/>
              <a:t>保罗</a:t>
            </a:r>
            <a:r>
              <a:rPr lang="zh-CN" altLang="en-US" dirty="0"/>
              <a:t>、</a:t>
            </a:r>
            <a:r>
              <a:rPr lang="zh-CN" altLang="en-US" u="sng" dirty="0"/>
              <a:t>巴拿巴</a:t>
            </a:r>
            <a:r>
              <a:rPr lang="zh-CN" altLang="en-US" dirty="0"/>
              <a:t>与他们大大地纷争辩论，众门徒就定规，叫</a:t>
            </a:r>
            <a:r>
              <a:rPr lang="zh-CN" altLang="en-US" u="sng" dirty="0"/>
              <a:t>保罗</a:t>
            </a:r>
            <a:r>
              <a:rPr lang="zh-CN" altLang="en-US" dirty="0"/>
              <a:t>、</a:t>
            </a:r>
            <a:r>
              <a:rPr lang="zh-CN" altLang="en-US" u="sng" dirty="0"/>
              <a:t>巴拿巴</a:t>
            </a:r>
            <a:r>
              <a:rPr lang="zh-CN" altLang="en-US" dirty="0"/>
              <a:t>和本会中几个人为所辩论的，</a:t>
            </a:r>
            <a:r>
              <a:rPr lang="zh-CN" altLang="en-US" dirty="0">
                <a:solidFill>
                  <a:srgbClr val="FF0000"/>
                </a:solidFill>
              </a:rPr>
              <a:t>上</a:t>
            </a:r>
            <a:r>
              <a:rPr lang="zh-CN" altLang="en-US" u="sng" dirty="0">
                <a:solidFill>
                  <a:srgbClr val="FF0000"/>
                </a:solidFill>
              </a:rPr>
              <a:t>耶路撒冷</a:t>
            </a:r>
            <a:r>
              <a:rPr lang="zh-CN" altLang="en-US" dirty="0">
                <a:solidFill>
                  <a:srgbClr val="FF0000"/>
                </a:solidFill>
              </a:rPr>
              <a:t>去见使徒和长老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marL="170684" indent="0">
              <a:buNone/>
            </a:pPr>
            <a:r>
              <a:rPr lang="zh-CN" altLang="en-US" sz="4534" dirty="0"/>
              <a:t>雅各劝勉长老</a:t>
            </a:r>
            <a:endParaRPr lang="en-US" sz="4534" dirty="0"/>
          </a:p>
          <a:p>
            <a:pPr lvl="1">
              <a:buFont typeface="Wingdings" charset="2"/>
              <a:buChar char="v"/>
            </a:pPr>
            <a:r>
              <a:rPr lang="en-US" altLang="zh-CN" dirty="0" smtClean="0"/>
              <a:t>(</a:t>
            </a:r>
            <a:r>
              <a:rPr lang="zh-CN" altLang="en-US" dirty="0" smtClean="0"/>
              <a:t>雅</a:t>
            </a:r>
            <a:r>
              <a:rPr lang="en-US" dirty="0" smtClean="0"/>
              <a:t>5:14) </a:t>
            </a:r>
            <a:r>
              <a:rPr lang="zh-CN" altLang="en-US" dirty="0" smtClean="0"/>
              <a:t>你们</a:t>
            </a:r>
            <a:r>
              <a:rPr lang="zh-CN" altLang="en-US" dirty="0"/>
              <a:t>中间有病了的呢，他就该</a:t>
            </a:r>
            <a:r>
              <a:rPr lang="zh-CN" altLang="en-US" dirty="0">
                <a:solidFill>
                  <a:srgbClr val="FF0000"/>
                </a:solidFill>
              </a:rPr>
              <a:t>请教会的长老</a:t>
            </a:r>
            <a:r>
              <a:rPr lang="zh-CN" altLang="en-US" dirty="0"/>
              <a:t>来，他们可以奉主的名用油抹他，为他祷告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marL="170684" indent="0">
              <a:buNone/>
            </a:pPr>
            <a:r>
              <a:rPr lang="zh-CN" altLang="en-US" sz="4534" dirty="0"/>
              <a:t>彼得是长老，写信给长老</a:t>
            </a:r>
            <a:endParaRPr lang="en-US" sz="4534" dirty="0"/>
          </a:p>
          <a:p>
            <a:pPr lvl="1">
              <a:buFont typeface="Wingdings" charset="2"/>
              <a:buChar char="v"/>
            </a:pPr>
            <a:r>
              <a:rPr lang="en-US" altLang="zh-CN" dirty="0" smtClean="0"/>
              <a:t>(</a:t>
            </a:r>
            <a:r>
              <a:rPr lang="zh-CN" altLang="en-US" dirty="0" smtClean="0"/>
              <a:t>彼前</a:t>
            </a:r>
            <a:r>
              <a:rPr lang="en-US" dirty="0" smtClean="0"/>
              <a:t>5:1) </a:t>
            </a:r>
            <a:r>
              <a:rPr lang="zh-CN" altLang="en-US" dirty="0">
                <a:solidFill>
                  <a:srgbClr val="FF0000"/>
                </a:solidFill>
              </a:rPr>
              <a:t>我这做长老</a:t>
            </a:r>
            <a:r>
              <a:rPr lang="zh-CN" altLang="en-US" dirty="0"/>
              <a:t>、做基督受苦的见证、同享后来所要显现之荣耀的，</a:t>
            </a:r>
            <a:r>
              <a:rPr lang="zh-CN" altLang="en-US" dirty="0">
                <a:solidFill>
                  <a:srgbClr val="FF0000"/>
                </a:solidFill>
              </a:rPr>
              <a:t>劝你们中间与我同做长老的人</a:t>
            </a:r>
            <a:endParaRPr lang="en-US" dirty="0">
              <a:solidFill>
                <a:srgbClr val="FF0000"/>
              </a:solidFill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36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天上也有长老</a:t>
            </a:r>
            <a:r>
              <a:rPr lang="mr-IN" altLang="zh-CN" dirty="0" smtClean="0"/>
              <a:t>…</a:t>
            </a:r>
            <a:r>
              <a:rPr lang="en-US" altLang="zh-CN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5" lvl="2" indent="0">
              <a:spcBef>
                <a:spcPts val="800"/>
              </a:spcBef>
              <a:buClr>
                <a:schemeClr val="accent1"/>
              </a:buClr>
              <a:buSzPct val="80000"/>
              <a:buNone/>
            </a:pPr>
            <a:r>
              <a:rPr lang="zh-CN" altLang="en-US" sz="4000" dirty="0" smtClean="0"/>
              <a:t>我</a:t>
            </a:r>
            <a:r>
              <a:rPr lang="en-US" altLang="zh-CN" sz="4000" dirty="0" smtClean="0"/>
              <a:t>(</a:t>
            </a:r>
            <a:r>
              <a:rPr lang="zh-CN" altLang="en-US" sz="4000" dirty="0" smtClean="0"/>
              <a:t>约翰</a:t>
            </a:r>
            <a:r>
              <a:rPr lang="en-US" altLang="zh-CN" sz="4000" dirty="0" smtClean="0"/>
              <a:t>)</a:t>
            </a:r>
            <a:r>
              <a:rPr lang="zh-CN" altLang="en-US" sz="4000" dirty="0" smtClean="0"/>
              <a:t>立刻</a:t>
            </a:r>
            <a:r>
              <a:rPr lang="zh-CN" altLang="en-US" sz="4000" dirty="0"/>
              <a:t>被圣灵感动，见有一个宝座安置在天上，又有一位坐在宝座上。</a:t>
            </a:r>
            <a:r>
              <a:rPr lang="en-US" sz="4000" dirty="0"/>
              <a:t>看那坐着的，好像碧玉和</a:t>
            </a:r>
            <a:r>
              <a:rPr lang="zh-CN" altLang="en-US" sz="4000" dirty="0"/>
              <a:t>红宝石，又有虹围着宝座，好像绿宝石。</a:t>
            </a:r>
            <a:r>
              <a:rPr lang="en-US" sz="4000" dirty="0">
                <a:solidFill>
                  <a:srgbClr val="FF0000"/>
                </a:solidFill>
              </a:rPr>
              <a:t>宝座的周</a:t>
            </a:r>
            <a:r>
              <a:rPr lang="zh-CN" altLang="en-US" sz="4000" dirty="0">
                <a:solidFill>
                  <a:srgbClr val="FF0000"/>
                </a:solidFill>
              </a:rPr>
              <a:t>围又有二十四个座位，其上坐着二十四位长老，身穿白衣，头上戴着金冠冕</a:t>
            </a:r>
            <a:r>
              <a:rPr lang="zh-CN" altLang="en-US" sz="4000" dirty="0" smtClean="0">
                <a:solidFill>
                  <a:srgbClr val="FF0000"/>
                </a:solidFill>
              </a:rPr>
              <a:t>。</a:t>
            </a:r>
            <a:r>
              <a:rPr lang="en-US" altLang="zh-CN" sz="4000" dirty="0"/>
              <a:t> (</a:t>
            </a:r>
            <a:r>
              <a:rPr lang="zh-CN" altLang="en-US" sz="4000" dirty="0"/>
              <a:t>启示录</a:t>
            </a:r>
            <a:r>
              <a:rPr lang="en-US" sz="4000" dirty="0"/>
              <a:t>4:2-4) </a:t>
            </a:r>
            <a:endParaRPr lang="en-US" sz="4000" dirty="0">
              <a:solidFill>
                <a:srgbClr val="FF0000"/>
              </a:solidFill>
            </a:endParaRPr>
          </a:p>
          <a:p>
            <a:pPr marL="109725" lvl="2" indent="0">
              <a:spcBef>
                <a:spcPts val="800"/>
              </a:spcBef>
              <a:buClr>
                <a:schemeClr val="accent1"/>
              </a:buClr>
              <a:buSzPct val="80000"/>
              <a:buNone/>
            </a:pPr>
            <a:endParaRPr lang="en-US" sz="4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56806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639"/>
            <a:ext cx="9997440" cy="910694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effectLst/>
              </a:rPr>
              <a:t>圣经</a:t>
            </a:r>
            <a:r>
              <a:rPr lang="zh-CN" altLang="en-US" dirty="0" smtClean="0">
                <a:effectLst/>
              </a:rPr>
              <a:t>中对长老的几</a:t>
            </a:r>
            <a:r>
              <a:rPr lang="zh-CN" altLang="en-US" dirty="0">
                <a:effectLst/>
              </a:rPr>
              <a:t>种</a:t>
            </a:r>
            <a:r>
              <a:rPr lang="zh-CN" altLang="en-US" dirty="0" smtClean="0">
                <a:effectLst/>
              </a:rPr>
              <a:t>称呼</a:t>
            </a:r>
            <a:r>
              <a:rPr lang="zh-CN" altLang="en-US" dirty="0">
                <a:effectLst/>
              </a:rPr>
              <a:t>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endParaRPr lang="en-US" altLang="zh-CN" dirty="0" smtClean="0"/>
          </a:p>
          <a:p>
            <a:pPr>
              <a:buFont typeface="Wingdings" charset="2"/>
              <a:buChar char="v"/>
            </a:pPr>
            <a:r>
              <a:rPr lang="zh-CN" altLang="en-US" dirty="0" smtClean="0"/>
              <a:t>牧人</a:t>
            </a:r>
            <a:r>
              <a:rPr lang="en-US" dirty="0"/>
              <a:t>/</a:t>
            </a:r>
            <a:r>
              <a:rPr lang="en-US" dirty="0" smtClean="0"/>
              <a:t>shepherds</a:t>
            </a:r>
          </a:p>
          <a:p>
            <a:pPr>
              <a:buFont typeface="Wingdings" charset="2"/>
              <a:buChar char="v"/>
            </a:pPr>
            <a:r>
              <a:rPr lang="zh-CN" altLang="en-US" dirty="0"/>
              <a:t>监督</a:t>
            </a:r>
            <a:r>
              <a:rPr lang="en-US" dirty="0"/>
              <a:t>/</a:t>
            </a:r>
            <a:r>
              <a:rPr lang="en-US" dirty="0" smtClean="0"/>
              <a:t>Overseers</a:t>
            </a:r>
          </a:p>
          <a:p>
            <a:pPr>
              <a:buFont typeface="Wingdings" charset="2"/>
              <a:buChar char="v"/>
            </a:pPr>
            <a:r>
              <a:rPr lang="zh-CN" altLang="en-US" dirty="0"/>
              <a:t>长老</a:t>
            </a:r>
            <a:r>
              <a:rPr lang="en-US" dirty="0"/>
              <a:t>/Presbyters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91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长老是会众的属灵榜样：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zh-CN" altLang="en-US" dirty="0" smtClean="0"/>
              <a:t>个体榜样的力量</a:t>
            </a:r>
            <a:endParaRPr lang="en-US" altLang="zh-CN" dirty="0" smtClean="0"/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zh-CN" altLang="en-US" dirty="0" smtClean="0"/>
              <a:t>群体榜样的力量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7441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639"/>
            <a:ext cx="9997440" cy="588961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健康教会的影响力：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zh-CN" altLang="en-US" dirty="0" smtClean="0"/>
              <a:t>保罗教会思想的成熟：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altLang="zh-CN" dirty="0" smtClean="0"/>
          </a:p>
          <a:p>
            <a:pPr lvl="1">
              <a:buFont typeface="Wingdings" charset="2"/>
              <a:buChar char="q"/>
            </a:pPr>
            <a:r>
              <a:rPr lang="zh-CN" altLang="en-US" dirty="0"/>
              <a:t>保罗宣教的两个</a:t>
            </a:r>
            <a:r>
              <a:rPr lang="zh-CN" altLang="en-US" dirty="0" smtClean="0"/>
              <a:t>阶段：</a:t>
            </a:r>
            <a:endParaRPr lang="en-US" dirty="0"/>
          </a:p>
          <a:p>
            <a:pPr lvl="2">
              <a:buFont typeface="Wingdings" charset="2"/>
              <a:buChar char="Ø"/>
            </a:pPr>
            <a:r>
              <a:rPr lang="zh-CN" altLang="en-US" dirty="0"/>
              <a:t>安提阿阶段：旅行</a:t>
            </a:r>
            <a:r>
              <a:rPr lang="zh-CN" altLang="en-US" dirty="0" smtClean="0"/>
              <a:t>布道</a:t>
            </a:r>
            <a:endParaRPr lang="en-US" altLang="zh-CN" dirty="0"/>
          </a:p>
          <a:p>
            <a:pPr lvl="2">
              <a:buFont typeface="Wingdings" charset="2"/>
              <a:buChar char="Ø"/>
            </a:pPr>
            <a:r>
              <a:rPr lang="zh-CN" altLang="en-US" dirty="0" smtClean="0"/>
              <a:t>以</a:t>
            </a:r>
            <a:r>
              <a:rPr lang="zh-CN" altLang="en-US" dirty="0"/>
              <a:t>弗所阶段：驻地植堂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98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MSG313 All are called and saved 皆為蒙召得救的人 (1Co 1.26-31)</Template>
  <TotalTime>673</TotalTime>
  <Words>453</Words>
  <Application>Microsoft Macintosh PowerPoint</Application>
  <PresentationFormat>Widescreen</PresentationFormat>
  <Paragraphs>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Calibri</vt:lpstr>
      <vt:lpstr>Gill Sans MT</vt:lpstr>
      <vt:lpstr>KaiTi</vt:lpstr>
      <vt:lpstr>Mangal</vt:lpstr>
      <vt:lpstr>Times New Roman</vt:lpstr>
      <vt:lpstr>Verdana</vt:lpstr>
      <vt:lpstr>Wingdings</vt:lpstr>
      <vt:lpstr>Wingdings 2</vt:lpstr>
      <vt:lpstr>华文中宋</vt:lpstr>
      <vt:lpstr>Solstice</vt:lpstr>
      <vt:lpstr>长老的职分</vt:lpstr>
      <vt:lpstr>提多书1:5</vt:lpstr>
      <vt:lpstr>提多书1:5</vt:lpstr>
      <vt:lpstr>使徒行传 14:21-23</vt:lpstr>
      <vt:lpstr>各教会的长老… </vt:lpstr>
      <vt:lpstr>天上也有长老… </vt:lpstr>
      <vt:lpstr>圣经中对长老的几种称呼：</vt:lpstr>
      <vt:lpstr>长老是会众的属灵榜样：</vt:lpstr>
      <vt:lpstr>健康教会的影响力：</vt:lpstr>
      <vt:lpstr>健康教会的影响力：</vt:lpstr>
      <vt:lpstr>健康教会的影响力：</vt:lpstr>
      <vt:lpstr>健康教会的影响力：</vt:lpstr>
      <vt:lpstr>健康教会的影响力：</vt:lpstr>
      <vt:lpstr>健康教会的影响力：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教会纪律与属灵健康</dc:title>
  <dc:creator>Microsoft Office User</dc:creator>
  <cp:lastModifiedBy>Microsoft Office User</cp:lastModifiedBy>
  <cp:revision>70</cp:revision>
  <dcterms:created xsi:type="dcterms:W3CDTF">2018-03-25T09:48:02Z</dcterms:created>
  <dcterms:modified xsi:type="dcterms:W3CDTF">2018-12-16T15:00:14Z</dcterms:modified>
</cp:coreProperties>
</file>