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2" r:id="rId5"/>
    <p:sldId id="273" r:id="rId6"/>
    <p:sldId id="274" r:id="rId7"/>
    <p:sldId id="275" r:id="rId8"/>
    <p:sldId id="281" r:id="rId9"/>
    <p:sldId id="276" r:id="rId10"/>
    <p:sldId id="277" r:id="rId11"/>
    <p:sldId id="280" r:id="rId12"/>
    <p:sldId id="278" r:id="rId13"/>
    <p:sldId id="27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1532" autoAdjust="0"/>
  </p:normalViewPr>
  <p:slideViewPr>
    <p:cSldViewPr snapToGrid="0">
      <p:cViewPr>
        <p:scale>
          <a:sx n="111" d="100"/>
          <a:sy n="111" d="100"/>
        </p:scale>
        <p:origin x="384"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4D752-5AC9-4BAD-836C-88104F642ABD}" type="datetimeFigureOut">
              <a:rPr lang="en-US" smtClean="0"/>
              <a:pPr/>
              <a:t>5/17/17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7336D-2FEC-4B26-A0C0-82C627B653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was a rumor on this campus that today’s speaker knows everybody in China. Let me tell you the origin of this rumor with a metaphor. Once deep in the jungle lived a fox, who was one day caught by a tiger. The tiger played with his snack by engaging with the fox a conversation. “How are you doing?” the tiger asked. “Very well sir”, the fox replied, and added another line “in fact, I am feeling extremely well these days?”. “May I ask you why”, the tiger asked. “Oh, don’t you know”, the fox replied, “that all animals of the jungle just elected me as the king of this jungle”. “Oh, really”, the tiger said, “I thought I am the king of this jungle”. “Let’s take a walk, and you will see”, the fox suggested. So together, they took a walk into the jungle, with the fox swaggers down the road, and the tiger following behind. All the animals in the jungle receded respectfully before the fox. That was what happened during my trip to China with our President and Provost. The reason why it appears that I seemingly know everybody in China, because of the two </a:t>
            </a:r>
            <a:r>
              <a:rPr lang="en-US" baseline="0" dirty="0" err="1" smtClean="0"/>
              <a:t>bengal</a:t>
            </a:r>
            <a:r>
              <a:rPr lang="en-US" baseline="0" dirty="0" smtClean="0"/>
              <a:t> tigers following behind; Bengal tigers are sometimes white in case you don’t know. The name of CIU is well respected among churches in China, because many CIU graduates have been laboring </a:t>
            </a:r>
            <a:r>
              <a:rPr lang="en-US" baseline="0" dirty="0" err="1" smtClean="0"/>
              <a:t>deligently</a:t>
            </a:r>
            <a:r>
              <a:rPr lang="en-US" baseline="0" dirty="0" smtClean="0"/>
              <a:t> on that piece of land, and most of them served </a:t>
            </a:r>
            <a:r>
              <a:rPr lang="en-US" baseline="0" dirty="0" err="1" smtClean="0"/>
              <a:t>anymously</a:t>
            </a:r>
            <a:r>
              <a:rPr lang="en-US" baseline="0" dirty="0" smtClean="0"/>
              <a:t>, which means they deliberately conceal their identities in order to serve </a:t>
            </a:r>
            <a:r>
              <a:rPr lang="en-US" baseline="0" smtClean="0"/>
              <a:t>more efficiently. </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have been pondering about the life of John the Evangelist, and was amazed by his transformation. </a:t>
            </a:r>
          </a:p>
          <a:p>
            <a:r>
              <a:rPr lang="en-US" baseline="0" dirty="0" smtClean="0"/>
              <a:t>He and his brother James once were very assertive person who strived to be number one among the disciples. They had constant tension with Peter, and the tension sometime erupted in episodes like Matthew 20, where their mother under the urge of her sons implored Jesus for high positions in the future Kingdom. This request elicited indignation from their fellow disciples, especially Peter. </a:t>
            </a:r>
          </a:p>
          <a:p>
            <a:endParaRPr lang="en-US" baseline="0" dirty="0" smtClean="0"/>
          </a:p>
          <a:p>
            <a:r>
              <a:rPr lang="en-US" baseline="0" dirty="0" smtClean="0"/>
              <a:t>Yet, later on, John the once proactive seeker of fame and recognition intended to hide his identity while writing the Gospel of John, the marvelous piece with eternal value, which can be the one-time-in-life occasion of earning him immortal fame. Why was the case? Why such a dramatic change? It was because of the Cross. The </a:t>
            </a:r>
            <a:r>
              <a:rPr lang="en-US" baseline="0" dirty="0" err="1" smtClean="0"/>
              <a:t>knenotic</a:t>
            </a:r>
            <a:r>
              <a:rPr lang="en-US" baseline="0" dirty="0" smtClean="0"/>
              <a:t> spirit of Christ infused and imputed in him, and transformed him into a new person, transforming him from a self-centered person to a Kingdom-centered Christ-like figure who hid both his face and his feet. Being Christ-like with deep prehension of kenotic spirit forms the foundation for </a:t>
            </a:r>
            <a:r>
              <a:rPr lang="en-US" baseline="0" dirty="0" err="1" smtClean="0"/>
              <a:t>apostilic</a:t>
            </a:r>
            <a:r>
              <a:rPr lang="en-US" baseline="0" dirty="0" smtClean="0"/>
              <a:t> unity, because they all consider themselves as servants who serve the same King for the same cause. It was with this kind of spirit that Peter, James and John they untied as one, they were able to share the deep communion. Liberal scholars attempted to drive wedges </a:t>
            </a:r>
            <a:r>
              <a:rPr lang="en-US" baseline="0" dirty="0" err="1" smtClean="0"/>
              <a:t>inbetween</a:t>
            </a:r>
            <a:r>
              <a:rPr lang="en-US" baseline="0" dirty="0" smtClean="0"/>
              <a:t> Pauline, Johannine and </a:t>
            </a:r>
            <a:r>
              <a:rPr lang="en-US" baseline="0" dirty="0" err="1" smtClean="0"/>
              <a:t>Petrine</a:t>
            </a:r>
            <a:r>
              <a:rPr lang="en-US" baseline="0" dirty="0" smtClean="0"/>
              <a:t> literatures, assuming they all compete for their fame among the early churches. I believe the liberals are wrong on this point because, with their </a:t>
            </a:r>
            <a:r>
              <a:rPr lang="en-US" baseline="0" dirty="0" err="1" smtClean="0"/>
              <a:t>unregenerated</a:t>
            </a:r>
            <a:r>
              <a:rPr lang="en-US" baseline="0" dirty="0" smtClean="0"/>
              <a:t> heart, they do not understand this kenotic Christ-like spirit. </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a:t>
            </a:r>
            <a:r>
              <a:rPr lang="en-US" baseline="0" dirty="0" smtClean="0"/>
              <a:t> Chinese history saturates itself with violence, warfare and bloodshed. </a:t>
            </a:r>
          </a:p>
          <a:p>
            <a:r>
              <a:rPr lang="en-US" baseline="0" dirty="0" smtClean="0"/>
              <a:t>Most of them were caused by power struggles; allowing only the most vicious grabbing the power as private possession. </a:t>
            </a:r>
          </a:p>
          <a:p>
            <a:r>
              <a:rPr lang="en-US" baseline="0" dirty="0" smtClean="0"/>
              <a:t>We invent fairy tale utopians in which the sage yield his position to another sage voluntarily, yet we have seldom, or never seen this happened in real history. </a:t>
            </a:r>
          </a:p>
          <a:p>
            <a:endParaRPr lang="en-US" baseline="0" dirty="0" smtClean="0"/>
          </a:p>
          <a:p>
            <a:r>
              <a:rPr lang="en-US" baseline="0" dirty="0" smtClean="0"/>
              <a:t>It is not easy, after all, to overcome our sense of insecurity and to empty ourselves, or to </a:t>
            </a:r>
            <a:r>
              <a:rPr lang="en-US" baseline="0" dirty="0" err="1" smtClean="0"/>
              <a:t>kenotically</a:t>
            </a:r>
            <a:r>
              <a:rPr lang="en-US" baseline="0" dirty="0" smtClean="0"/>
              <a:t> humble ourselves. </a:t>
            </a:r>
          </a:p>
          <a:p>
            <a:r>
              <a:rPr lang="en-US" baseline="0" dirty="0" smtClean="0"/>
              <a:t>We all had the experience of being rejected, or sometimes rejecting others; Schism, separation, division, </a:t>
            </a:r>
            <a:r>
              <a:rPr lang="en-US" baseline="0" dirty="0" err="1" smtClean="0"/>
              <a:t>backstabings</a:t>
            </a:r>
            <a:r>
              <a:rPr lang="en-US" baseline="0" dirty="0" smtClean="0"/>
              <a:t> have been quite prevalent among Christian circles; All these violate directly the </a:t>
            </a:r>
            <a:r>
              <a:rPr lang="en-US" baseline="0" dirty="0" err="1" smtClean="0"/>
              <a:t>trinitarian</a:t>
            </a:r>
            <a:r>
              <a:rPr lang="en-US" baseline="0" dirty="0" smtClean="0"/>
              <a:t> model of existence. It is true that sometime we do need to hold the criteria for orthodoxy, and division and separation can be worthy for the truth’s sake. Yet how many schisms and separations happened because deep down there we were unwilling to open up, unwilling to embrace, unwilling to cooperate. We want to </a:t>
            </a:r>
            <a:r>
              <a:rPr lang="en-US" baseline="0" dirty="0" err="1" smtClean="0"/>
              <a:t>conqure</a:t>
            </a:r>
            <a:r>
              <a:rPr lang="en-US" baseline="0" dirty="0" smtClean="0"/>
              <a:t>, we want to subdue, we want to exalt ourselves, and we did it sometimes in the most humble, elegant, delicate, polite  or even godly manner that we even smack on our skillfulness. Yet the problem is still there. By exclude others, we are still a goat, not a sheep; we are still loners, rather than </a:t>
            </a:r>
            <a:r>
              <a:rPr lang="en-US" baseline="0" dirty="0" err="1" smtClean="0"/>
              <a:t>communioners</a:t>
            </a:r>
            <a:r>
              <a:rPr lang="en-US" baseline="0" dirty="0" smtClean="0"/>
              <a:t>. </a:t>
            </a:r>
          </a:p>
          <a:p>
            <a:endParaRPr lang="en-US" baseline="0" dirty="0" smtClean="0"/>
          </a:p>
          <a:p>
            <a:r>
              <a:rPr lang="en-US" baseline="0" dirty="0" smtClean="0"/>
              <a:t>Strong leaders co-exist harmoniously in the team, each serving according to his/her unique talent; yet each respects the others, building up the others, strengthening the others, and regards others as more important than him/herself</a:t>
            </a:r>
          </a:p>
          <a:p>
            <a:r>
              <a:rPr lang="en-US" baseline="0" dirty="0" smtClean="0"/>
              <a:t>That is very rare in this world; That is the glory of Trinitarian God; that is the </a:t>
            </a:r>
            <a:r>
              <a:rPr lang="en-US" baseline="0" dirty="0" err="1" smtClean="0"/>
              <a:t>perocherotic</a:t>
            </a:r>
            <a:r>
              <a:rPr lang="en-US" baseline="0" dirty="0" smtClean="0"/>
              <a:t> harmony between the divine persons in the Trinity. </a:t>
            </a:r>
          </a:p>
          <a:p>
            <a:endParaRPr lang="en-US" baseline="0" dirty="0" smtClean="0"/>
          </a:p>
          <a:p>
            <a:r>
              <a:rPr lang="en-US" baseline="0" dirty="0" smtClean="0"/>
              <a:t>We celebrate the display of this divine glory on this campus; we look forward to a future… </a:t>
            </a:r>
          </a:p>
          <a:p>
            <a:endParaRPr lang="en-US" baseline="0" dirty="0" smtClean="0"/>
          </a:p>
          <a:p>
            <a:r>
              <a:rPr lang="en-US" baseline="0" dirty="0" smtClean="0"/>
              <a:t>When professors and the professors emeritus </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Seraphim are fiery angelic</a:t>
            </a:r>
            <a:r>
              <a:rPr lang="en-US" baseline="0" dirty="0" smtClean="0"/>
              <a:t> beings, who reflect the glory of God; </a:t>
            </a:r>
          </a:p>
          <a:p>
            <a:r>
              <a:rPr lang="en-US" dirty="0" smtClean="0"/>
              <a:t>The sense is well expressed by the </a:t>
            </a:r>
            <a:r>
              <a:rPr lang="en-US" dirty="0" err="1" smtClean="0"/>
              <a:t>Targum</a:t>
            </a:r>
            <a:r>
              <a:rPr lang="en-US" dirty="0" smtClean="0"/>
              <a:t>: “With two he covered his face that he might not see; and with two he covered his body that he might not be seen.”</a:t>
            </a:r>
          </a:p>
          <a:p>
            <a:r>
              <a:rPr lang="en-US" dirty="0" smtClean="0"/>
              <a:t>Seraphim as angelic</a:t>
            </a:r>
            <a:r>
              <a:rPr lang="en-US" baseline="0" dirty="0" smtClean="0"/>
              <a:t> creature can not gaze up the dazzling glory of the divine face; In front of the divine majesty, even the angels cover their face; and the prophet immediately realized the sin of himself and his people. </a:t>
            </a:r>
          </a:p>
          <a:p>
            <a:r>
              <a:rPr lang="en-US" baseline="0" dirty="0" smtClean="0"/>
              <a:t>The upper and lower wings that cover the face and the feet, these are wings of humility; The face need to be covered, because we are creatures dare not look straight into the divine glory; we as creatures dare not to show off ourselves as we serve the glorious God; The feet need to be covered, because what we did, even those most righteous needs, are but filthy garments (Isaiah 64:6)</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Joy: hidden face, hidden name; </a:t>
            </a:r>
            <a:r>
              <a:rPr lang="en-US" dirty="0" err="1" smtClean="0"/>
              <a:t>Afganistian</a:t>
            </a:r>
            <a:r>
              <a:rPr lang="en-US" dirty="0" smtClean="0"/>
              <a:t> Missionary; grew up in Shanghai,</a:t>
            </a:r>
            <a:r>
              <a:rPr lang="en-US" baseline="0" dirty="0" smtClean="0"/>
              <a:t> came to the states for high education; settled down in CA; became Christians; felt the calling to be missionaries in </a:t>
            </a:r>
            <a:r>
              <a:rPr lang="en-US" baseline="0" dirty="0" err="1" smtClean="0"/>
              <a:t>Afganistian</a:t>
            </a:r>
            <a:r>
              <a:rPr lang="en-US" baseline="0" dirty="0" smtClean="0"/>
              <a:t>, she, her husband and their two daughters; </a:t>
            </a:r>
          </a:p>
          <a:p>
            <a:r>
              <a:rPr lang="en-US" baseline="0" dirty="0" smtClean="0"/>
              <a:t>Not for fame, not for gain, yet risk their lives all the time; </a:t>
            </a:r>
          </a:p>
        </p:txBody>
      </p:sp>
      <p:sp>
        <p:nvSpPr>
          <p:cNvPr id="4" name="Slide Number Placeholder 3"/>
          <p:cNvSpPr>
            <a:spLocks noGrp="1"/>
          </p:cNvSpPr>
          <p:nvPr>
            <p:ph type="sldNum" sz="quarter" idx="10"/>
          </p:nvPr>
        </p:nvSpPr>
        <p:spPr/>
        <p:txBody>
          <a:bodyPr/>
          <a:lstStyle/>
          <a:p>
            <a:fld id="{0837336D-2FEC-4B26-A0C0-82C627B6536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want to be celebrities; we want our names to be remembered by scribing them into stone, or positing on </a:t>
            </a:r>
            <a:r>
              <a:rPr lang="en-US" sz="1200" kern="1200" dirty="0" err="1" smtClean="0">
                <a:solidFill>
                  <a:schemeClr val="tx1"/>
                </a:solidFill>
                <a:latin typeface="+mn-lt"/>
                <a:ea typeface="+mn-ea"/>
                <a:cs typeface="+mn-cs"/>
              </a:rPr>
              <a:t>instagram</a:t>
            </a:r>
            <a:r>
              <a:rPr lang="en-US" sz="1200" kern="1200" dirty="0" smtClean="0">
                <a:solidFill>
                  <a:schemeClr val="tx1"/>
                </a:solidFill>
                <a:latin typeface="+mn-lt"/>
                <a:ea typeface="+mn-ea"/>
                <a:cs typeface="+mn-cs"/>
              </a:rPr>
              <a:t>; to post </a:t>
            </a:r>
            <a:r>
              <a:rPr lang="en-US" sz="1200" kern="1200" dirty="0" err="1" smtClean="0">
                <a:solidFill>
                  <a:schemeClr val="tx1"/>
                </a:solidFill>
                <a:latin typeface="+mn-lt"/>
                <a:ea typeface="+mn-ea"/>
                <a:cs typeface="+mn-cs"/>
              </a:rPr>
              <a:t>selfies</a:t>
            </a:r>
            <a:r>
              <a:rPr lang="en-US" sz="1200" kern="1200" dirty="0" smtClean="0">
                <a:solidFill>
                  <a:schemeClr val="tx1"/>
                </a:solidFill>
                <a:latin typeface="+mn-lt"/>
                <a:ea typeface="+mn-ea"/>
                <a:cs typeface="+mn-cs"/>
              </a:rPr>
              <a:t> here and there; leaving electronic traits that exist </a:t>
            </a:r>
            <a:r>
              <a:rPr lang="en-US" sz="1200" kern="1200" dirty="0" err="1" smtClean="0">
                <a:solidFill>
                  <a:schemeClr val="tx1"/>
                </a:solidFill>
                <a:latin typeface="+mn-lt"/>
                <a:ea typeface="+mn-ea"/>
                <a:cs typeface="+mn-cs"/>
              </a:rPr>
              <a:t>permeantly</a:t>
            </a:r>
            <a:r>
              <a:rPr lang="en-US" sz="1200" kern="1200" dirty="0" smtClean="0">
                <a:solidFill>
                  <a:schemeClr val="tx1"/>
                </a:solidFill>
                <a:latin typeface="+mn-lt"/>
                <a:ea typeface="+mn-ea"/>
                <a:cs typeface="+mn-cs"/>
              </a:rPr>
              <a:t>; My our culture actually prescribes three ways of effectively establish a name when you are alive or after you pass away: that is through great accomplishment; three extremely words (like beautiful poems and literature) or through virtuous deeds that impact as many people as possible. There are the three ways people will remember you, even after you die. </a:t>
            </a:r>
          </a:p>
          <a:p>
            <a:r>
              <a:rPr lang="en-US" sz="1200" kern="1200" dirty="0" smtClean="0">
                <a:solidFill>
                  <a:schemeClr val="tx1"/>
                </a:solidFill>
                <a:latin typeface="+mn-lt"/>
                <a:ea typeface="+mn-ea"/>
                <a:cs typeface="+mn-cs"/>
              </a:rPr>
              <a:t>London Missionary Society, Missionary Archives; whole basement, like a warehouse; </a:t>
            </a:r>
          </a:p>
          <a:p>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Percy Cunningham</a:t>
            </a:r>
            <a:r>
              <a:rPr lang="en-US" baseline="0" dirty="0" smtClean="0"/>
              <a:t> Mather (</a:t>
            </a:r>
            <a:r>
              <a:rPr lang="zh-CN" altLang="en-US" baseline="0" dirty="0" smtClean="0"/>
              <a:t>马尔昌）</a:t>
            </a:r>
            <a:r>
              <a:rPr lang="en-US" baseline="0" dirty="0" smtClean="0"/>
              <a:t>: 2</a:t>
            </a:r>
            <a:r>
              <a:rPr lang="en-US" baseline="30000" dirty="0" smtClean="0"/>
              <a:t>nd</a:t>
            </a:r>
            <a:r>
              <a:rPr lang="en-US" baseline="0" dirty="0" smtClean="0"/>
              <a:t> CIM missionary to </a:t>
            </a:r>
            <a:r>
              <a:rPr lang="en-US" baseline="0" dirty="0" err="1" smtClean="0"/>
              <a:t>XinJiang</a:t>
            </a:r>
            <a:r>
              <a:rPr lang="en-US" baseline="0" dirty="0" smtClean="0"/>
              <a:t>; He</a:t>
            </a:r>
            <a:r>
              <a:rPr lang="en-US" dirty="0" smtClean="0"/>
              <a:t> gave his</a:t>
            </a:r>
            <a:r>
              <a:rPr lang="en-US" baseline="0" dirty="0" smtClean="0"/>
              <a:t> life </a:t>
            </a:r>
            <a:r>
              <a:rPr lang="en-US" dirty="0" smtClean="0"/>
              <a:t>Jesus Christ by serving in a most inhospitable place:  Chinese Turkistan. Percy Mather died in 1933 at the age of 51,</a:t>
            </a:r>
            <a:r>
              <a:rPr lang="en-US" baseline="0" dirty="0" smtClean="0"/>
              <a:t> and was buried in </a:t>
            </a:r>
            <a:r>
              <a:rPr lang="en-US" baseline="0" dirty="0" err="1" smtClean="0"/>
              <a:t>XinJiang</a:t>
            </a:r>
            <a:r>
              <a:rPr lang="en-US" baseline="0" dirty="0" smtClean="0"/>
              <a:t>. </a:t>
            </a:r>
            <a:endParaRPr lang="en-US" dirty="0" smtClean="0"/>
          </a:p>
          <a:p>
            <a:r>
              <a:rPr lang="en-US" dirty="0" smtClean="0"/>
              <a:t>Dr. </a:t>
            </a:r>
            <a:r>
              <a:rPr lang="en-US" dirty="0" err="1" smtClean="0"/>
              <a:t>Fischbacher</a:t>
            </a:r>
            <a:r>
              <a:rPr lang="en-US" dirty="0" smtClean="0"/>
              <a:t> </a:t>
            </a:r>
            <a:r>
              <a:rPr lang="zh-CN" altLang="en-US" dirty="0" smtClean="0"/>
              <a:t>（巴富义）：</a:t>
            </a:r>
            <a:r>
              <a:rPr lang="en-US" dirty="0" smtClean="0"/>
              <a:t>was born in</a:t>
            </a:r>
            <a:r>
              <a:rPr lang="en-US" baseline="0" dirty="0" smtClean="0"/>
              <a:t> Glasgow Scotland, August 9 1903. He gained his Physician and Surgeon License. He was called to serve with the CIM and left London for China on </a:t>
            </a:r>
            <a:r>
              <a:rPr lang="en-US" baseline="0" dirty="0" err="1" smtClean="0"/>
              <a:t>Dircember</a:t>
            </a:r>
            <a:r>
              <a:rPr lang="en-US" baseline="0" dirty="0" smtClean="0"/>
              <a:t> 31 1931. He arrived in Urumqi on November 9 1932. Dr. </a:t>
            </a:r>
            <a:r>
              <a:rPr lang="en-US" baseline="0" dirty="0" err="1" smtClean="0"/>
              <a:t>Fischbacher</a:t>
            </a:r>
            <a:r>
              <a:rPr lang="en-US" baseline="0" dirty="0" smtClean="0"/>
              <a:t> died on May 27, 1933 of Typhus which he contracted during surgical procedure for local patience. He died at the age of 30.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37336D-2FEC-4B26-A0C0-82C627B6536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Here Rests</a:t>
            </a:r>
            <a:r>
              <a:rPr lang="en-US" altLang="zh-CN" baseline="0" dirty="0" smtClean="0"/>
              <a:t> in Honored Glory A Kingdom Soldier; Known to no one but to God!</a:t>
            </a:r>
          </a:p>
          <a:p>
            <a:endParaRPr lang="en-US" altLang="zh-CN" baseline="0" dirty="0" smtClean="0"/>
          </a:p>
          <a:p>
            <a:r>
              <a:rPr lang="en-US" altLang="zh-CN" baseline="0" dirty="0" smtClean="0"/>
              <a:t>Just like the </a:t>
            </a:r>
            <a:r>
              <a:rPr lang="en-US" dirty="0" smtClean="0"/>
              <a:t>Seraphim, these servants</a:t>
            </a:r>
            <a:r>
              <a:rPr lang="en-US" baseline="0" dirty="0" smtClean="0"/>
              <a:t> covers their faces, and their feet; serving not for their own glory or recognition, their righteous deeds were unknown to the world, yet Known to the Lord!</a:t>
            </a:r>
          </a:p>
          <a:p>
            <a:endParaRPr lang="en-US" baseline="0" dirty="0" smtClean="0"/>
          </a:p>
          <a:p>
            <a:r>
              <a:rPr lang="en-US" altLang="zh-CN" baseline="0" dirty="0" smtClean="0"/>
              <a:t>These Kingdom servants reflects the glory of God; Seraphim reflect the glory of God</a:t>
            </a:r>
          </a:p>
          <a:p>
            <a:r>
              <a:rPr lang="en-US" altLang="zh-CN" baseline="0" dirty="0" smtClean="0"/>
              <a:t>What is this glory of God? </a:t>
            </a:r>
          </a:p>
          <a:p>
            <a:endParaRPr lang="en-US" altLang="zh-CN" baseline="0" dirty="0" smtClean="0"/>
          </a:p>
          <a:p>
            <a:endParaRPr lang="en-US" altLang="zh-CN" baseline="0" dirty="0" smtClean="0"/>
          </a:p>
          <a:p>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t>Lucifer</a:t>
            </a:r>
            <a:r>
              <a:rPr lang="en-US" sz="1600" baseline="0" dirty="0" smtClean="0"/>
              <a:t> probably is not less beautiful, intelligent or gifted than Seraphim; Why he chose to rebel? </a:t>
            </a:r>
          </a:p>
          <a:p>
            <a:r>
              <a:rPr lang="en-US" sz="1600" baseline="0" dirty="0" smtClean="0"/>
              <a:t>The origin of devil has always been a puzzled mystery in systematic theology; Somewhere between Gen 1:31 and Gen 3:1, there was an insurgence, or riot, happened in the heavenly realm. No biblical scholar knows what exactly happened. As I am preparing this message, some insights came to my mind. What lies at the center of demonic motivation might well be the jealousy, the jealousy of divine love for human being. Before man was created, angels must be the Creator’s favorite creature. And then God created Adam in His very own image and likeness; God prepared a garden for human beings, and give them the authority ruling the earth; The angels as part of divine council could have known about the </a:t>
            </a:r>
            <a:r>
              <a:rPr lang="en-US" sz="1600" i="1" dirty="0" err="1" smtClean="0"/>
              <a:t>pactum</a:t>
            </a:r>
            <a:r>
              <a:rPr lang="en-US" sz="1600" i="1" dirty="0" smtClean="0"/>
              <a:t> </a:t>
            </a:r>
            <a:r>
              <a:rPr lang="en-US" sz="1600" i="1" dirty="0" err="1" smtClean="0"/>
              <a:t>saltuis</a:t>
            </a:r>
            <a:r>
              <a:rPr lang="en-US" sz="1600" i="1" baseline="0" dirty="0" smtClean="0"/>
              <a:t> (</a:t>
            </a:r>
            <a:r>
              <a:rPr lang="en-US" sz="1600" dirty="0" smtClean="0"/>
              <a:t>a pact or a covenant that the Father enters into with the pre-incarnate Son;</a:t>
            </a:r>
            <a:r>
              <a:rPr lang="en-US" sz="1600" baseline="0" dirty="0" smtClean="0"/>
              <a:t> t</a:t>
            </a:r>
            <a:r>
              <a:rPr lang="en-US" sz="1600" dirty="0" smtClean="0"/>
              <a:t>he </a:t>
            </a:r>
            <a:r>
              <a:rPr lang="en-US" sz="1600" i="1" dirty="0" err="1" smtClean="0"/>
              <a:t>pactum</a:t>
            </a:r>
            <a:r>
              <a:rPr lang="en-US" sz="1600" dirty="0" smtClean="0"/>
              <a:t> refers to the Father’s “eternal appointment of the Son of God, by way of covenant, to become the incarnate redeemer and head of his adopted siblings).</a:t>
            </a:r>
            <a:r>
              <a:rPr lang="en-US" sz="1600" baseline="0" dirty="0" smtClean="0"/>
              <a:t> As they learn more about the divine plan of redemption for human being, as it is indicated in 1 Peter 1:12 (… things into which angels long to look); The angels realized that human beings, rather than them, are the favorite creatures of the Creator. Some of the angels they became very jealousy, and rebelled. Because they were jealous, they became enemy of human beings, stirring up God to test human being (as we see in the book of Job), they accuse human representatives (as in Zechariah 3:1), they attacked and made every effort to deceit human beings (as in Genesis 3), they wanted to torpedo the salvation by tempting the </a:t>
            </a:r>
            <a:r>
              <a:rPr lang="en-US" sz="1600" baseline="0" dirty="0" err="1" smtClean="0"/>
              <a:t>saviour</a:t>
            </a:r>
            <a:r>
              <a:rPr lang="en-US" sz="1600" baseline="0" dirty="0" smtClean="0"/>
              <a:t> (as in Matthew 4), they were called the accuser of our brethren (as in Rev. 12:10). </a:t>
            </a:r>
          </a:p>
          <a:p>
            <a:endParaRPr lang="en-US" sz="1600" baseline="0" dirty="0" smtClean="0"/>
          </a:p>
          <a:p>
            <a:r>
              <a:rPr lang="en-US" sz="1600" baseline="0" dirty="0" smtClean="0"/>
              <a:t>It is the pride that caused devil to fall; the self pride preclude the devil from embracing human beings. The devil’s pride soared to the height of demanding to share the divine glory (Isaiah 14:12)</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37336D-2FEC-4B26-A0C0-82C627B6536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dazzling glory that the Seraphim could</a:t>
            </a:r>
            <a:r>
              <a:rPr lang="en-US" baseline="0" dirty="0" smtClean="0"/>
              <a:t> not gaze directly is the glory that manifested in Christ; </a:t>
            </a:r>
          </a:p>
          <a:p>
            <a:r>
              <a:rPr lang="en-US" baseline="0" dirty="0" smtClean="0"/>
              <a:t>It is the </a:t>
            </a:r>
            <a:r>
              <a:rPr lang="en-US" baseline="0" dirty="0" err="1" smtClean="0"/>
              <a:t>trinitarian</a:t>
            </a:r>
            <a:r>
              <a:rPr lang="en-US" baseline="0" dirty="0" smtClean="0"/>
              <a:t> glory of the three persons in the Godhead; each opens up embracing the others, each respects the others, cooperates with the others, loves the others. </a:t>
            </a:r>
          </a:p>
          <a:p>
            <a:r>
              <a:rPr lang="en-US" baseline="0" dirty="0" smtClean="0"/>
              <a:t>Each divine person have the capacity behaving in this manner, because the divine persons are not stubborn, self-centered, hard, snobby, me-first kind of being. The </a:t>
            </a:r>
            <a:r>
              <a:rPr lang="en-US" baseline="0" dirty="0" err="1" smtClean="0"/>
              <a:t>trinitarian</a:t>
            </a:r>
            <a:r>
              <a:rPr lang="en-US" baseline="0" dirty="0" smtClean="0"/>
              <a:t> God differs from those kind of rigid monotheism that believes in sheer power, in conquering, in shoving other around to make room for self, in subduing the others, or killing others (if others refuse to submit). </a:t>
            </a:r>
          </a:p>
          <a:p>
            <a:endParaRPr lang="en-US" baseline="0" dirty="0" smtClean="0"/>
          </a:p>
          <a:p>
            <a:r>
              <a:rPr lang="en-US" baseline="0" dirty="0" smtClean="0"/>
              <a:t>This is the kind of dazzling glory reflected by these kingdom servants, by the Seraphim, and the Spirit that’s moving on this campus. </a:t>
            </a:r>
          </a:p>
        </p:txBody>
      </p:sp>
      <p:sp>
        <p:nvSpPr>
          <p:cNvPr id="4" name="Slide Number Placeholder 3"/>
          <p:cNvSpPr>
            <a:spLocks noGrp="1"/>
          </p:cNvSpPr>
          <p:nvPr>
            <p:ph type="sldNum" sz="quarter" idx="10"/>
          </p:nvPr>
        </p:nvSpPr>
        <p:spPr/>
        <p:txBody>
          <a:bodyPr/>
          <a:lstStyle/>
          <a:p>
            <a:fld id="{0837336D-2FEC-4B26-A0C0-82C627B6536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regard</a:t>
            </a:r>
            <a:r>
              <a:rPr lang="en-US" baseline="0" dirty="0" smtClean="0"/>
              <a:t> you the board as more important that the faculty, the staff and the students, and are willing to submit to your decision; </a:t>
            </a:r>
          </a:p>
          <a:p>
            <a:r>
              <a:rPr lang="en-US" baseline="0" dirty="0" smtClean="0"/>
              <a:t>Yet you, in your humility, involved us in this decision making process; this truly is very unconventional for any institute; </a:t>
            </a:r>
          </a:p>
          <a:p>
            <a:endParaRPr lang="en-US" baseline="0" dirty="0" smtClean="0"/>
          </a:p>
          <a:p>
            <a:r>
              <a:rPr lang="en-US" baseline="0" dirty="0" smtClean="0"/>
              <a:t>The Christ-like, kenotic manner brought healing to the faculty and staff team, for we have been bleeding since last summer after some tough decision; </a:t>
            </a:r>
          </a:p>
          <a:p>
            <a:r>
              <a:rPr lang="en-US" baseline="0" dirty="0" smtClean="0"/>
              <a:t>Your humble leadership style, I believe, strengthened the unity of this campus, and enhanced the morale of this community. </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0837336D-2FEC-4B26-A0C0-82C627B6536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5/17/17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biblegateway.com/passage/?search=Isaiah+6&amp;version=NAS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The Glory of God</a:t>
            </a:r>
            <a:endParaRPr lang="en-US" sz="4400" dirty="0"/>
          </a:p>
        </p:txBody>
      </p:sp>
      <p:sp>
        <p:nvSpPr>
          <p:cNvPr id="3" name="Subtitle 2"/>
          <p:cNvSpPr>
            <a:spLocks noGrp="1"/>
          </p:cNvSpPr>
          <p:nvPr>
            <p:ph type="subTitle" idx="1"/>
          </p:nvPr>
        </p:nvSpPr>
        <p:spPr/>
        <p:txBody>
          <a:bodyPr>
            <a:normAutofit/>
          </a:bodyPr>
          <a:lstStyle/>
          <a:p>
            <a:r>
              <a:rPr lang="en-US" altLang="zh-CN" dirty="0" smtClean="0"/>
              <a:t>Columbia Chinese Christian Church 2017.5.21</a:t>
            </a:r>
            <a:r>
              <a:rPr lang="en-US" dirty="0" smtClean="0"/>
              <a:t> </a:t>
            </a:r>
            <a:endParaRPr lang="en-US" dirty="0"/>
          </a:p>
        </p:txBody>
      </p:sp>
    </p:spTree>
    <p:extLst>
      <p:ext uri="{BB962C8B-B14F-4D97-AF65-F5344CB8AC3E}">
        <p14:creationId xmlns:p14="http://schemas.microsoft.com/office/powerpoint/2010/main" val="3622625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04" y="378451"/>
            <a:ext cx="8911687" cy="1280890"/>
          </a:xfrm>
        </p:spPr>
        <p:txBody>
          <a:bodyPr/>
          <a:lstStyle/>
          <a:p>
            <a:r>
              <a:rPr lang="en-US" dirty="0" smtClean="0"/>
              <a:t>Before the Kenotic Passage was Paul’s urge to the Philippians … </a:t>
            </a:r>
            <a:endParaRPr lang="en-US" dirty="0"/>
          </a:p>
        </p:txBody>
      </p:sp>
      <p:sp>
        <p:nvSpPr>
          <p:cNvPr id="3" name="Content Placeholder 2"/>
          <p:cNvSpPr>
            <a:spLocks noGrp="1"/>
          </p:cNvSpPr>
          <p:nvPr>
            <p:ph idx="1"/>
          </p:nvPr>
        </p:nvSpPr>
        <p:spPr>
          <a:xfrm>
            <a:off x="2589212" y="2019869"/>
            <a:ext cx="8915400" cy="4162567"/>
          </a:xfrm>
        </p:spPr>
        <p:txBody>
          <a:bodyPr>
            <a:normAutofit/>
          </a:bodyPr>
          <a:lstStyle/>
          <a:p>
            <a:r>
              <a:rPr lang="en-US" sz="2800" dirty="0" smtClean="0"/>
              <a:t> </a:t>
            </a:r>
            <a:r>
              <a:rPr lang="en-US" sz="2800" baseline="30000" dirty="0" smtClean="0"/>
              <a:t>3 </a:t>
            </a:r>
            <a:r>
              <a:rPr lang="en-US" sz="2800" dirty="0" smtClean="0"/>
              <a:t>Do nothing from selfishness or empty conceit, </a:t>
            </a:r>
            <a:r>
              <a:rPr lang="en-US" sz="2800" dirty="0" smtClean="0">
                <a:solidFill>
                  <a:srgbClr val="FF0000"/>
                </a:solidFill>
              </a:rPr>
              <a:t>but with humility of mind regard one another as more important than yourselves</a:t>
            </a:r>
            <a:r>
              <a:rPr lang="en-US" sz="2800" dirty="0" smtClean="0"/>
              <a:t>; </a:t>
            </a:r>
          </a:p>
          <a:p>
            <a:r>
              <a:rPr lang="en-US" sz="2800" baseline="30000" dirty="0" smtClean="0"/>
              <a:t>4 </a:t>
            </a:r>
            <a:r>
              <a:rPr lang="en-US" sz="2800" dirty="0" smtClean="0"/>
              <a:t>do not </a:t>
            </a:r>
            <a:r>
              <a:rPr lang="en-US" sz="2800" i="1" dirty="0" smtClean="0"/>
              <a:t>merely</a:t>
            </a:r>
            <a:r>
              <a:rPr lang="en-US" sz="2800" dirty="0" smtClean="0"/>
              <a:t> look out for your own personal interests, but also for the interests of others. </a:t>
            </a:r>
          </a:p>
          <a:p>
            <a:r>
              <a:rPr lang="en-US" sz="2800" baseline="30000" dirty="0" smtClean="0"/>
              <a:t>5 </a:t>
            </a:r>
            <a:r>
              <a:rPr lang="en-US" sz="2800" dirty="0" smtClean="0"/>
              <a:t>Have </a:t>
            </a:r>
            <a:r>
              <a:rPr lang="en-US" sz="2800" dirty="0" smtClean="0">
                <a:solidFill>
                  <a:srgbClr val="FF0000"/>
                </a:solidFill>
              </a:rPr>
              <a:t>this attitude </a:t>
            </a:r>
            <a:r>
              <a:rPr lang="en-US" sz="2800" dirty="0" smtClean="0"/>
              <a:t>in yourselves </a:t>
            </a:r>
            <a:r>
              <a:rPr lang="en-US" sz="2800" dirty="0" smtClean="0">
                <a:solidFill>
                  <a:srgbClr val="FF0000"/>
                </a:solidFill>
              </a:rPr>
              <a:t>which was also in Christ Jesus,</a:t>
            </a:r>
            <a:endParaRPr lang="en-US" sz="2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230" y="214677"/>
            <a:ext cx="8911687" cy="877144"/>
          </a:xfrm>
        </p:spPr>
        <p:txBody>
          <a:bodyPr>
            <a:normAutofit/>
          </a:bodyPr>
          <a:lstStyle/>
          <a:p>
            <a:r>
              <a:rPr lang="en-US" dirty="0" smtClean="0"/>
              <a:t>You Are My Hiding Place</a:t>
            </a:r>
            <a:endParaRPr lang="en-US" dirty="0"/>
          </a:p>
        </p:txBody>
      </p:sp>
      <p:pic>
        <p:nvPicPr>
          <p:cNvPr id="1026" name="Picture 2" descr="C:\Users\Tim\Documents\youaremyhidingplace.jpg"/>
          <p:cNvPicPr>
            <a:picLocks noGrp="1" noChangeAspect="1" noChangeArrowheads="1"/>
          </p:cNvPicPr>
          <p:nvPr>
            <p:ph idx="1"/>
          </p:nvPr>
        </p:nvPicPr>
        <p:blipFill>
          <a:blip r:embed="rId3"/>
          <a:srcRect/>
          <a:stretch>
            <a:fillRect/>
          </a:stretch>
        </p:blipFill>
        <p:spPr bwMode="auto">
          <a:xfrm>
            <a:off x="2142700" y="1282889"/>
            <a:ext cx="9608022" cy="529533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548" y="364804"/>
            <a:ext cx="8911687" cy="931734"/>
          </a:xfrm>
        </p:spPr>
        <p:txBody>
          <a:bodyPr/>
          <a:lstStyle/>
          <a:p>
            <a:r>
              <a:rPr lang="en-US" dirty="0" smtClean="0"/>
              <a:t>The Trinitarian God</a:t>
            </a:r>
            <a:endParaRPr lang="en-US" dirty="0"/>
          </a:p>
        </p:txBody>
      </p:sp>
      <p:pic>
        <p:nvPicPr>
          <p:cNvPr id="6" name="Content Placeholder 3" descr="C:\Users\Tim\Pictures\dancing-trinity-framed.png"/>
          <p:cNvPicPr>
            <a:picLocks noGrp="1"/>
          </p:cNvPicPr>
          <p:nvPr>
            <p:ph sz="half" idx="1"/>
          </p:nvPr>
        </p:nvPicPr>
        <p:blipFill>
          <a:blip r:embed="rId3" cstate="print"/>
          <a:srcRect/>
          <a:stretch>
            <a:fillRect/>
          </a:stretch>
        </p:blipFill>
        <p:spPr bwMode="auto">
          <a:xfrm>
            <a:off x="1217930" y="1828800"/>
            <a:ext cx="4791530" cy="4343400"/>
          </a:xfrm>
          <a:prstGeom prst="rect">
            <a:avLst/>
          </a:prstGeom>
          <a:noFill/>
          <a:ln w="9525">
            <a:noFill/>
            <a:miter lim="800000"/>
            <a:headEnd/>
            <a:tailEnd/>
          </a:ln>
        </p:spPr>
      </p:pic>
      <p:pic>
        <p:nvPicPr>
          <p:cNvPr id="7" name="irc_mi" descr="http://theblessedrebellion.files.wordpress.com/2011/06/trinity.png"/>
          <p:cNvPicPr>
            <a:picLocks noGrp="1"/>
          </p:cNvPicPr>
          <p:nvPr>
            <p:ph sz="half" idx="2"/>
          </p:nvPr>
        </p:nvPicPr>
        <p:blipFill>
          <a:blip r:embed="rId4" cstate="print"/>
          <a:srcRect/>
          <a:stretch>
            <a:fillRect/>
          </a:stretch>
        </p:blipFill>
        <p:spPr>
          <a:xfrm>
            <a:off x="6553318" y="1981200"/>
            <a:ext cx="4192092" cy="36576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21" y="255620"/>
            <a:ext cx="8911687" cy="795257"/>
          </a:xfrm>
        </p:spPr>
        <p:txBody>
          <a:bodyPr>
            <a:normAutofit/>
          </a:bodyPr>
          <a:lstStyle/>
          <a:p>
            <a:r>
              <a:rPr lang="en-US" sz="2800" dirty="0" smtClean="0"/>
              <a:t>Ephesians 2:3 with various translations…</a:t>
            </a:r>
            <a:endParaRPr lang="en-US" sz="2800" dirty="0"/>
          </a:p>
        </p:txBody>
      </p:sp>
      <p:sp>
        <p:nvSpPr>
          <p:cNvPr id="3" name="Content Placeholder 2"/>
          <p:cNvSpPr>
            <a:spLocks noGrp="1"/>
          </p:cNvSpPr>
          <p:nvPr>
            <p:ph idx="1"/>
          </p:nvPr>
        </p:nvSpPr>
        <p:spPr>
          <a:xfrm>
            <a:off x="1637731" y="1105469"/>
            <a:ext cx="10208526" cy="5581933"/>
          </a:xfrm>
        </p:spPr>
        <p:txBody>
          <a:bodyPr/>
          <a:lstStyle/>
          <a:p>
            <a:pPr>
              <a:buNone/>
            </a:pPr>
            <a:r>
              <a:rPr lang="en-US" sz="2800" dirty="0" smtClean="0"/>
              <a:t>We look forward into a future, when </a:t>
            </a:r>
            <a:r>
              <a:rPr lang="en-US" sz="2800" dirty="0" smtClean="0"/>
              <a:t>our fellowship will </a:t>
            </a:r>
            <a:r>
              <a:rPr lang="en-US" sz="2800" dirty="0" smtClean="0"/>
              <a:t>be a place…</a:t>
            </a:r>
          </a:p>
          <a:p>
            <a:pPr lvl="1">
              <a:buNone/>
            </a:pPr>
            <a:r>
              <a:rPr lang="en-US" sz="2200" dirty="0" smtClean="0"/>
              <a:t>“… </a:t>
            </a:r>
            <a:r>
              <a:rPr lang="en-US" sz="2200" dirty="0" smtClean="0"/>
              <a:t>in humility value others above yourselves [themselves]” (NIV)</a:t>
            </a:r>
          </a:p>
          <a:p>
            <a:pPr lvl="1">
              <a:buNone/>
            </a:pPr>
            <a:r>
              <a:rPr lang="en-US" sz="2200" dirty="0" smtClean="0"/>
              <a:t>“… </a:t>
            </a:r>
            <a:r>
              <a:rPr lang="en-US" sz="2200" dirty="0" smtClean="0"/>
              <a:t>be humble, thinking of others as better than yourselves [themselves]”  (NLT)</a:t>
            </a:r>
          </a:p>
          <a:p>
            <a:pPr lvl="1">
              <a:buNone/>
            </a:pPr>
            <a:r>
              <a:rPr lang="en-US" sz="2200" dirty="0" smtClean="0"/>
              <a:t>“… </a:t>
            </a:r>
            <a:r>
              <a:rPr lang="en-US" sz="2200" dirty="0" smtClean="0"/>
              <a:t>in humility count others more significant than yourselves [themselves]” (ESV)</a:t>
            </a:r>
          </a:p>
          <a:p>
            <a:pPr lvl="1">
              <a:buNone/>
            </a:pPr>
            <a:r>
              <a:rPr lang="en-US" sz="2200" dirty="0" smtClean="0"/>
              <a:t>“… </a:t>
            </a:r>
            <a:r>
              <a:rPr lang="en-US" sz="2200" dirty="0" smtClean="0"/>
              <a:t>with humility of mind regard one another as more important than yourselves [themselves]” (NASB)</a:t>
            </a:r>
          </a:p>
          <a:p>
            <a:pPr lvl="1">
              <a:buNone/>
            </a:pPr>
            <a:r>
              <a:rPr lang="en-US" sz="2200" dirty="0" smtClean="0"/>
              <a:t>“… </a:t>
            </a:r>
            <a:r>
              <a:rPr lang="en-US" sz="2200" dirty="0" smtClean="0"/>
              <a:t>in lowliness of mind let each esteem other better than themselves” (KJV)</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65" y="480419"/>
            <a:ext cx="8911687" cy="708301"/>
          </a:xfrm>
        </p:spPr>
        <p:txBody>
          <a:bodyPr/>
          <a:lstStyle/>
          <a:p>
            <a:r>
              <a:rPr lang="en-US" altLang="zh-CN" dirty="0" smtClean="0"/>
              <a:t>Isaiah</a:t>
            </a:r>
            <a:r>
              <a:rPr lang="zh-CN" altLang="en-US" dirty="0" smtClean="0"/>
              <a:t> </a:t>
            </a:r>
            <a:r>
              <a:rPr lang="en-US" altLang="zh-CN" dirty="0" smtClean="0"/>
              <a:t>6:1-8</a:t>
            </a:r>
            <a:endParaRPr lang="en-US" dirty="0"/>
          </a:p>
        </p:txBody>
      </p:sp>
      <p:sp>
        <p:nvSpPr>
          <p:cNvPr id="3" name="Content Placeholder 2"/>
          <p:cNvSpPr>
            <a:spLocks noGrp="1"/>
          </p:cNvSpPr>
          <p:nvPr>
            <p:ph idx="1"/>
          </p:nvPr>
        </p:nvSpPr>
        <p:spPr>
          <a:xfrm>
            <a:off x="1541417" y="1227909"/>
            <a:ext cx="10332720" cy="5447211"/>
          </a:xfrm>
        </p:spPr>
        <p:txBody>
          <a:bodyPr/>
          <a:lstStyle/>
          <a:p>
            <a:r>
              <a:rPr lang="en-US" dirty="0" smtClean="0"/>
              <a:t>6 In the year of King </a:t>
            </a:r>
            <a:r>
              <a:rPr lang="en-US" dirty="0" err="1" smtClean="0"/>
              <a:t>Uzziah’s</a:t>
            </a:r>
            <a:r>
              <a:rPr lang="en-US" dirty="0" smtClean="0"/>
              <a:t> death I saw the Lord sitting on a throne, lofty and exalted, with the train of His robe filling the temple. </a:t>
            </a:r>
            <a:r>
              <a:rPr lang="en-US" baseline="30000" dirty="0" smtClean="0"/>
              <a:t>2 </a:t>
            </a:r>
            <a:r>
              <a:rPr lang="en-US" dirty="0" smtClean="0"/>
              <a:t>Seraphim stood above Him, each having six wings: with two he covered his face, and with two he covered his feet, and with two he flew. </a:t>
            </a:r>
            <a:r>
              <a:rPr lang="en-US" baseline="30000" dirty="0" smtClean="0"/>
              <a:t>3 </a:t>
            </a:r>
            <a:r>
              <a:rPr lang="en-US" dirty="0" smtClean="0"/>
              <a:t>And one called out to another and said,</a:t>
            </a:r>
          </a:p>
          <a:p>
            <a:r>
              <a:rPr lang="en-US" dirty="0" smtClean="0"/>
              <a:t>“Holy, Holy, Holy, is the </a:t>
            </a:r>
            <a:r>
              <a:rPr lang="en-US" cap="small" dirty="0" smtClean="0"/>
              <a:t>Lord</a:t>
            </a:r>
            <a:r>
              <a:rPr lang="en-US" dirty="0" smtClean="0"/>
              <a:t> of hosts,</a:t>
            </a:r>
            <a:br>
              <a:rPr lang="en-US" dirty="0" smtClean="0"/>
            </a:br>
            <a:r>
              <a:rPr lang="en-US" dirty="0" smtClean="0"/>
              <a:t>The whole earth is full of His glory.”</a:t>
            </a:r>
          </a:p>
          <a:p>
            <a:r>
              <a:rPr lang="en-US" baseline="30000" dirty="0" smtClean="0"/>
              <a:t>4 </a:t>
            </a:r>
            <a:r>
              <a:rPr lang="en-US" dirty="0" smtClean="0"/>
              <a:t>And the foundations of the thresholds trembled at the voice of him who called out, while the temple was filling with smoke. </a:t>
            </a:r>
            <a:r>
              <a:rPr lang="en-US" baseline="30000" dirty="0" smtClean="0"/>
              <a:t>5 </a:t>
            </a:r>
            <a:r>
              <a:rPr lang="en-US" dirty="0" smtClean="0"/>
              <a:t>Then I said,</a:t>
            </a:r>
          </a:p>
          <a:p>
            <a:r>
              <a:rPr lang="en-US" dirty="0" smtClean="0"/>
              <a:t>“Woe is me, for I am ruined!</a:t>
            </a:r>
            <a:br>
              <a:rPr lang="en-US" dirty="0" smtClean="0"/>
            </a:br>
            <a:r>
              <a:rPr lang="en-US" dirty="0" smtClean="0"/>
              <a:t>Because I am a man of unclean lips,</a:t>
            </a:r>
            <a:br>
              <a:rPr lang="en-US" dirty="0" smtClean="0"/>
            </a:br>
            <a:r>
              <a:rPr lang="en-US" dirty="0" smtClean="0"/>
              <a:t>And I live among a people of unclean lips;</a:t>
            </a:r>
            <a:br>
              <a:rPr lang="en-US" dirty="0" smtClean="0"/>
            </a:br>
            <a:r>
              <a:rPr lang="en-US" dirty="0" smtClean="0"/>
              <a:t>For my eyes have seen the King, the </a:t>
            </a:r>
            <a:r>
              <a:rPr lang="en-US" cap="small" dirty="0" smtClean="0"/>
              <a:t>Lord</a:t>
            </a:r>
            <a:r>
              <a:rPr lang="en-US" dirty="0" smtClean="0"/>
              <a:t> of hosts.”</a:t>
            </a:r>
          </a:p>
          <a:p>
            <a:r>
              <a:rPr lang="en-US" baseline="30000" dirty="0" smtClean="0"/>
              <a:t>6 </a:t>
            </a:r>
            <a:r>
              <a:rPr lang="en-US" dirty="0" smtClean="0"/>
              <a:t>Then one of the seraphim flew to me with a burning coal in his hand, which he had taken from the altar with tongs. </a:t>
            </a:r>
            <a:r>
              <a:rPr lang="en-US" baseline="30000" dirty="0" smtClean="0"/>
              <a:t>7 </a:t>
            </a:r>
            <a:r>
              <a:rPr lang="en-US" dirty="0" smtClean="0"/>
              <a:t>He touched my mouth </a:t>
            </a:r>
            <a:r>
              <a:rPr lang="en-US" i="1" dirty="0" smtClean="0"/>
              <a:t>with it</a:t>
            </a:r>
            <a:r>
              <a:rPr lang="en-US" dirty="0" smtClean="0"/>
              <a:t> and said, “Behold, this has touched your lips; and your iniquity is taken away and your sin is </a:t>
            </a:r>
            <a:r>
              <a:rPr lang="en-US" baseline="30000" dirty="0" smtClean="0"/>
              <a:t>[</a:t>
            </a:r>
            <a:r>
              <a:rPr lang="en-US" baseline="30000" dirty="0" smtClean="0">
                <a:hlinkClick r:id="rId3" tooltip="See footnote d"/>
              </a:rPr>
              <a:t>d</a:t>
            </a:r>
            <a:r>
              <a:rPr lang="en-US" baseline="30000" dirty="0" smtClean="0"/>
              <a:t>]</a:t>
            </a:r>
            <a:r>
              <a:rPr lang="en-US" dirty="0" smtClean="0"/>
              <a:t>forgiven.”</a:t>
            </a:r>
          </a:p>
          <a:p>
            <a:pPr>
              <a:buNone/>
            </a:pPr>
            <a:endParaRPr lang="zh-TW"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38930"/>
          </a:xfrm>
        </p:spPr>
        <p:txBody>
          <a:bodyPr/>
          <a:lstStyle/>
          <a:p>
            <a:r>
              <a:rPr lang="zh-CN" altLang="en-US" dirty="0" smtClean="0"/>
              <a:t>撒拉弗</a:t>
            </a:r>
            <a:endParaRPr lang="en-US" dirty="0"/>
          </a:p>
        </p:txBody>
      </p:sp>
      <p:pic>
        <p:nvPicPr>
          <p:cNvPr id="4" name="Content Placeholder 3" descr="Image result for Seraphim"/>
          <p:cNvPicPr>
            <a:picLocks noGrp="1"/>
          </p:cNvPicPr>
          <p:nvPr>
            <p:ph idx="1"/>
          </p:nvPr>
        </p:nvPicPr>
        <p:blipFill>
          <a:blip r:embed="rId2" cstate="print"/>
          <a:srcRect/>
          <a:stretch>
            <a:fillRect/>
          </a:stretch>
        </p:blipFill>
        <p:spPr bwMode="auto">
          <a:xfrm>
            <a:off x="2508068" y="1776548"/>
            <a:ext cx="8830491" cy="468956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Joy on 2016 Mission China 2030</a:t>
            </a:r>
            <a:endParaRPr lang="en-US" dirty="0"/>
          </a:p>
        </p:txBody>
      </p:sp>
      <p:pic>
        <p:nvPicPr>
          <p:cNvPr id="4" name="Content Placeholder 3" descr="Image result for Joyce in burka"/>
          <p:cNvPicPr>
            <a:picLocks noGrp="1"/>
          </p:cNvPicPr>
          <p:nvPr>
            <p:ph idx="1"/>
          </p:nvPr>
        </p:nvPicPr>
        <p:blipFill>
          <a:blip r:embed="rId3"/>
          <a:srcRect/>
          <a:stretch>
            <a:fillRect/>
          </a:stretch>
        </p:blipFill>
        <p:spPr bwMode="auto">
          <a:xfrm>
            <a:off x="4067823" y="2051957"/>
            <a:ext cx="5043780" cy="3778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922" y="173734"/>
            <a:ext cx="8911687" cy="481359"/>
          </a:xfrm>
        </p:spPr>
        <p:txBody>
          <a:bodyPr>
            <a:normAutofit fontScale="90000"/>
          </a:bodyPr>
          <a:lstStyle/>
          <a:p>
            <a:r>
              <a:rPr lang="en-US" dirty="0" smtClean="0"/>
              <a:t>CIM Missionaries with No Names</a:t>
            </a:r>
            <a:endParaRPr lang="en-US" dirty="0"/>
          </a:p>
        </p:txBody>
      </p:sp>
      <p:pic>
        <p:nvPicPr>
          <p:cNvPr id="5" name="Picture 4" descr="Image result for archives, London missionary society"/>
          <p:cNvPicPr/>
          <p:nvPr/>
        </p:nvPicPr>
        <p:blipFill>
          <a:blip r:embed="rId3">
            <a:extLst>
              <a:ext uri="{28A0092B-C50C-407E-A947-70E740481C1C}">
                <a14:useLocalDpi xmlns:a14="http://schemas.microsoft.com/office/drawing/2010/main" val="0"/>
              </a:ext>
            </a:extLst>
          </a:blip>
          <a:srcRect/>
          <a:stretch>
            <a:fillRect/>
          </a:stretch>
        </p:blipFill>
        <p:spPr bwMode="auto">
          <a:xfrm>
            <a:off x="2006222" y="999698"/>
            <a:ext cx="9512488" cy="548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387" y="624110"/>
            <a:ext cx="9398226" cy="1280890"/>
          </a:xfrm>
        </p:spPr>
        <p:txBody>
          <a:bodyPr/>
          <a:lstStyle/>
          <a:p>
            <a:r>
              <a:rPr lang="en-US" dirty="0" smtClean="0"/>
              <a:t>Two CIM Missionaries in </a:t>
            </a:r>
            <a:r>
              <a:rPr lang="en-US" dirty="0" err="1" smtClean="0"/>
              <a:t>XinJiang</a:t>
            </a:r>
            <a:endParaRPr lang="en-US" dirty="0"/>
          </a:p>
        </p:txBody>
      </p:sp>
      <p:pic>
        <p:nvPicPr>
          <p:cNvPr id="6" name="Content Placeholder 5" descr="C:\Users\Tim\AppData\Local\Microsoft\Windows\Temporary Internet Files\Content.Word\IMG_6451.png"/>
          <p:cNvPicPr>
            <a:picLocks noGrp="1"/>
          </p:cNvPicPr>
          <p:nvPr>
            <p:ph idx="1"/>
          </p:nvPr>
        </p:nvPicPr>
        <p:blipFill>
          <a:blip r:embed="rId3"/>
          <a:srcRect t="28066" b="20150"/>
          <a:stretch>
            <a:fillRect/>
          </a:stretch>
        </p:blipFill>
        <p:spPr bwMode="auto">
          <a:xfrm>
            <a:off x="750462" y="1763486"/>
            <a:ext cx="4102046" cy="4588328"/>
          </a:xfrm>
          <a:prstGeom prst="rect">
            <a:avLst/>
          </a:prstGeom>
          <a:noFill/>
          <a:ln w="9525">
            <a:noFill/>
            <a:miter lim="800000"/>
            <a:headEnd/>
            <a:tailEnd/>
          </a:ln>
        </p:spPr>
      </p:pic>
      <p:pic>
        <p:nvPicPr>
          <p:cNvPr id="8" name="Picture 7" descr="C:\Users\Tim\AppData\Local\Microsoft\Windows\Temporary Internet Files\Content.Word\IMG_6450.png"/>
          <p:cNvPicPr/>
          <p:nvPr/>
        </p:nvPicPr>
        <p:blipFill>
          <a:blip r:embed="rId4"/>
          <a:srcRect t="28786" b="28786"/>
          <a:stretch>
            <a:fillRect/>
          </a:stretch>
        </p:blipFill>
        <p:spPr bwMode="auto">
          <a:xfrm>
            <a:off x="5818414" y="1761991"/>
            <a:ext cx="5943600" cy="447701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Unknown to the World</a:t>
            </a:r>
            <a:br>
              <a:rPr lang="en-US" altLang="zh-CN" dirty="0" smtClean="0"/>
            </a:br>
            <a:r>
              <a:rPr lang="en-US" altLang="zh-CN" dirty="0" smtClean="0"/>
              <a:t>Yet Known to God</a:t>
            </a:r>
            <a:endParaRPr lang="en-US" dirty="0"/>
          </a:p>
        </p:txBody>
      </p:sp>
      <p:pic>
        <p:nvPicPr>
          <p:cNvPr id="4" name="Content Placeholder 3" descr="Image result for tomb for unknown soldier"/>
          <p:cNvPicPr>
            <a:picLocks noGrp="1"/>
          </p:cNvPicPr>
          <p:nvPr>
            <p:ph idx="1"/>
          </p:nvPr>
        </p:nvPicPr>
        <p:blipFill>
          <a:blip r:embed="rId3" cstate="print"/>
          <a:srcRect/>
          <a:stretch>
            <a:fillRect/>
          </a:stretch>
        </p:blipFill>
        <p:spPr bwMode="auto">
          <a:xfrm>
            <a:off x="3226526" y="2133599"/>
            <a:ext cx="7903027" cy="404513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674" y="269270"/>
            <a:ext cx="9621221" cy="795256"/>
          </a:xfrm>
        </p:spPr>
        <p:txBody>
          <a:bodyPr/>
          <a:lstStyle/>
          <a:p>
            <a:r>
              <a:rPr lang="en-US" altLang="zh-CN" dirty="0" smtClean="0"/>
              <a:t>Seraphim vs. Lucifer</a:t>
            </a:r>
            <a:endParaRPr lang="en-US" dirty="0"/>
          </a:p>
        </p:txBody>
      </p:sp>
      <p:pic>
        <p:nvPicPr>
          <p:cNvPr id="4" name="Content Placeholder 3" descr="Image result for Seraphim"/>
          <p:cNvPicPr>
            <a:picLocks noGrp="1"/>
          </p:cNvPicPr>
          <p:nvPr>
            <p:ph idx="1"/>
          </p:nvPr>
        </p:nvPicPr>
        <p:blipFill>
          <a:blip r:embed="rId3" cstate="print"/>
          <a:srcRect/>
          <a:stretch>
            <a:fillRect/>
          </a:stretch>
        </p:blipFill>
        <p:spPr bwMode="auto">
          <a:xfrm>
            <a:off x="1099901" y="1897039"/>
            <a:ext cx="5943600" cy="3591828"/>
          </a:xfrm>
          <a:prstGeom prst="rect">
            <a:avLst/>
          </a:prstGeom>
          <a:noFill/>
          <a:ln w="9525">
            <a:noFill/>
            <a:miter lim="800000"/>
            <a:headEnd/>
            <a:tailEnd/>
          </a:ln>
        </p:spPr>
      </p:pic>
      <p:pic>
        <p:nvPicPr>
          <p:cNvPr id="5" name="Picture 4" descr="Image result for lucifer"/>
          <p:cNvPicPr/>
          <p:nvPr/>
        </p:nvPicPr>
        <p:blipFill>
          <a:blip r:embed="rId4"/>
          <a:srcRect l="22500" r="22500"/>
          <a:stretch>
            <a:fillRect/>
          </a:stretch>
        </p:blipFill>
        <p:spPr bwMode="auto">
          <a:xfrm>
            <a:off x="8187588" y="1991700"/>
            <a:ext cx="3186615" cy="333862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99723"/>
          </a:xfrm>
        </p:spPr>
        <p:txBody>
          <a:bodyPr/>
          <a:lstStyle/>
          <a:p>
            <a:r>
              <a:rPr lang="en-US" dirty="0" smtClean="0"/>
              <a:t>The Kenosis of Jesus </a:t>
            </a:r>
            <a:endParaRPr lang="en-US" dirty="0"/>
          </a:p>
        </p:txBody>
      </p:sp>
      <p:sp>
        <p:nvSpPr>
          <p:cNvPr id="3" name="Content Placeholder 2"/>
          <p:cNvSpPr>
            <a:spLocks noGrp="1"/>
          </p:cNvSpPr>
          <p:nvPr>
            <p:ph idx="1"/>
          </p:nvPr>
        </p:nvSpPr>
        <p:spPr>
          <a:xfrm>
            <a:off x="2589212" y="1528549"/>
            <a:ext cx="8915400" cy="4382673"/>
          </a:xfrm>
        </p:spPr>
        <p:txBody>
          <a:bodyPr>
            <a:normAutofit lnSpcReduction="10000"/>
          </a:bodyPr>
          <a:lstStyle/>
          <a:p>
            <a:r>
              <a:rPr lang="en-US" baseline="30000" dirty="0" smtClean="0"/>
              <a:t>5 </a:t>
            </a:r>
            <a:r>
              <a:rPr lang="en-US" dirty="0" smtClean="0"/>
              <a:t>Have this attitude in yourselves which was also in Christ Jesus,</a:t>
            </a:r>
          </a:p>
          <a:p>
            <a:r>
              <a:rPr lang="en-US" dirty="0" smtClean="0"/>
              <a:t> </a:t>
            </a:r>
            <a:r>
              <a:rPr lang="en-US" baseline="30000" dirty="0" smtClean="0"/>
              <a:t>6 </a:t>
            </a:r>
            <a:r>
              <a:rPr lang="en-US" dirty="0" smtClean="0"/>
              <a:t>who, although He existed in the form of God, did not regard equality with God a thing to be grasped, </a:t>
            </a:r>
          </a:p>
          <a:p>
            <a:r>
              <a:rPr lang="en-US" baseline="30000" dirty="0" smtClean="0"/>
              <a:t>7 </a:t>
            </a:r>
            <a:r>
              <a:rPr lang="en-US" dirty="0" smtClean="0"/>
              <a:t>but emptied Himself, taking the form of a bond-servant, </a:t>
            </a:r>
            <a:r>
              <a:rPr lang="en-US" i="1" dirty="0" smtClean="0"/>
              <a:t>and</a:t>
            </a:r>
            <a:r>
              <a:rPr lang="en-US" dirty="0" smtClean="0"/>
              <a:t> being made in the likeness of men. </a:t>
            </a:r>
          </a:p>
          <a:p>
            <a:r>
              <a:rPr lang="en-US" baseline="30000" dirty="0" smtClean="0"/>
              <a:t>8 </a:t>
            </a:r>
            <a:r>
              <a:rPr lang="en-US" dirty="0" smtClean="0"/>
              <a:t>Being found in appearance as a man, He humbled Himself by becoming obedient to the point of death, even death on a cross. </a:t>
            </a:r>
          </a:p>
          <a:p>
            <a:r>
              <a:rPr lang="en-US" baseline="30000" dirty="0" smtClean="0"/>
              <a:t>9 </a:t>
            </a:r>
            <a:r>
              <a:rPr lang="en-US" dirty="0" smtClean="0"/>
              <a:t>For this reason also, God highly exalted Him, and bestowed on Him the name which is above every name, </a:t>
            </a:r>
          </a:p>
          <a:p>
            <a:r>
              <a:rPr lang="en-US" baseline="30000" dirty="0" smtClean="0"/>
              <a:t>10 </a:t>
            </a:r>
            <a:r>
              <a:rPr lang="en-US" dirty="0" smtClean="0"/>
              <a:t>so that at the name of Jesus </a:t>
            </a:r>
            <a:r>
              <a:rPr lang="en-US" cap="small" dirty="0" smtClean="0"/>
              <a:t>every knee will bow,</a:t>
            </a:r>
            <a:r>
              <a:rPr lang="en-US" dirty="0" smtClean="0"/>
              <a:t> of those who are in heaven and on earth and under the earth, </a:t>
            </a:r>
          </a:p>
          <a:p>
            <a:r>
              <a:rPr lang="en-US" baseline="30000" dirty="0" smtClean="0"/>
              <a:t>11 </a:t>
            </a:r>
            <a:r>
              <a:rPr lang="en-US" dirty="0" smtClean="0"/>
              <a:t>and that every tongue will confess that Jesus Christ is Lord, to the glory of God the Father.</a:t>
            </a:r>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8040</TotalTime>
  <Words>2234</Words>
  <Application>Microsoft Macintosh PowerPoint</Application>
  <PresentationFormat>Widescreen</PresentationFormat>
  <Paragraphs>97</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Century Gothic</vt:lpstr>
      <vt:lpstr>Wingdings 3</vt:lpstr>
      <vt:lpstr>宋体</vt:lpstr>
      <vt:lpstr>幼圆</vt:lpstr>
      <vt:lpstr>微軟正黑體</vt:lpstr>
      <vt:lpstr>Arial</vt:lpstr>
      <vt:lpstr>Wisp</vt:lpstr>
      <vt:lpstr>The Glory of God</vt:lpstr>
      <vt:lpstr>Isaiah 6:1-8</vt:lpstr>
      <vt:lpstr>撒拉弗</vt:lpstr>
      <vt:lpstr>Joy on 2016 Mission China 2030</vt:lpstr>
      <vt:lpstr>CIM Missionaries with No Names</vt:lpstr>
      <vt:lpstr>Two CIM Missionaries in XinJiang</vt:lpstr>
      <vt:lpstr>Unknown to the World Yet Known to God</vt:lpstr>
      <vt:lpstr>Seraphim vs. Lucifer</vt:lpstr>
      <vt:lpstr>The Kenosis of Jesus </vt:lpstr>
      <vt:lpstr>Before the Kenotic Passage was Paul’s urge to the Philippians … </vt:lpstr>
      <vt:lpstr>You Are My Hiding Place</vt:lpstr>
      <vt:lpstr>The Trinitarian God</vt:lpstr>
      <vt:lpstr>Ephesians 2:3 with various translations…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dc:creator>
  <cp:lastModifiedBy>Microsoft Office User</cp:lastModifiedBy>
  <cp:revision>31</cp:revision>
  <dcterms:created xsi:type="dcterms:W3CDTF">2014-09-12T02:13:59Z</dcterms:created>
  <dcterms:modified xsi:type="dcterms:W3CDTF">2017-05-21T13:13:43Z</dcterms:modified>
</cp:coreProperties>
</file>