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6" r:id="rId3"/>
  </p:sldMasterIdLst>
  <p:notesMasterIdLst>
    <p:notesMasterId r:id="rId21"/>
  </p:notesMasterIdLst>
  <p:handoutMasterIdLst>
    <p:handoutMasterId r:id="rId22"/>
  </p:handoutMasterIdLst>
  <p:sldIdLst>
    <p:sldId id="1312" r:id="rId4"/>
    <p:sldId id="1320" r:id="rId5"/>
    <p:sldId id="1345" r:id="rId6"/>
    <p:sldId id="1359" r:id="rId7"/>
    <p:sldId id="1360" r:id="rId8"/>
    <p:sldId id="1361" r:id="rId9"/>
    <p:sldId id="1367" r:id="rId10"/>
    <p:sldId id="1368" r:id="rId11"/>
    <p:sldId id="1376" r:id="rId12"/>
    <p:sldId id="1371" r:id="rId13"/>
    <p:sldId id="1370" r:id="rId14"/>
    <p:sldId id="1373" r:id="rId15"/>
    <p:sldId id="1374" r:id="rId16"/>
    <p:sldId id="1366" r:id="rId17"/>
    <p:sldId id="1375" r:id="rId18"/>
    <p:sldId id="1372" r:id="rId19"/>
    <p:sldId id="1378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87052" autoAdjust="0"/>
  </p:normalViewPr>
  <p:slideViewPr>
    <p:cSldViewPr snapToGrid="0" snapToObjects="1">
      <p:cViewPr varScale="1">
        <p:scale>
          <a:sx n="89" d="100"/>
          <a:sy n="89" d="100"/>
        </p:scale>
        <p:origin x="-14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EFF18-C200-4249-BA66-ECCF2A831336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7A0BC-CBAC-2047-BA1D-ABB32BC83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2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以弗所书 </a:t>
            </a:r>
            <a:r>
              <a:rPr lang="en-US" altLang="zh-CN" dirty="0" smtClean="0"/>
              <a:t>1:1</a:t>
            </a:r>
            <a:r>
              <a:rPr lang="en-US" altLang="zh-TW" dirty="0" smtClean="0"/>
              <a:t> </a:t>
            </a:r>
            <a:r>
              <a:rPr lang="zh-TW" altLang="en-US" dirty="0" smtClean="0"/>
              <a:t>奉神旨意做基督耶稣使徒的保罗，写信给在以弗所的圣徒，就是在基督耶稣里有忠心的人。 </a:t>
            </a:r>
            <a:r>
              <a:rPr lang="en-US" altLang="zh-TW" dirty="0" smtClean="0"/>
              <a:t>2 </a:t>
            </a:r>
            <a:r>
              <a:rPr lang="zh-TW" altLang="en-US" dirty="0" smtClean="0"/>
              <a:t>愿恩惠、平安从神我们的父和主耶稣基督归于你们！ 蒙救赎的恩 </a:t>
            </a:r>
            <a:r>
              <a:rPr lang="en-US" altLang="zh-TW" dirty="0" smtClean="0"/>
              <a:t>3 </a:t>
            </a:r>
            <a:r>
              <a:rPr lang="zh-TW" altLang="en-US" dirty="0" smtClean="0"/>
              <a:t>愿颂赞归于我们主耶稣基督的父神！他在基督里曾赐给我们天上各样属灵的福气， </a:t>
            </a:r>
            <a:r>
              <a:rPr lang="en-US" altLang="zh-TW" dirty="0" smtClean="0"/>
              <a:t>4 </a:t>
            </a:r>
            <a:r>
              <a:rPr lang="zh-TW" altLang="en-US" dirty="0" smtClean="0"/>
              <a:t>就如神从创立世界以前在基督里拣选了我们，使我们在他面前成为圣洁，无有瑕疵； </a:t>
            </a:r>
            <a:r>
              <a:rPr lang="en-US" altLang="zh-TW" dirty="0" smtClean="0"/>
              <a:t>5 </a:t>
            </a:r>
            <a:r>
              <a:rPr lang="zh-TW" altLang="en-US" dirty="0" smtClean="0"/>
              <a:t>又因爱我们，就按着自己意旨所喜悦的，预定我们借着耶稣基督得儿子的名分， </a:t>
            </a:r>
            <a:r>
              <a:rPr lang="en-US" altLang="zh-TW" dirty="0" smtClean="0"/>
              <a:t>6 </a:t>
            </a:r>
            <a:r>
              <a:rPr lang="zh-TW" altLang="en-US" dirty="0" smtClean="0"/>
              <a:t>使他荣耀的恩典得着称赞。这恩典是他在爱子里所赐给我们的。 </a:t>
            </a:r>
            <a:r>
              <a:rPr lang="en-US" altLang="zh-TW" dirty="0" smtClean="0"/>
              <a:t>7 </a:t>
            </a:r>
            <a:r>
              <a:rPr lang="zh-TW" altLang="en-US" dirty="0" smtClean="0"/>
              <a:t>我们借这爱子的血得蒙救赎，过犯得以赦免，乃是照他丰富的恩典。 </a:t>
            </a:r>
            <a:r>
              <a:rPr lang="en-US" altLang="zh-TW" dirty="0" smtClean="0"/>
              <a:t>8 </a:t>
            </a:r>
            <a:r>
              <a:rPr lang="zh-TW" altLang="en-US" dirty="0" smtClean="0"/>
              <a:t>这恩典是神用诸般智慧聪明，充充足足赏给我们的， </a:t>
            </a:r>
            <a:r>
              <a:rPr lang="en-US" altLang="zh-TW" dirty="0" smtClean="0"/>
              <a:t>9 </a:t>
            </a:r>
            <a:r>
              <a:rPr lang="zh-TW" altLang="en-US" dirty="0" smtClean="0"/>
              <a:t>都是照他自己所预定的美意，叫我们知道他旨意的奥秘， </a:t>
            </a:r>
            <a:r>
              <a:rPr lang="en-US" altLang="zh-TW" dirty="0" smtClean="0"/>
              <a:t>10 </a:t>
            </a:r>
            <a:r>
              <a:rPr lang="zh-TW" altLang="en-US" dirty="0" smtClean="0"/>
              <a:t>要照所安排的，在日期满足的时候，使天上、地上一切所有的，都在基督里面同归于一。 </a:t>
            </a:r>
            <a:r>
              <a:rPr lang="en-US" altLang="zh-TW" dirty="0" smtClean="0"/>
              <a:t>11 </a:t>
            </a:r>
            <a:r>
              <a:rPr lang="zh-TW" altLang="en-US" dirty="0" smtClean="0"/>
              <a:t>我们也在他里面得</a:t>
            </a:r>
            <a:r>
              <a:rPr lang="en-US" altLang="zh-TW" dirty="0" smtClean="0"/>
              <a:t>[a]</a:t>
            </a:r>
            <a:r>
              <a:rPr lang="zh-TW" altLang="en-US" dirty="0" smtClean="0"/>
              <a:t>了基业，这原是那位随己意行做万事的，照着他旨意所预定的， </a:t>
            </a:r>
            <a:r>
              <a:rPr lang="en-US" altLang="zh-TW" dirty="0" smtClean="0"/>
              <a:t>12 </a:t>
            </a:r>
            <a:r>
              <a:rPr lang="zh-TW" altLang="en-US" dirty="0" smtClean="0"/>
              <a:t>叫他的荣耀从我们这首先在基督里有盼望的人，可以得着称赞。 </a:t>
            </a:r>
            <a:r>
              <a:rPr lang="en-US" altLang="zh-TW" dirty="0" smtClean="0"/>
              <a:t>13 </a:t>
            </a:r>
            <a:r>
              <a:rPr lang="zh-TW" altLang="en-US" dirty="0" smtClean="0"/>
              <a:t>你们既听见真理的道，就是那叫你们得救的福音，也信了基督，既然信他，就受了所应许的圣灵为印记。 </a:t>
            </a:r>
            <a:r>
              <a:rPr lang="en-US" altLang="zh-TW" dirty="0" smtClean="0"/>
              <a:t>14 </a:t>
            </a:r>
            <a:r>
              <a:rPr lang="zh-TW" altLang="en-US" dirty="0" smtClean="0"/>
              <a:t>这圣灵是我们得基业的凭据</a:t>
            </a:r>
            <a:r>
              <a:rPr lang="en-US" altLang="zh-TW" dirty="0" smtClean="0"/>
              <a:t>[b]</a:t>
            </a:r>
            <a:r>
              <a:rPr lang="zh-TW" altLang="en-US" dirty="0" smtClean="0"/>
              <a:t>，直等到神之民</a:t>
            </a:r>
            <a:r>
              <a:rPr lang="en-US" altLang="zh-TW" dirty="0" smtClean="0"/>
              <a:t>[c]</a:t>
            </a:r>
            <a:r>
              <a:rPr lang="zh-TW" altLang="en-US" dirty="0" smtClean="0"/>
              <a:t>被赎，使他的荣耀得着称赞。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林前</a:t>
            </a:r>
            <a:r>
              <a:rPr kumimoji="1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2:</a:t>
            </a:r>
            <a:r>
              <a:rPr kumimoji="1" lang="en-US" altLang="zh-TW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12 </a:t>
            </a:r>
            <a:r>
              <a:rPr kumimoji="1" lang="zh-TW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我们所领受的，并不是世上的灵，乃是从神来的灵，叫我们能知道神开恩赐给我们的事</a:t>
            </a:r>
            <a:endParaRPr kumimoji="1" lang="en-US" altLang="zh-TW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ea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rPr>
              <a:t>12:</a:t>
            </a:r>
            <a:r>
              <a:rPr lang="en-US" altLang="zh-TW" dirty="0" smtClean="0"/>
              <a:t>13 </a:t>
            </a:r>
            <a:r>
              <a:rPr lang="zh-TW" altLang="en-US" dirty="0" smtClean="0"/>
              <a:t>我们不拘是犹太人，是希腊人，是为奴的，是自主的，都从一位圣灵受洗，成了一个身体，饮于一位圣灵。</a:t>
            </a:r>
            <a:endParaRPr lang="en-US" altLang="zh-TW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罗</a:t>
            </a:r>
            <a:r>
              <a:rPr lang="en-US" altLang="zh-CN" dirty="0" smtClean="0"/>
              <a:t>8:16 </a:t>
            </a:r>
            <a:r>
              <a:rPr lang="zh-CN" altLang="en-US" dirty="0" smtClean="0"/>
              <a:t>圣灵与我们的心同证我们是神的儿女。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弗</a:t>
            </a:r>
            <a:r>
              <a:rPr lang="en-US" altLang="zh-CN" dirty="0" smtClean="0"/>
              <a:t>5:</a:t>
            </a:r>
            <a:r>
              <a:rPr lang="en-US" altLang="zh-TW" dirty="0" smtClean="0"/>
              <a:t>18 </a:t>
            </a:r>
            <a:r>
              <a:rPr lang="zh-TW" altLang="en-US" dirty="0" smtClean="0"/>
              <a:t>不要醉酒，酒能使人放荡；乃要被圣灵充满。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751A-6E2B-3C41-A3FD-6DABD299560A}" type="slidenum">
              <a:rPr lang="en-US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06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韦斯敏斯德小要理问答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第</a:t>
            </a:r>
            <a:r>
              <a:rPr lang="zh-TW" altLang="en-US" dirty="0" smtClean="0"/>
              <a:t>三十一问：什么是有效的恩召？ 答：有效的恩召是圣灵的工作（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），他使我们确知自己有罪，并处于愁苦之中（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），又光照我们的理性，使我们认识基督（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），更新我们的意志（</a:t>
            </a:r>
            <a:r>
              <a:rPr lang="en-US" altLang="zh-TW" dirty="0" smtClean="0"/>
              <a:t>4</a:t>
            </a:r>
            <a:r>
              <a:rPr lang="zh-TW" altLang="en-US" dirty="0" smtClean="0"/>
              <a:t>），就说服我们，使我们能够接受（</a:t>
            </a:r>
            <a:r>
              <a:rPr lang="en-US" altLang="zh-TW" dirty="0" smtClean="0"/>
              <a:t>5</a:t>
            </a:r>
            <a:r>
              <a:rPr lang="zh-TW" altLang="en-US" dirty="0" smtClean="0"/>
              <a:t>）在福音里白白赐给我们的耶稣基督（</a:t>
            </a:r>
            <a:r>
              <a:rPr lang="en-US" altLang="zh-TW" dirty="0" smtClean="0"/>
              <a:t>6</a:t>
            </a:r>
            <a:r>
              <a:rPr lang="zh-TW" altLang="en-US" dirty="0" smtClean="0"/>
              <a:t>）。 提后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8</a:t>
            </a:r>
            <a:r>
              <a:rPr lang="zh-TW" altLang="en-US" dirty="0" smtClean="0"/>
              <a:t>，</a:t>
            </a:r>
            <a:r>
              <a:rPr lang="en-US" altLang="zh-TW" dirty="0" smtClean="0"/>
              <a:t>9</a:t>
            </a:r>
            <a:r>
              <a:rPr lang="zh-TW" altLang="en-US" dirty="0" smtClean="0"/>
              <a:t>；弗</a:t>
            </a:r>
            <a:r>
              <a:rPr lang="en-US" altLang="zh-TW" dirty="0" smtClean="0"/>
              <a:t>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18-20 </a:t>
            </a:r>
            <a:r>
              <a:rPr lang="zh-TW" altLang="en-US" dirty="0" smtClean="0"/>
              <a:t>徒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37 </a:t>
            </a:r>
            <a:r>
              <a:rPr lang="zh-TW" altLang="en-US" dirty="0" smtClean="0"/>
              <a:t>徒</a:t>
            </a:r>
            <a:r>
              <a:rPr lang="en-US" altLang="zh-TW" dirty="0" smtClean="0"/>
              <a:t>26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18 </a:t>
            </a:r>
            <a:r>
              <a:rPr lang="zh-TW" altLang="en-US" dirty="0" smtClean="0"/>
              <a:t>申</a:t>
            </a:r>
            <a:r>
              <a:rPr lang="en-US" altLang="zh-TW" dirty="0" smtClean="0"/>
              <a:t>30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；结</a:t>
            </a:r>
            <a:r>
              <a:rPr lang="en-US" altLang="zh-TW" dirty="0" smtClean="0"/>
              <a:t>11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19</a:t>
            </a:r>
            <a:r>
              <a:rPr lang="zh-TW" altLang="en-US" dirty="0" smtClean="0"/>
              <a:t>；</a:t>
            </a:r>
            <a:r>
              <a:rPr lang="en-US" altLang="zh-TW" dirty="0" smtClean="0"/>
              <a:t>36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26</a:t>
            </a:r>
            <a:r>
              <a:rPr lang="zh-TW" altLang="en-US" dirty="0" smtClean="0"/>
              <a:t>－</a:t>
            </a:r>
            <a:r>
              <a:rPr lang="en-US" altLang="zh-TW" dirty="0" smtClean="0"/>
              <a:t>27</a:t>
            </a:r>
            <a:r>
              <a:rPr lang="zh-TW" altLang="en-US" dirty="0" smtClean="0"/>
              <a:t>；约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</a:t>
            </a:r>
            <a:r>
              <a:rPr lang="zh-TW" altLang="en-US" dirty="0" smtClean="0"/>
              <a:t>；多</a:t>
            </a:r>
            <a:r>
              <a:rPr lang="en-US" altLang="zh-TW" dirty="0" smtClean="0"/>
              <a:t>3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 </a:t>
            </a:r>
            <a:r>
              <a:rPr lang="zh-TW" altLang="en-US" dirty="0" smtClean="0"/>
              <a:t>约</a:t>
            </a:r>
            <a:r>
              <a:rPr lang="en-US" altLang="zh-TW" dirty="0" smtClean="0"/>
              <a:t>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44</a:t>
            </a:r>
            <a:r>
              <a:rPr lang="zh-TW" altLang="en-US" dirty="0" smtClean="0"/>
              <a:t>－</a:t>
            </a:r>
            <a:r>
              <a:rPr lang="en-US" altLang="zh-TW" dirty="0" smtClean="0"/>
              <a:t>45</a:t>
            </a:r>
            <a:r>
              <a:rPr lang="zh-TW" altLang="en-US" dirty="0" smtClean="0"/>
              <a:t>；徒</a:t>
            </a:r>
            <a:r>
              <a:rPr lang="en-US" altLang="zh-TW" dirty="0" smtClean="0"/>
              <a:t>16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14 </a:t>
            </a:r>
            <a:r>
              <a:rPr lang="zh-TW" altLang="en-US" dirty="0" smtClean="0"/>
              <a:t>约</a:t>
            </a:r>
            <a:r>
              <a:rPr lang="en-US" altLang="zh-TW" dirty="0" smtClean="0"/>
              <a:t>6</a:t>
            </a:r>
            <a:r>
              <a:rPr lang="zh-TW" altLang="en-US" dirty="0" smtClean="0"/>
              <a:t>：</a:t>
            </a:r>
            <a:r>
              <a:rPr lang="en-US" altLang="zh-TW" dirty="0" smtClean="0"/>
              <a:t>44</a:t>
            </a:r>
            <a:r>
              <a:rPr lang="zh-TW" altLang="en-US" dirty="0" smtClean="0"/>
              <a:t>，</a:t>
            </a:r>
            <a:r>
              <a:rPr lang="en-US" altLang="zh-TW" dirty="0" smtClean="0"/>
              <a:t>45</a:t>
            </a:r>
            <a:r>
              <a:rPr lang="zh-TW" altLang="en-US" dirty="0" smtClean="0"/>
              <a:t>；腓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13</a:t>
            </a:r>
            <a:r>
              <a:rPr lang="zh-TW" altLang="en-US" dirty="0" smtClean="0"/>
              <a:t>；申</a:t>
            </a:r>
            <a:r>
              <a:rPr lang="en-US" altLang="zh-TW" dirty="0" smtClean="0"/>
              <a:t>30</a:t>
            </a:r>
            <a:r>
              <a:rPr lang="zh-TW" altLang="en-US" dirty="0" smtClean="0"/>
              <a:t>：</a:t>
            </a:r>
            <a:r>
              <a:rPr lang="en-US" altLang="zh-TW" dirty="0" smtClean="0"/>
              <a:t>6</a:t>
            </a:r>
            <a:r>
              <a:rPr lang="zh-TW" altLang="en-US" dirty="0" smtClean="0"/>
              <a:t>；弗</a:t>
            </a:r>
            <a:r>
              <a:rPr lang="en-US" altLang="zh-TW" dirty="0" smtClean="0"/>
              <a:t>2</a:t>
            </a:r>
            <a:r>
              <a:rPr lang="zh-TW" altLang="en-US" dirty="0" smtClean="0"/>
              <a:t>：</a:t>
            </a:r>
            <a:r>
              <a:rPr lang="en-US" altLang="zh-TW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296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弗</a:t>
            </a:r>
            <a:r>
              <a:rPr lang="en-US" altLang="zh-CN" dirty="0" smtClean="0"/>
              <a:t>4:</a:t>
            </a:r>
            <a:r>
              <a:rPr lang="en-US" altLang="zh-TW" dirty="0" smtClean="0"/>
              <a:t>24 </a:t>
            </a:r>
            <a:r>
              <a:rPr lang="zh-TW" altLang="en-US" dirty="0" smtClean="0"/>
              <a:t>并且穿上新人，这新人是照着神的形象造的，有真理的仁义和圣洁。</a:t>
            </a:r>
            <a:r>
              <a:rPr lang="en-US" altLang="zh-TW" dirty="0" smtClean="0"/>
              <a:t>25 </a:t>
            </a:r>
            <a:r>
              <a:rPr lang="zh-TW" altLang="en-US" dirty="0" smtClean="0"/>
              <a:t>所以你们要弃绝谎言，各人与邻舍说实话，因为我们是互相为肢体。 </a:t>
            </a:r>
            <a:r>
              <a:rPr lang="en-US" altLang="zh-TW" dirty="0" smtClean="0"/>
              <a:t>26 </a:t>
            </a:r>
            <a:r>
              <a:rPr lang="zh-TW" altLang="en-US" dirty="0" smtClean="0"/>
              <a:t>生气却不要犯罪，不可含怒到日落， </a:t>
            </a:r>
            <a:r>
              <a:rPr lang="en-US" altLang="zh-TW" dirty="0" smtClean="0"/>
              <a:t>27 </a:t>
            </a:r>
            <a:r>
              <a:rPr lang="zh-TW" altLang="en-US" dirty="0" smtClean="0"/>
              <a:t>也不可给魔鬼留地步。 </a:t>
            </a:r>
            <a:r>
              <a:rPr lang="en-US" altLang="zh-TW" dirty="0" smtClean="0"/>
              <a:t>28 </a:t>
            </a:r>
            <a:r>
              <a:rPr lang="zh-TW" altLang="en-US" dirty="0" smtClean="0"/>
              <a:t>从前偷窃的，不要再偷，总要劳力，亲手做正经事，就可有余，分给那缺少的人。 </a:t>
            </a:r>
            <a:r>
              <a:rPr lang="en-US" altLang="zh-TW" dirty="0" smtClean="0"/>
              <a:t>29 </a:t>
            </a:r>
            <a:r>
              <a:rPr lang="zh-TW" altLang="en-US" dirty="0" smtClean="0"/>
              <a:t>污秽的言语一句不可出口，只要随事说造就人的好话，叫听见的人得益处。 </a:t>
            </a:r>
            <a:r>
              <a:rPr lang="en-US" altLang="zh-TW" dirty="0" smtClean="0"/>
              <a:t>30 </a:t>
            </a:r>
            <a:r>
              <a:rPr lang="zh-TW" altLang="en-US" dirty="0" smtClean="0"/>
              <a:t>不要叫神的圣灵担忧，你们原是受了他的印记，等候得赎的日子来到。 </a:t>
            </a:r>
            <a:r>
              <a:rPr lang="en-US" altLang="zh-TW" dirty="0" smtClean="0"/>
              <a:t>31 </a:t>
            </a:r>
            <a:r>
              <a:rPr lang="zh-TW" altLang="en-US" dirty="0" smtClean="0"/>
              <a:t>一切苦毒、恼恨、愤怒、嚷闹、毁谤，并一切的恶毒，都当从你们中间除掉； </a:t>
            </a:r>
            <a:r>
              <a:rPr lang="en-US" altLang="zh-TW" dirty="0" smtClean="0"/>
              <a:t>32 </a:t>
            </a:r>
            <a:r>
              <a:rPr lang="zh-TW" altLang="en-US" dirty="0" smtClean="0"/>
              <a:t>并要以恩慈相待，存怜悯的心，彼此饶恕，正如神在基督里饶恕了你们一样。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F823B-A632-F44F-9C36-9A3FD243B2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December 15,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December 15,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921919"/>
            <a:ext cx="7723188" cy="571500"/>
          </a:xfrm>
        </p:spPr>
        <p:txBody>
          <a:bodyPr anchor="b"/>
          <a:lstStyle>
            <a:lvl1pPr algn="l">
              <a:defRPr/>
            </a:lvl1pPr>
          </a:lstStyle>
          <a:p>
            <a:pPr lvl="0"/>
            <a:r>
              <a:rPr lang="en-US" altLang="en-US" noProof="0"/>
              <a:t>Click to edit title style</a:t>
            </a:r>
          </a:p>
        </p:txBody>
      </p:sp>
      <p:sp>
        <p:nvSpPr>
          <p:cNvPr id="260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516041"/>
            <a:ext cx="7723188" cy="594122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AEF4-7123-3344-8A73-75EE64474F22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6118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7403-D5AA-3645-89CD-8352AAEEBFB1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6526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18A3A-7FDF-EB4B-A9FB-2C2E08790A62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5892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FA538-B28C-7B4B-A7FE-75CCD730F9EA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99326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99FC-9A73-DA40-B9AC-37AA6C26D092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3598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249E-6F77-2C43-ACEB-4AB8B2FC0950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9377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BB71-CC0D-9C4E-ACE1-A6484E30B4F0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73159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A063-ED59-0443-BF08-EB58A2289446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791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C3053-9FFD-E642-8BCD-D77E9DE0DCA9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2889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6378-2B1C-6C48-9A7C-01B1324C9011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91348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34150" y="250031"/>
            <a:ext cx="1924050" cy="4643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250031"/>
            <a:ext cx="5619750" cy="4643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C693-6EF5-0C40-8EE8-4A5AB12C1AB2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457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/>
            </a:extLst>
          </p:cNvPr>
          <p:cNvSpPr>
            <a:spLocks noGrp="1"/>
          </p:cNvSpPr>
          <p:nvPr>
            <p:ph/>
          </p:nvPr>
        </p:nvSpPr>
        <p:spPr>
          <a:xfrm>
            <a:off x="762000" y="250031"/>
            <a:ext cx="7696200" cy="4643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3244B-1BAE-FA43-968A-64ED5627BCEA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9353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0031"/>
            <a:ext cx="7696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329929"/>
            <a:ext cx="3771900" cy="3563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2FF05-20E9-CD49-831F-4353FEEFEC39}" type="slidenum">
              <a:rPr lang="en-US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93245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8587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53236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37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257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8629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78940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96391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6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180837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077663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39017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December 15,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50031"/>
            <a:ext cx="7696200" cy="8001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29929"/>
            <a:ext cx="7696200" cy="356354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907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9080" name="Rectangle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9081" name="Rectangle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0DA23F-2710-D144-A26A-3863B7608BA5}" type="slidenum">
              <a:rPr lang="en-US">
                <a:solidFill>
                  <a:srgbClr val="FFFFFF"/>
                </a:solidFill>
                <a:latin typeface="Times New Roman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Sunday, December 15, 19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>
                <a:solidFill>
                  <a:prstClr val="white">
                    <a:alpha val="60000"/>
                  </a:prstClr>
                </a:solidFill>
                <a:latin typeface="Palatino Linotype"/>
              </a:rPr>
              <a:pPr/>
              <a:t>‹#›</a:t>
            </a:fld>
            <a:endParaRPr lang="en-US" dirty="0">
              <a:solidFill>
                <a:prstClr val="white">
                  <a:alpha val="60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207476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475" y="483348"/>
            <a:ext cx="8291833" cy="1614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000" b="1" dirty="0"/>
              <a:t>神赐给顺从之人的圣灵 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使徒行传</a:t>
            </a:r>
            <a:r>
              <a:rPr lang="en-US" altLang="zh-CN" sz="4000" b="1" dirty="0" smtClean="0"/>
              <a:t> 5:17-</a:t>
            </a:r>
            <a:r>
              <a:rPr lang="en-US" altLang="zh-CN" sz="4000" b="1" dirty="0" smtClean="0"/>
              <a:t>5</a:t>
            </a:r>
            <a:r>
              <a:rPr lang="en-US" altLang="zh-CN" sz="4000" b="1" dirty="0" smtClean="0"/>
              <a:t>:42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923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0"/>
            <a:ext cx="37727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96" y="458217"/>
            <a:ext cx="80261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使徒行传 </a:t>
            </a:r>
            <a:r>
              <a:rPr lang="en-US" altLang="zh-TW" sz="3200" dirty="0" smtClean="0"/>
              <a:t>5</a:t>
            </a:r>
            <a:r>
              <a:rPr lang="en-US" altLang="zh-TW" sz="3200" dirty="0" smtClean="0"/>
              <a:t>:28 </a:t>
            </a:r>
            <a:r>
              <a:rPr lang="en-US" altLang="zh-TW" sz="3200" dirty="0"/>
              <a:t>“</a:t>
            </a:r>
            <a:r>
              <a:rPr lang="zh-TW" altLang="en-US" sz="3200" dirty="0" smtClean="0"/>
              <a:t>我们不是严严地禁止你们</a:t>
            </a:r>
            <a:r>
              <a:rPr lang="zh-CN" altLang="en-US" sz="3200" dirty="0" smtClean="0"/>
              <a:t>，，</a:t>
            </a:r>
            <a:r>
              <a:rPr lang="zh-TW" altLang="en-US" sz="3200" dirty="0" smtClean="0"/>
              <a:t>吗</a:t>
            </a:r>
            <a:r>
              <a:rPr lang="zh-TW" altLang="en-US" sz="3200" dirty="0"/>
              <a:t>？</a:t>
            </a:r>
            <a:r>
              <a:rPr lang="zh-TW" altLang="en-US" sz="3200" dirty="0" smtClean="0"/>
              <a:t>你们倒</a:t>
            </a:r>
            <a:r>
              <a:rPr lang="zh-CN" altLang="en-US" sz="3200" dirty="0" smtClean="0"/>
              <a:t>，，</a:t>
            </a:r>
            <a:r>
              <a:rPr lang="zh-TW" altLang="en-US" sz="3200" dirty="0" smtClean="0"/>
              <a:t>想要叫这</a:t>
            </a:r>
            <a:r>
              <a:rPr lang="zh-TW" altLang="en-US" sz="3200" dirty="0"/>
              <a:t>人的血归到我们身上！”</a:t>
            </a:r>
            <a:r>
              <a:rPr lang="en-US" altLang="zh-TW" sz="3200" dirty="0"/>
              <a:t>29 </a:t>
            </a:r>
            <a:r>
              <a:rPr lang="zh-TW" altLang="en-US" sz="3200" dirty="0"/>
              <a:t>彼</a:t>
            </a:r>
            <a:r>
              <a:rPr lang="zh-TW" altLang="en-US" sz="3200" dirty="0" smtClean="0"/>
              <a:t>得</a:t>
            </a:r>
            <a:r>
              <a:rPr lang="zh-CN" altLang="en-US" sz="3200" dirty="0" smtClean="0"/>
              <a:t>。。</a:t>
            </a:r>
            <a:r>
              <a:rPr lang="zh-TW" altLang="en-US" sz="3200" dirty="0" smtClean="0"/>
              <a:t>：</a:t>
            </a:r>
            <a:r>
              <a:rPr lang="zh-TW" altLang="en-US" sz="3200" dirty="0"/>
              <a:t>“顺从神不顺从人，是应当的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31</a:t>
            </a:r>
            <a:r>
              <a:rPr lang="zh-TW" altLang="en-US" sz="3200" dirty="0" smtClean="0"/>
              <a:t>将悔改</a:t>
            </a:r>
            <a:r>
              <a:rPr lang="zh-TW" altLang="en-US" sz="3200" dirty="0"/>
              <a:t>的心和赦罪的恩赐给以色列人。 </a:t>
            </a:r>
            <a:r>
              <a:rPr lang="en-US" altLang="zh-TW" sz="3200" dirty="0"/>
              <a:t>32 </a:t>
            </a:r>
            <a:r>
              <a:rPr lang="zh-TW" altLang="en-US" sz="3200" dirty="0" smtClean="0"/>
              <a:t>神赐给顺从之</a:t>
            </a:r>
            <a:r>
              <a:rPr lang="zh-TW" altLang="en-US" sz="3200" dirty="0"/>
              <a:t>人的圣灵也为这事作见证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34 </a:t>
            </a:r>
            <a:r>
              <a:rPr lang="zh-TW" altLang="en-US" sz="3200" dirty="0" smtClean="0"/>
              <a:t>但有一个法利赛人名叫迦玛列</a:t>
            </a:r>
            <a:r>
              <a:rPr lang="zh-CN" altLang="en-US" sz="3200" dirty="0" smtClean="0"/>
              <a:t>，，</a:t>
            </a:r>
            <a:endParaRPr lang="en-US" altLang="zh-CN" sz="3200" dirty="0" smtClean="0"/>
          </a:p>
          <a:p>
            <a:endParaRPr lang="en-US" altLang="zh-CN" sz="3200" dirty="0" smtClean="0"/>
          </a:p>
          <a:p>
            <a:r>
              <a:rPr lang="zh-CN" altLang="en-US" sz="3200" dirty="0" smtClean="0"/>
              <a:t>二</a:t>
            </a:r>
            <a:r>
              <a:rPr lang="zh-CN" altLang="en-US" sz="3200" dirty="0" smtClean="0"/>
              <a:t>）</a:t>
            </a:r>
            <a:r>
              <a:rPr lang="zh-CN" altLang="en-US" sz="3200" dirty="0" smtClean="0"/>
              <a:t>众人对圣灵的认识</a:t>
            </a:r>
            <a:endParaRPr lang="en-US" altLang="zh-CN" sz="3200" dirty="0" smtClean="0"/>
          </a:p>
          <a:p>
            <a:pPr marL="457200" indent="-457200">
              <a:buFont typeface="Arial"/>
              <a:buChar char="•"/>
            </a:pPr>
            <a:r>
              <a:rPr lang="zh-CN" altLang="en-US" sz="3200" dirty="0" smtClean="0"/>
              <a:t>圣灵值得相信，顺从，试探？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125634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4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28752"/>
              </p:ext>
            </p:extLst>
          </p:nvPr>
        </p:nvGraphicFramePr>
        <p:xfrm>
          <a:off x="0" y="-114299"/>
          <a:ext cx="9144000" cy="5194018"/>
        </p:xfrm>
        <a:graphic>
          <a:graphicData uri="http://schemas.openxmlformats.org/drawingml/2006/table">
            <a:tbl>
              <a:tblPr/>
              <a:tblGrid>
                <a:gridCol w="2240512"/>
                <a:gridCol w="4381128"/>
                <a:gridCol w="2522360"/>
              </a:tblGrid>
              <a:tr h="46791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圣灵的十大作为</a:t>
                      </a:r>
                      <a:endParaRPr kumimoji="1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6725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地位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使你的灵重生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提多书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3:5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住在你们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当中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林前3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:16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1800" b="0" i="0" dirty="0" smtClean="0">
                          <a:latin typeface="Arial"/>
                          <a:cs typeface="Arial"/>
                        </a:rPr>
                        <a:t>圣灵为印记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弗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1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:13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1800" b="0" i="0" dirty="0" smtClean="0">
                          <a:latin typeface="Arial"/>
                          <a:cs typeface="Arial"/>
                        </a:rPr>
                        <a:t>得基业的凭据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弗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1:14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TW" altLang="en-US" sz="1800" b="0" i="0" dirty="0" smtClean="0">
                          <a:latin typeface="Arial"/>
                          <a:cs typeface="Arial"/>
                        </a:rPr>
                        <a:t>受洗成了一个身体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林前12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:13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经验</a:t>
                      </a:r>
                      <a:endParaRPr kumimoji="1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lang="zh-CN" altLang="en-US" sz="1800" b="0" i="0" dirty="0" smtClean="0">
                          <a:latin typeface="Arial"/>
                          <a:cs typeface="Arial"/>
                        </a:rPr>
                        <a:t>与我们同</a:t>
                      </a:r>
                      <a:r>
                        <a:rPr lang="zh-CN" altLang="en-US" sz="1800" b="0" i="0" dirty="0" smtClean="0">
                          <a:latin typeface="Arial"/>
                          <a:cs typeface="Arial"/>
                        </a:rPr>
                        <a:t>作见</a:t>
                      </a:r>
                      <a:r>
                        <a:rPr lang="zh-CN" altLang="en-US" sz="1800" b="0" i="0" dirty="0" smtClean="0">
                          <a:latin typeface="Arial"/>
                          <a:cs typeface="Arial"/>
                        </a:rPr>
                        <a:t>证</a:t>
                      </a:r>
                      <a:r>
                        <a:rPr lang="zh-CN" altLang="en-US" sz="1800" b="0" i="0" dirty="0" smtClean="0">
                          <a:latin typeface="Arial"/>
                          <a:cs typeface="Arial"/>
                        </a:rPr>
                        <a:t>（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徒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5:32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等等）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罗马书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8: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16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；约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15:27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叫我们能知道神的事</a:t>
                      </a: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和话语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林前2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:12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苦难中赐安慰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14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:16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决定中赐引导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约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16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:13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9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控制我们生活，赐能力给我们</a:t>
                      </a:r>
                      <a:endParaRPr kumimoji="1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弗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 </a:t>
                      </a:r>
                      <a:r>
                        <a:rPr kumimoji="1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ＭＳ Ｐゴシック" charset="0"/>
                          <a:cs typeface="Arial"/>
                        </a:rPr>
                        <a:t>5:18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433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38948"/>
            <a:ext cx="67818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zh-CN" altLang="en-US" sz="4000" dirty="0">
                <a:solidFill>
                  <a:srgbClr val="CCFFCC"/>
                </a:solidFill>
                <a:latin typeface="Palatino Linotype"/>
                <a:ea typeface="宋体"/>
              </a:rPr>
              <a:t>保惠师</a:t>
            </a:r>
            <a:r>
              <a:rPr lang="zh-CN" altLang="en-US" sz="4000" dirty="0">
                <a:solidFill>
                  <a:srgbClr val="FFFFFF"/>
                </a:solidFill>
                <a:latin typeface="Palatino Linotype"/>
                <a:ea typeface="宋体"/>
              </a:rPr>
              <a:t>给我们带来</a:t>
            </a:r>
            <a:r>
              <a:rPr lang="en-US" altLang="zh-CN" sz="4000" dirty="0">
                <a:solidFill>
                  <a:srgbClr val="FFFFFF"/>
                </a:solidFill>
                <a:latin typeface="Palatino Linotype"/>
                <a:ea typeface="宋体"/>
              </a:rPr>
              <a:t>CCC</a:t>
            </a:r>
          </a:p>
          <a:p>
            <a:pPr marL="1028700" lvl="1" indent="-571500">
              <a:buFont typeface="Arial"/>
              <a:buChar char="•"/>
              <a:defRPr/>
            </a:pPr>
            <a:r>
              <a:rPr lang="en-US" altLang="zh-CN" sz="4000" dirty="0">
                <a:solidFill>
                  <a:srgbClr val="FFFFFF"/>
                </a:solidFill>
                <a:latin typeface="Palatino Linotype"/>
                <a:ea typeface="宋体"/>
              </a:rPr>
              <a:t>Comfort</a:t>
            </a:r>
            <a:r>
              <a:rPr lang="zh-CN" altLang="en-US" sz="4000" dirty="0" smtClean="0">
                <a:solidFill>
                  <a:srgbClr val="FFFFFF"/>
                </a:solidFill>
                <a:latin typeface="Palatino Linotype"/>
                <a:ea typeface="宋体"/>
              </a:rPr>
              <a:t>（约</a:t>
            </a:r>
            <a:r>
              <a:rPr lang="en-US" altLang="zh-CN" sz="4000" dirty="0" smtClean="0">
                <a:solidFill>
                  <a:srgbClr val="FFFFFF"/>
                </a:solidFill>
                <a:latin typeface="Palatino Linotype"/>
                <a:ea typeface="宋体"/>
              </a:rPr>
              <a:t>15</a:t>
            </a:r>
            <a:r>
              <a:rPr lang="en-US" altLang="zh-CN" sz="4000" dirty="0">
                <a:solidFill>
                  <a:srgbClr val="FFFFFF"/>
                </a:solidFill>
                <a:latin typeface="Palatino Linotype"/>
                <a:ea typeface="宋体"/>
              </a:rPr>
              <a:t>:18-25</a:t>
            </a:r>
            <a:r>
              <a:rPr lang="zh-CN" altLang="en-US" sz="4000" dirty="0">
                <a:solidFill>
                  <a:srgbClr val="FFFFFF"/>
                </a:solidFill>
                <a:latin typeface="Palatino Linotype"/>
                <a:ea typeface="宋体"/>
              </a:rPr>
              <a:t>）</a:t>
            </a:r>
            <a:endParaRPr lang="en-US" altLang="zh-CN" sz="4000" dirty="0">
              <a:solidFill>
                <a:srgbClr val="FFFFFF"/>
              </a:solidFill>
              <a:latin typeface="Palatino Linotype"/>
              <a:ea typeface="宋体"/>
            </a:endParaRPr>
          </a:p>
          <a:p>
            <a:pPr lvl="2">
              <a:defRPr/>
            </a:pPr>
            <a:r>
              <a:rPr lang="zh-CN" altLang="en-US" sz="4000" dirty="0" smtClean="0">
                <a:solidFill>
                  <a:srgbClr val="FFFFFF"/>
                </a:solidFill>
                <a:latin typeface="Palatino Linotype"/>
                <a:ea typeface="宋体"/>
              </a:rPr>
              <a:t>安慰</a:t>
            </a:r>
            <a:endParaRPr lang="en-US" altLang="zh-CN" sz="4000" dirty="0">
              <a:solidFill>
                <a:srgbClr val="FFFFFF"/>
              </a:solidFill>
              <a:latin typeface="Palatino Linotype"/>
              <a:ea typeface="宋体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altLang="zh-CN" sz="4000" dirty="0">
                <a:solidFill>
                  <a:srgbClr val="FFFFFF"/>
                </a:solidFill>
                <a:latin typeface="Palatino Linotype"/>
                <a:ea typeface="宋体"/>
              </a:rPr>
              <a:t>Conviction / Truth</a:t>
            </a:r>
            <a:r>
              <a:rPr lang="zh-CN" altLang="en-US" sz="4000" dirty="0" smtClean="0">
                <a:solidFill>
                  <a:srgbClr val="FFFFFF"/>
                </a:solidFill>
                <a:latin typeface="Palatino Linotype"/>
                <a:ea typeface="宋体"/>
              </a:rPr>
              <a:t>（</a:t>
            </a:r>
            <a:r>
              <a:rPr lang="en-US" altLang="zh-CN" sz="4000" dirty="0" smtClean="0">
                <a:solidFill>
                  <a:srgbClr val="FFFFFF"/>
                </a:solidFill>
                <a:latin typeface="Palatino Linotype"/>
                <a:ea typeface="宋体"/>
              </a:rPr>
              <a:t>v26</a:t>
            </a:r>
            <a:r>
              <a:rPr lang="zh-CN" altLang="en-US" sz="4000" dirty="0">
                <a:solidFill>
                  <a:srgbClr val="FFFFFF"/>
                </a:solidFill>
                <a:latin typeface="Palatino Linotype"/>
                <a:ea typeface="宋体"/>
              </a:rPr>
              <a:t>）</a:t>
            </a:r>
            <a:endParaRPr lang="en-US" altLang="zh-CN" sz="4000" dirty="0">
              <a:solidFill>
                <a:srgbClr val="FFFFFF"/>
              </a:solidFill>
              <a:latin typeface="Palatino Linotype"/>
              <a:ea typeface="宋体"/>
            </a:endParaRPr>
          </a:p>
          <a:p>
            <a:pPr lvl="1">
              <a:defRPr/>
            </a:pPr>
            <a:r>
              <a:rPr lang="en-US" altLang="zh-CN" sz="4000" dirty="0">
                <a:solidFill>
                  <a:srgbClr val="FFFFFF"/>
                </a:solidFill>
                <a:latin typeface="Palatino Linotype"/>
                <a:ea typeface="宋体"/>
              </a:rPr>
              <a:t>	</a:t>
            </a:r>
            <a:r>
              <a:rPr lang="zh-CN" altLang="en-US" sz="4000" dirty="0">
                <a:solidFill>
                  <a:srgbClr val="FFFFFF"/>
                </a:solidFill>
                <a:latin typeface="Palatino Linotype"/>
                <a:ea typeface="宋体"/>
              </a:rPr>
              <a:t>真理</a:t>
            </a:r>
            <a:endParaRPr lang="en-US" altLang="zh-CN" sz="4000" dirty="0">
              <a:solidFill>
                <a:srgbClr val="FFFFFF"/>
              </a:solidFill>
              <a:latin typeface="Palatino Linotype"/>
              <a:ea typeface="宋体"/>
            </a:endParaRPr>
          </a:p>
          <a:p>
            <a:pPr marL="1028700" lvl="1" indent="-571500">
              <a:buFont typeface="Arial"/>
              <a:buChar char="•"/>
              <a:defRPr/>
            </a:pPr>
            <a:r>
              <a:rPr lang="en-US" altLang="zh-CN" sz="4000" dirty="0">
                <a:solidFill>
                  <a:srgbClr val="FFFFFF"/>
                </a:solidFill>
                <a:latin typeface="Palatino Linotype"/>
                <a:ea typeface="宋体"/>
              </a:rPr>
              <a:t>Co-witness</a:t>
            </a:r>
            <a:r>
              <a:rPr lang="zh-CN" altLang="en-US" sz="4000" dirty="0" smtClean="0">
                <a:solidFill>
                  <a:srgbClr val="FFFFFF"/>
                </a:solidFill>
                <a:latin typeface="Palatino Linotype"/>
                <a:ea typeface="宋体"/>
              </a:rPr>
              <a:t>（</a:t>
            </a:r>
            <a:r>
              <a:rPr lang="en-US" altLang="zh-CN" sz="4000" dirty="0" smtClean="0">
                <a:solidFill>
                  <a:srgbClr val="FFFFFF"/>
                </a:solidFill>
                <a:latin typeface="Palatino Linotype"/>
                <a:ea typeface="宋体"/>
              </a:rPr>
              <a:t>v27</a:t>
            </a:r>
            <a:r>
              <a:rPr lang="zh-CN" altLang="en-US" sz="4000" dirty="0">
                <a:solidFill>
                  <a:srgbClr val="FFFFFF"/>
                </a:solidFill>
                <a:latin typeface="Palatino Linotype"/>
                <a:ea typeface="宋体"/>
              </a:rPr>
              <a:t>）</a:t>
            </a:r>
            <a:endParaRPr lang="en-US" altLang="zh-CN" sz="4000" dirty="0">
              <a:solidFill>
                <a:srgbClr val="FFFFFF"/>
              </a:solidFill>
              <a:latin typeface="Palatino Linotype"/>
              <a:ea typeface="宋体"/>
            </a:endParaRPr>
          </a:p>
          <a:p>
            <a:pPr lvl="2">
              <a:defRPr/>
            </a:pPr>
            <a:r>
              <a:rPr lang="zh-CN" altLang="en-US" sz="4000" dirty="0">
                <a:solidFill>
                  <a:srgbClr val="FFFFFF"/>
                </a:solidFill>
                <a:latin typeface="Palatino Linotype"/>
                <a:ea typeface="宋体"/>
              </a:rPr>
              <a:t>同作见证</a:t>
            </a:r>
            <a:endParaRPr lang="en-US" altLang="zh-TW" sz="4000" dirty="0">
              <a:solidFill>
                <a:srgbClr val="FFFFFF"/>
              </a:solidFill>
              <a:latin typeface="Palatino Linotype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984228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805596"/>
            <a:ext cx="3797300" cy="247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3712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/>
              <a:t>C-4 or Composition C-4 is a common variety of the plastic explosive family known as Composition 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0" y="577268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5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96" y="172863"/>
            <a:ext cx="802616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/>
              <a:t>使徒行传 </a:t>
            </a:r>
            <a:r>
              <a:rPr lang="en-US" altLang="zh-TW" sz="3400" dirty="0" smtClean="0"/>
              <a:t>5</a:t>
            </a:r>
            <a:r>
              <a:rPr lang="en-US" altLang="zh-TW" sz="3400" dirty="0" smtClean="0"/>
              <a:t>:</a:t>
            </a:r>
            <a:r>
              <a:rPr lang="en-US" altLang="zh-TW" sz="3200" dirty="0"/>
              <a:t>39 </a:t>
            </a:r>
            <a:r>
              <a:rPr lang="zh-TW" altLang="en-US" sz="3200" dirty="0"/>
              <a:t>若是出于神，你们就不能败坏他们，恐怕你们倒是攻击神了</a:t>
            </a:r>
            <a:r>
              <a:rPr lang="zh-TW" altLang="en-US" sz="3200" dirty="0" smtClean="0"/>
              <a:t>！</a:t>
            </a:r>
            <a:r>
              <a:rPr lang="en-US" altLang="zh-TW" sz="3200" dirty="0" smtClean="0"/>
              <a:t>40 </a:t>
            </a:r>
            <a:r>
              <a:rPr lang="zh-TW" altLang="en-US" sz="3200" dirty="0"/>
              <a:t>公会的人听从了他，便叫使徒来，把他们打了，又吩咐他们不可奉耶稣的名讲道，就把他们释放了。</a:t>
            </a:r>
            <a:r>
              <a:rPr lang="en-US" altLang="zh-TW" sz="3200" dirty="0"/>
              <a:t>41 </a:t>
            </a:r>
            <a:r>
              <a:rPr lang="zh-TW" altLang="en-US" sz="3200" dirty="0"/>
              <a:t>他们离开公会，心里欢喜，因被算是配为这名受辱。 </a:t>
            </a:r>
            <a:r>
              <a:rPr lang="en-US" altLang="zh-TW" sz="3200" dirty="0"/>
              <a:t>42 </a:t>
            </a:r>
            <a:r>
              <a:rPr lang="zh-TW" altLang="en-US" sz="3200" dirty="0"/>
              <a:t>他们就每日在殿里、在家里不住地教训人，传耶稣是基督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400" dirty="0" smtClean="0"/>
          </a:p>
          <a:p>
            <a:r>
              <a:rPr lang="zh-CN" altLang="en-US" sz="3600" dirty="0" smtClean="0"/>
              <a:t>三</a:t>
            </a:r>
            <a:r>
              <a:rPr lang="zh-CN" altLang="en-US" sz="3600" dirty="0" smtClean="0"/>
              <a:t>）</a:t>
            </a:r>
            <a:r>
              <a:rPr lang="zh-CN" altLang="en-US" sz="3600" dirty="0"/>
              <a:t>众人对圣灵</a:t>
            </a:r>
            <a:r>
              <a:rPr lang="zh-CN" altLang="en-US" sz="3600" dirty="0" smtClean="0"/>
              <a:t>的</a:t>
            </a:r>
            <a:r>
              <a:rPr lang="zh-CN" altLang="en-US" sz="3600" dirty="0" smtClean="0"/>
              <a:t>回应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6987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7615" y="552136"/>
            <a:ext cx="78963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神赐给顺从之人的圣灵 </a:t>
            </a:r>
            <a:endParaRPr lang="en-US" altLang="zh-CN" sz="3200" b="1" dirty="0"/>
          </a:p>
          <a:p>
            <a:pPr marL="1371600" lvl="2" indent="-457200">
              <a:buFont typeface="Wingdings" charset="2"/>
              <a:buChar char="ü"/>
            </a:pPr>
            <a:r>
              <a:rPr lang="zh-CN" altLang="en-US" sz="3200" dirty="0" smtClean="0"/>
              <a:t>敬畏</a:t>
            </a:r>
            <a:r>
              <a:rPr lang="zh-CN" altLang="en-US" sz="3200" dirty="0" smtClean="0"/>
              <a:t>神是</a:t>
            </a:r>
            <a:r>
              <a:rPr lang="zh-CN" altLang="en-US" sz="3200" dirty="0" smtClean="0"/>
              <a:t>智慧的开端</a:t>
            </a:r>
            <a:endParaRPr lang="en-US" altLang="zh-CN" sz="3200" dirty="0" smtClean="0"/>
          </a:p>
          <a:p>
            <a:pPr lvl="3"/>
            <a:r>
              <a:rPr lang="en-US" altLang="zh-CN" sz="3200" dirty="0" smtClean="0"/>
              <a:t>	</a:t>
            </a:r>
            <a:r>
              <a:rPr lang="zh-CN" altLang="en-US" sz="3200" dirty="0" smtClean="0"/>
              <a:t>一）对圣灵的态度</a:t>
            </a:r>
            <a:endParaRPr lang="en-US" altLang="zh-CN" sz="3200" dirty="0"/>
          </a:p>
          <a:p>
            <a:pPr marL="1371600" lvl="2" indent="-457200">
              <a:buFont typeface="Wingdings" charset="2"/>
              <a:buChar char="ü"/>
            </a:pPr>
            <a:r>
              <a:rPr lang="zh-CN" altLang="en-US" sz="3200" dirty="0" smtClean="0"/>
              <a:t>有舍有得</a:t>
            </a:r>
            <a:endParaRPr lang="en-US" altLang="zh-CN" sz="3200" dirty="0"/>
          </a:p>
          <a:p>
            <a:pPr lvl="2"/>
            <a:r>
              <a:rPr lang="en-US" altLang="zh-CN" sz="3200" dirty="0" smtClean="0"/>
              <a:t>	</a:t>
            </a:r>
            <a:r>
              <a:rPr lang="zh-CN" altLang="en-US" sz="3200" dirty="0" smtClean="0"/>
              <a:t>二</a:t>
            </a:r>
            <a:r>
              <a:rPr lang="zh-CN" altLang="en-US" sz="3200" dirty="0"/>
              <a:t>）对圣灵的认识</a:t>
            </a:r>
            <a:endParaRPr lang="en-US" altLang="zh-CN" sz="3200" dirty="0" smtClean="0"/>
          </a:p>
          <a:p>
            <a:pPr marL="1371600" lvl="2" indent="-457200">
              <a:buFont typeface="Wingdings" charset="2"/>
              <a:buChar char="ü"/>
            </a:pPr>
            <a:r>
              <a:rPr lang="zh-CN" altLang="en-US" sz="3200" dirty="0" smtClean="0"/>
              <a:t>顺从，同证</a:t>
            </a:r>
            <a:endParaRPr lang="en-US" altLang="zh-CN" sz="3200" dirty="0" smtClean="0"/>
          </a:p>
          <a:p>
            <a:pPr lvl="3"/>
            <a:r>
              <a:rPr lang="en-US" altLang="zh-CN" sz="3200" dirty="0" smtClean="0"/>
              <a:t>	</a:t>
            </a:r>
            <a:r>
              <a:rPr lang="zh-CN" altLang="en-US" sz="3200" dirty="0" smtClean="0"/>
              <a:t>三）对圣灵的回应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31046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470844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22213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9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145" y="0"/>
            <a:ext cx="87194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/>
              <a:t>使徒行传 </a:t>
            </a:r>
            <a:r>
              <a:rPr lang="zh-CN" altLang="zh-TW" sz="3400" dirty="0"/>
              <a:t>5</a:t>
            </a:r>
            <a:r>
              <a:rPr lang="en-US" altLang="zh-TW" sz="3400" dirty="0" smtClean="0"/>
              <a:t>:</a:t>
            </a:r>
            <a:r>
              <a:rPr lang="en-US" altLang="zh-TW" sz="3400" dirty="0"/>
              <a:t>17 </a:t>
            </a:r>
            <a:r>
              <a:rPr lang="zh-TW" altLang="en-US" sz="3400" dirty="0"/>
              <a:t>大祭司和他的一切同人，就是撒都该教门的人，都起来，满心忌恨， </a:t>
            </a:r>
            <a:r>
              <a:rPr lang="en-US" altLang="zh-TW" sz="3400" dirty="0"/>
              <a:t>18 </a:t>
            </a:r>
            <a:r>
              <a:rPr lang="zh-TW" altLang="en-US" sz="3400" dirty="0"/>
              <a:t>就下手拿住使徒，收在外监。</a:t>
            </a:r>
            <a:r>
              <a:rPr lang="en-US" altLang="zh-TW" sz="3400" dirty="0"/>
              <a:t>19 </a:t>
            </a:r>
            <a:r>
              <a:rPr lang="zh-TW" altLang="en-US" sz="3400" dirty="0"/>
              <a:t>但主的使者夜间开了监门，领他们出来， </a:t>
            </a:r>
            <a:r>
              <a:rPr lang="en-US" altLang="zh-TW" sz="3400" dirty="0"/>
              <a:t>20 </a:t>
            </a:r>
            <a:r>
              <a:rPr lang="zh-TW" altLang="en-US" sz="3400" dirty="0"/>
              <a:t>说：“你们去站在殿里，把这生命的道都讲给百姓听。” </a:t>
            </a:r>
            <a:r>
              <a:rPr lang="en-US" altLang="zh-TW" sz="3400" dirty="0"/>
              <a:t>21 </a:t>
            </a:r>
            <a:r>
              <a:rPr lang="zh-TW" altLang="en-US" sz="3400" dirty="0"/>
              <a:t>使徒听了这话，天将亮的时候就进殿里去教训人。大祭司和他的同人来了，叫齐公会的人和以色列族的众长老，就差人到监里去，要把使徒提出来</a:t>
            </a:r>
            <a:r>
              <a:rPr lang="zh-TW" altLang="en-US" sz="3400" dirty="0" smtClean="0"/>
              <a:t>。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00526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89" y="0"/>
            <a:ext cx="843712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/>
              <a:t>使徒行传 </a:t>
            </a:r>
            <a:r>
              <a:rPr lang="en-US" altLang="zh-TW" sz="3400" dirty="0" smtClean="0"/>
              <a:t>5</a:t>
            </a:r>
            <a:r>
              <a:rPr lang="en-US" altLang="zh-TW" sz="3400" dirty="0"/>
              <a:t>:22 </a:t>
            </a:r>
            <a:r>
              <a:rPr lang="zh-TW" altLang="en-US" sz="3400" dirty="0"/>
              <a:t>但差役到了，不见他们在监里，就回来禀报说： </a:t>
            </a:r>
            <a:r>
              <a:rPr lang="en-US" altLang="zh-TW" sz="3400" dirty="0"/>
              <a:t>23 “</a:t>
            </a:r>
            <a:r>
              <a:rPr lang="zh-TW" altLang="en-US" sz="3400" dirty="0"/>
              <a:t>我们看见监牢关得极妥当，看守的人也站在门外，及至开了门，里面一个人都不见。” </a:t>
            </a:r>
            <a:r>
              <a:rPr lang="en-US" altLang="zh-TW" sz="3400" dirty="0"/>
              <a:t>24 </a:t>
            </a:r>
            <a:r>
              <a:rPr lang="zh-TW" altLang="en-US" sz="3400" dirty="0"/>
              <a:t>守殿官和祭司长听见这话，心里犯难，不知这事将来如何。 </a:t>
            </a:r>
            <a:r>
              <a:rPr lang="en-US" altLang="zh-TW" sz="3400" dirty="0"/>
              <a:t>25 </a:t>
            </a:r>
            <a:r>
              <a:rPr lang="zh-TW" altLang="en-US" sz="3400" dirty="0"/>
              <a:t>有一个人来禀报说：“你们收在监里的人，现在站在殿里教训百姓！” </a:t>
            </a:r>
            <a:r>
              <a:rPr lang="en-US" altLang="zh-TW" sz="3400" dirty="0"/>
              <a:t>26 </a:t>
            </a:r>
            <a:r>
              <a:rPr lang="zh-TW" altLang="en-US" sz="3400" dirty="0"/>
              <a:t>于是守殿官和差役去带使徒来，并没有用强暴，因为怕百姓用石头打他们。 </a:t>
            </a:r>
            <a:endParaRPr lang="en-US" altLang="zh-TW" sz="3400" dirty="0"/>
          </a:p>
        </p:txBody>
      </p:sp>
    </p:spTree>
    <p:extLst>
      <p:ext uri="{BB962C8B-B14F-4D97-AF65-F5344CB8AC3E}">
        <p14:creationId xmlns:p14="http://schemas.microsoft.com/office/powerpoint/2010/main" val="311457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853" y="256819"/>
            <a:ext cx="840129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zh-CN" altLang="zh-TW" sz="3600" dirty="0"/>
              <a:t>5</a:t>
            </a:r>
            <a:r>
              <a:rPr lang="en-US" altLang="zh-TW" sz="3600" dirty="0" smtClean="0"/>
              <a:t>:</a:t>
            </a:r>
            <a:r>
              <a:rPr lang="en-US" altLang="zh-TW" sz="3600" dirty="0"/>
              <a:t>27 </a:t>
            </a:r>
            <a:r>
              <a:rPr lang="zh-TW" altLang="en-US" sz="3600" dirty="0"/>
              <a:t>带到了，便叫使徒站在公会前。大祭司问他们说： </a:t>
            </a:r>
            <a:r>
              <a:rPr lang="en-US" altLang="zh-TW" sz="3600" dirty="0"/>
              <a:t>28 “</a:t>
            </a:r>
            <a:r>
              <a:rPr lang="zh-TW" altLang="en-US" sz="3600" dirty="0"/>
              <a:t>我们不是严严地禁止你们，不可奉这名教训人吗？你们倒把你们的道理充满了耶路撒冷，想要叫这人的血归到我们身上！</a:t>
            </a:r>
            <a:r>
              <a:rPr lang="zh-TW" altLang="en-US" sz="3600" dirty="0" smtClean="0"/>
              <a:t>”</a:t>
            </a:r>
            <a:r>
              <a:rPr lang="en-US" altLang="zh-TW" sz="3600" dirty="0" smtClean="0"/>
              <a:t>29 </a:t>
            </a:r>
            <a:r>
              <a:rPr lang="zh-TW" altLang="en-US" sz="3600" dirty="0"/>
              <a:t>彼得和众使徒回答说：“顺从神不顺从人，是应当的。 </a:t>
            </a:r>
            <a:r>
              <a:rPr lang="en-US" altLang="zh-TW" sz="3600" dirty="0"/>
              <a:t>30 </a:t>
            </a:r>
            <a:r>
              <a:rPr lang="zh-TW" altLang="en-US" sz="3600" dirty="0"/>
              <a:t>你们挂在木头上杀害的耶稣，我们祖宗的神已经叫他复活</a:t>
            </a:r>
            <a:r>
              <a:rPr lang="zh-TW" altLang="en-US" sz="3600" dirty="0" smtClean="0"/>
              <a:t>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14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96" y="458217"/>
            <a:ext cx="80261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/>
              <a:t>使徒行传 </a:t>
            </a:r>
            <a:r>
              <a:rPr lang="en-US" altLang="zh-TW" sz="3400" dirty="0" smtClean="0"/>
              <a:t>5</a:t>
            </a:r>
            <a:r>
              <a:rPr lang="en-US" altLang="zh-TW" sz="3400" dirty="0"/>
              <a:t>:31 </a:t>
            </a:r>
            <a:r>
              <a:rPr lang="zh-TW" altLang="en-US" sz="3400" dirty="0"/>
              <a:t>神且用右手将</a:t>
            </a:r>
            <a:r>
              <a:rPr lang="zh-TW" altLang="en-US" sz="3400" dirty="0" smtClean="0"/>
              <a:t>他高举，</a:t>
            </a:r>
            <a:r>
              <a:rPr lang="zh-TW" altLang="en-US" sz="3400" dirty="0"/>
              <a:t>叫他做君王、做救主，将悔改的心和赦罪的恩赐给以色列人。 </a:t>
            </a:r>
            <a:r>
              <a:rPr lang="en-US" altLang="zh-TW" sz="3400" dirty="0"/>
              <a:t>32 </a:t>
            </a:r>
            <a:r>
              <a:rPr lang="zh-TW" altLang="en-US" sz="3400" dirty="0"/>
              <a:t>我们为这事作见证，神赐给顺从之人的圣灵也为这事作见证</a:t>
            </a:r>
            <a:r>
              <a:rPr lang="zh-TW" altLang="en-US" sz="3400" dirty="0" smtClean="0"/>
              <a:t>。”</a:t>
            </a:r>
            <a:r>
              <a:rPr lang="en-US" altLang="zh-TW" sz="3400" dirty="0" smtClean="0"/>
              <a:t>33 </a:t>
            </a:r>
            <a:r>
              <a:rPr lang="zh-TW" altLang="en-US" sz="3400" dirty="0"/>
              <a:t>公会的人听见就极其恼怒，想要杀他们</a:t>
            </a:r>
            <a:r>
              <a:rPr lang="zh-TW" altLang="en-US" sz="3400" dirty="0" smtClean="0"/>
              <a:t>。</a:t>
            </a:r>
            <a:r>
              <a:rPr lang="en-US" altLang="zh-TW" sz="3400" dirty="0"/>
              <a:t>34 </a:t>
            </a:r>
            <a:r>
              <a:rPr lang="zh-TW" altLang="en-US" sz="3400" dirty="0"/>
              <a:t>但有一个法利赛人名叫迦玛列，是众百姓所敬重的教法师，在公会中站起来，吩咐人把使徒暂且带到外面去，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63264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582" y="0"/>
            <a:ext cx="85767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/>
              <a:t>使徒行传 </a:t>
            </a:r>
            <a:r>
              <a:rPr lang="en-US" altLang="zh-TW" sz="3400" dirty="0" smtClean="0"/>
              <a:t>5</a:t>
            </a:r>
            <a:r>
              <a:rPr lang="en-US" altLang="zh-TW" sz="3400" dirty="0" smtClean="0"/>
              <a:t>:35 </a:t>
            </a:r>
            <a:r>
              <a:rPr lang="zh-TW" altLang="en-US" sz="3400" dirty="0"/>
              <a:t>就对众人说：“以色列人哪，论到这些人，你们应当小心怎样办理。 </a:t>
            </a:r>
            <a:r>
              <a:rPr lang="en-US" altLang="zh-TW" sz="3400" dirty="0"/>
              <a:t>36 </a:t>
            </a:r>
            <a:r>
              <a:rPr lang="zh-TW" altLang="en-US" sz="3400" dirty="0"/>
              <a:t>从前丢大起来，自夸为大，附从他的人约有四百。他被杀后，附从他的全都散了，归于无有。 </a:t>
            </a:r>
            <a:r>
              <a:rPr lang="en-US" altLang="zh-TW" sz="3400" dirty="0"/>
              <a:t>37 </a:t>
            </a:r>
            <a:r>
              <a:rPr lang="zh-TW" altLang="en-US" sz="3400" dirty="0"/>
              <a:t>此后，报名上册的时候，又有加利利的犹大起来，引诱些百姓跟从他。他也灭亡，附从他的人也都四散了。 </a:t>
            </a:r>
            <a:r>
              <a:rPr lang="en-US" altLang="zh-TW" sz="3400" dirty="0"/>
              <a:t>38 </a:t>
            </a:r>
            <a:r>
              <a:rPr lang="zh-TW" altLang="en-US" sz="3400" dirty="0"/>
              <a:t>现在我劝你们不要管这些人，任凭他们吧！他们所谋的、所行的，若是出于人，必要败坏</a:t>
            </a:r>
            <a:r>
              <a:rPr lang="zh-TW" altLang="en-US" sz="3400" dirty="0" smtClean="0"/>
              <a:t>；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5315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89" y="364698"/>
            <a:ext cx="8437125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en-US" altLang="zh-TW" sz="3600" dirty="0" smtClean="0"/>
              <a:t>5</a:t>
            </a:r>
            <a:r>
              <a:rPr lang="en-US" altLang="zh-TW" sz="3600" dirty="0"/>
              <a:t>:39 </a:t>
            </a:r>
            <a:r>
              <a:rPr lang="zh-TW" altLang="en-US" sz="3600" dirty="0"/>
              <a:t>若是出于神，你们就不能败坏他们，恐怕你们倒是攻击神了！” </a:t>
            </a:r>
            <a:r>
              <a:rPr lang="en-US" altLang="zh-TW" sz="3600" dirty="0"/>
              <a:t>40 </a:t>
            </a:r>
            <a:r>
              <a:rPr lang="zh-TW" altLang="en-US" sz="3600" dirty="0"/>
              <a:t>公会的人听从了他，便叫使徒来，把他们打了，又吩咐他们不可奉耶稣的名讲道，就把他们释放了</a:t>
            </a:r>
            <a:r>
              <a:rPr lang="zh-TW" altLang="en-US" sz="3600" dirty="0" smtClean="0"/>
              <a:t>。</a:t>
            </a:r>
            <a:r>
              <a:rPr lang="en-US" altLang="zh-TW" sz="3600" dirty="0" smtClean="0"/>
              <a:t>41 </a:t>
            </a:r>
            <a:r>
              <a:rPr lang="zh-TW" altLang="en-US" sz="3600" dirty="0"/>
              <a:t>他们离开公会，心里欢喜，因被算是配为这名受辱。 </a:t>
            </a:r>
            <a:r>
              <a:rPr lang="en-US" altLang="zh-TW" sz="3600" dirty="0"/>
              <a:t>42 </a:t>
            </a:r>
            <a:r>
              <a:rPr lang="zh-TW" altLang="en-US" sz="3600" dirty="0"/>
              <a:t>他们就每日在殿里、在家里不住地教训人，传耶稣是基督。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447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89" y="427577"/>
            <a:ext cx="8437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/>
              <a:t>使徒行传 </a:t>
            </a:r>
            <a:r>
              <a:rPr lang="en-US" altLang="zh-TW" sz="3600" dirty="0" smtClean="0"/>
              <a:t>5</a:t>
            </a:r>
            <a:r>
              <a:rPr lang="en-US" altLang="zh-TW" sz="3600" dirty="0"/>
              <a:t>:17 </a:t>
            </a:r>
            <a:r>
              <a:rPr lang="zh-TW" altLang="en-US" sz="3600" dirty="0" smtClean="0">
                <a:solidFill>
                  <a:srgbClr val="FFFF00"/>
                </a:solidFill>
              </a:rPr>
              <a:t>大祭司和</a:t>
            </a:r>
            <a:r>
              <a:rPr lang="zh-CN" altLang="en-US" sz="3600" dirty="0" smtClean="0"/>
              <a:t>，，</a:t>
            </a:r>
            <a:r>
              <a:rPr lang="zh-TW" altLang="en-US" sz="3600" dirty="0" smtClean="0"/>
              <a:t>满心忌恨</a:t>
            </a:r>
            <a:r>
              <a:rPr lang="zh-TW" altLang="en-US" sz="3600" dirty="0"/>
              <a:t>， </a:t>
            </a:r>
            <a:r>
              <a:rPr lang="en-US" altLang="zh-TW" sz="3600" dirty="0" smtClean="0"/>
              <a:t>19 </a:t>
            </a:r>
            <a:r>
              <a:rPr lang="zh-TW" altLang="en-US" sz="3600" dirty="0"/>
              <a:t>但</a:t>
            </a:r>
            <a:r>
              <a:rPr lang="zh-TW" altLang="en-US" sz="3600" dirty="0">
                <a:solidFill>
                  <a:srgbClr val="FFFF00"/>
                </a:solidFill>
              </a:rPr>
              <a:t>主的使者</a:t>
            </a:r>
            <a:r>
              <a:rPr lang="zh-TW" altLang="en-US" sz="3600" dirty="0"/>
              <a:t>夜间开了监门，领他们出来， </a:t>
            </a:r>
            <a:r>
              <a:rPr lang="en-US" altLang="zh-TW" sz="3600" dirty="0"/>
              <a:t>20 </a:t>
            </a:r>
            <a:r>
              <a:rPr lang="zh-TW" altLang="en-US" sz="3600" dirty="0"/>
              <a:t>说：“你们去站在殿里，把这生命的道都讲给百姓听。” </a:t>
            </a:r>
            <a:endParaRPr lang="en-US" altLang="zh-TW" sz="3600" dirty="0" smtClean="0"/>
          </a:p>
          <a:p>
            <a:r>
              <a:rPr lang="en-US" altLang="zh-TW" sz="3600" dirty="0" smtClean="0"/>
              <a:t>21 </a:t>
            </a:r>
            <a:r>
              <a:rPr lang="zh-TW" altLang="en-US" sz="3600" dirty="0">
                <a:solidFill>
                  <a:srgbClr val="FFFF00"/>
                </a:solidFill>
              </a:rPr>
              <a:t>使徒</a:t>
            </a:r>
            <a:r>
              <a:rPr lang="zh-TW" altLang="en-US" sz="3600" dirty="0"/>
              <a:t>听了这话，天将</a:t>
            </a:r>
            <a:r>
              <a:rPr lang="zh-TW" altLang="en-US" sz="3600" dirty="0" smtClean="0"/>
              <a:t>亮的时候就</a:t>
            </a:r>
            <a:r>
              <a:rPr lang="zh-CN" altLang="en-US" sz="3600" dirty="0" smtClean="0"/>
              <a:t>。。</a:t>
            </a:r>
            <a:endParaRPr lang="en-US" altLang="zh-CN" sz="3600" dirty="0" smtClean="0"/>
          </a:p>
          <a:p>
            <a:endParaRPr lang="en-US" sz="3600" dirty="0"/>
          </a:p>
          <a:p>
            <a:r>
              <a:rPr lang="zh-CN" altLang="en-US" sz="3600" dirty="0" smtClean="0"/>
              <a:t>一</a:t>
            </a:r>
            <a:r>
              <a:rPr lang="zh-CN" altLang="en-US" sz="3600" dirty="0" smtClean="0"/>
              <a:t>）</a:t>
            </a:r>
            <a:r>
              <a:rPr lang="zh-CN" altLang="en-US" sz="3600" dirty="0" smtClean="0"/>
              <a:t>众人对圣灵的态度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293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0"/>
            <a:ext cx="78794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73185</TotalTime>
  <Words>1136</Words>
  <Application>Microsoft Macintosh PowerPoint</Application>
  <PresentationFormat>On-screen Show (16:9)</PresentationFormat>
  <Paragraphs>74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Elemental</vt:lpstr>
      <vt:lpstr>Glowing puzzle pieces design template</vt:lpstr>
      <vt:lpstr>1_Elemental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Kunming Su</cp:lastModifiedBy>
  <cp:revision>1146</cp:revision>
  <cp:lastPrinted>2019-12-15T14:42:47Z</cp:lastPrinted>
  <dcterms:created xsi:type="dcterms:W3CDTF">2013-11-03T00:06:16Z</dcterms:created>
  <dcterms:modified xsi:type="dcterms:W3CDTF">2019-12-15T14:46:22Z</dcterms:modified>
</cp:coreProperties>
</file>