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35"/>
  </p:notesMasterIdLst>
  <p:handoutMasterIdLst>
    <p:handoutMasterId r:id="rId36"/>
  </p:handoutMasterIdLst>
  <p:sldIdLst>
    <p:sldId id="1312" r:id="rId3"/>
    <p:sldId id="1329" r:id="rId4"/>
    <p:sldId id="1320" r:id="rId5"/>
    <p:sldId id="1324" r:id="rId6"/>
    <p:sldId id="1325" r:id="rId7"/>
    <p:sldId id="1326" r:id="rId8"/>
    <p:sldId id="1331" r:id="rId9"/>
    <p:sldId id="1332" r:id="rId10"/>
    <p:sldId id="1333" r:id="rId11"/>
    <p:sldId id="1321" r:id="rId12"/>
    <p:sldId id="1322" r:id="rId13"/>
    <p:sldId id="1323" r:id="rId14"/>
    <p:sldId id="1328" r:id="rId15"/>
    <p:sldId id="1334" r:id="rId16"/>
    <p:sldId id="1335" r:id="rId17"/>
    <p:sldId id="1314" r:id="rId18"/>
    <p:sldId id="1316" r:id="rId19"/>
    <p:sldId id="1317" r:id="rId20"/>
    <p:sldId id="1337" r:id="rId21"/>
    <p:sldId id="1336" r:id="rId22"/>
    <p:sldId id="1343" r:id="rId23"/>
    <p:sldId id="1344" r:id="rId24"/>
    <p:sldId id="1338" r:id="rId25"/>
    <p:sldId id="1339" r:id="rId26"/>
    <p:sldId id="1340" r:id="rId27"/>
    <p:sldId id="256" r:id="rId28"/>
    <p:sldId id="1287" r:id="rId29"/>
    <p:sldId id="1288" r:id="rId30"/>
    <p:sldId id="1310" r:id="rId31"/>
    <p:sldId id="1215" r:id="rId32"/>
    <p:sldId id="1341" r:id="rId33"/>
    <p:sldId id="1342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4756" autoAdjust="0"/>
  </p:normalViewPr>
  <p:slideViewPr>
    <p:cSldViewPr snapToGrid="0" snapToObjects="1">
      <p:cViewPr varScale="1">
        <p:scale>
          <a:sx n="93" d="100"/>
          <a:sy n="93" d="100"/>
        </p:scale>
        <p:origin x="-151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EFF18-C200-4249-BA66-ECCF2A831336}" type="datetimeFigureOut">
              <a:rPr lang="en-US" smtClean="0"/>
              <a:t>8/10/19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7A0BC-CBAC-2047-BA1D-ABB32BC83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5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2</a:t>
            </a:r>
            <a:r>
              <a:rPr lang="en-US" altLang="zh-TW" dirty="0" smtClean="0"/>
              <a:t>4</a:t>
            </a:r>
            <a:r>
              <a:rPr lang="en-US" altLang="zh-CN" dirty="0" smtClean="0"/>
              <a:t>:</a:t>
            </a:r>
            <a:r>
              <a:rPr lang="en-US" altLang="zh-TW" dirty="0" smtClean="0"/>
              <a:t>44 </a:t>
            </a:r>
            <a:r>
              <a:rPr lang="zh-TW" altLang="en-US" dirty="0" smtClean="0"/>
              <a:t>耶稣对他们说：“这就是我从前与你们同在之时所告诉你们的话说：摩西的律法、先知的书和诗篇上所记的，凡指着我的话都必须应验。” </a:t>
            </a:r>
            <a:r>
              <a:rPr lang="en-US" altLang="zh-TW" dirty="0" smtClean="0"/>
              <a:t>45 </a:t>
            </a:r>
            <a:r>
              <a:rPr lang="zh-TW" altLang="en-US" dirty="0" smtClean="0"/>
              <a:t>于是耶稣开他们的心窍，使他们能明白圣经。 </a:t>
            </a:r>
            <a:r>
              <a:rPr lang="en-US" altLang="zh-TW" dirty="0" smtClean="0"/>
              <a:t>46 </a:t>
            </a:r>
            <a:r>
              <a:rPr lang="zh-TW" altLang="en-US" dirty="0" smtClean="0"/>
              <a:t>又对他们说：“照经上所写的，基督必受害，第三日从死里复活， </a:t>
            </a:r>
            <a:r>
              <a:rPr lang="en-US" altLang="zh-TW" dirty="0" smtClean="0"/>
              <a:t>47 </a:t>
            </a:r>
            <a:r>
              <a:rPr lang="zh-TW" altLang="en-US" dirty="0" smtClean="0"/>
              <a:t>并且人要奉他的名传悔改、赦罪的道，从耶路撒冷起直传到万邦。 </a:t>
            </a:r>
            <a:r>
              <a:rPr lang="en-US" altLang="zh-TW" dirty="0" smtClean="0"/>
              <a:t>48 </a:t>
            </a:r>
            <a:r>
              <a:rPr lang="zh-TW" altLang="en-US" dirty="0" smtClean="0"/>
              <a:t>你们就是这些事的见证。 </a:t>
            </a:r>
            <a:r>
              <a:rPr lang="en-US" altLang="zh-TW" dirty="0" smtClean="0"/>
              <a:t>49 </a:t>
            </a:r>
            <a:r>
              <a:rPr lang="zh-TW" altLang="en-US" dirty="0" smtClean="0"/>
              <a:t>我要将我父所应许的降在你们身上，你们要在城里等候，直到你们领受从上头来的能力。”</a:t>
            </a:r>
            <a:endParaRPr lang="en-US" altLang="zh-TW" dirty="0" smtClean="0"/>
          </a:p>
          <a:p>
            <a:r>
              <a:rPr lang="en-US" altLang="zh-TW" dirty="0" smtClean="0"/>
              <a:t>50 </a:t>
            </a:r>
            <a:r>
              <a:rPr lang="zh-TW" altLang="en-US" dirty="0" smtClean="0"/>
              <a:t>耶稣领他们到伯大尼的对面，就举手给他们祝福。 </a:t>
            </a:r>
            <a:r>
              <a:rPr lang="en-US" altLang="zh-TW" dirty="0" smtClean="0"/>
              <a:t>51 </a:t>
            </a:r>
            <a:r>
              <a:rPr lang="zh-TW" altLang="en-US" dirty="0" smtClean="0"/>
              <a:t>正祝福的时候，他就离开他们，被带到天上去了。 </a:t>
            </a:r>
            <a:r>
              <a:rPr lang="en-US" altLang="zh-TW" dirty="0" smtClean="0"/>
              <a:t>52 </a:t>
            </a:r>
            <a:r>
              <a:rPr lang="zh-TW" altLang="en-US" dirty="0" smtClean="0"/>
              <a:t>他们就拜他，大大地欢喜，回耶路撒冷去， </a:t>
            </a:r>
            <a:r>
              <a:rPr lang="en-US" altLang="zh-TW" dirty="0" smtClean="0"/>
              <a:t>53 </a:t>
            </a:r>
            <a:r>
              <a:rPr lang="zh-TW" altLang="en-US" dirty="0" smtClean="0"/>
              <a:t>常在殿里称颂神。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使徒行传</a:t>
            </a:r>
            <a:r>
              <a:rPr lang="en-US" altLang="zh-CN" dirty="0" smtClean="0"/>
              <a:t>Darrell L. Bock</a:t>
            </a:r>
          </a:p>
          <a:p>
            <a:r>
              <a:rPr lang="en-US" altLang="zh-CN" dirty="0" smtClean="0"/>
              <a:t>P105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106:</a:t>
            </a:r>
            <a:r>
              <a:rPr lang="zh-CN" altLang="en-US" dirty="0" smtClean="0"/>
              <a:t>似乎有崇高的社会地位，并可能是一位因教会受逼迫而信仰动摇的外邦基督徒。。。他可能是赞助人，或仅是预设中最重要的读者。</a:t>
            </a:r>
            <a:r>
              <a:rPr lang="en-US" altLang="zh-CN" dirty="0" smtClean="0"/>
              <a:t>Barrett</a:t>
            </a:r>
            <a:r>
              <a:rPr lang="zh-CN" altLang="en-US" dirty="0" smtClean="0"/>
              <a:t>指出：这个名字很常见，而路加福音一章</a:t>
            </a:r>
            <a:r>
              <a:rPr lang="en-US" altLang="zh-CN" dirty="0" smtClean="0"/>
              <a:t>3</a:t>
            </a:r>
            <a:r>
              <a:rPr lang="zh-CN" altLang="en-US" dirty="0" smtClean="0"/>
              <a:t>节称</a:t>
            </a:r>
            <a:r>
              <a:rPr lang="zh-TW" altLang="en-US" sz="1200" dirty="0" smtClean="0"/>
              <a:t>提阿非罗</a:t>
            </a:r>
            <a:r>
              <a:rPr lang="zh-CN" altLang="en-US" sz="1200" dirty="0" smtClean="0"/>
              <a:t>为“</a:t>
            </a:r>
            <a:r>
              <a:rPr lang="zh-TW" altLang="en-US" sz="1200" dirty="0" smtClean="0"/>
              <a:t>大人</a:t>
            </a:r>
            <a:r>
              <a:rPr lang="zh-CN" altLang="en-US" sz="1200" dirty="0" smtClean="0"/>
              <a:t>”，表明他并非一“理想”人物，而是真有其人。换句话说，提阿非罗并非象征性地泛指一切蒙神所爱的人（</a:t>
            </a:r>
            <a:r>
              <a:rPr lang="en-US" altLang="zh-CN" sz="1200" dirty="0" smtClean="0"/>
              <a:t>Bruce 1990:98 </a:t>
            </a:r>
            <a:r>
              <a:rPr lang="zh-CN" altLang="en-US" sz="1200" dirty="0" smtClean="0"/>
              <a:t>同意）。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以弗所书 </a:t>
            </a:r>
            <a:r>
              <a:rPr lang="en-US" altLang="zh-CN" dirty="0" smtClean="0"/>
              <a:t>1:1</a:t>
            </a:r>
            <a:r>
              <a:rPr lang="en-US" altLang="zh-TW" dirty="0" smtClean="0"/>
              <a:t> </a:t>
            </a:r>
            <a:r>
              <a:rPr lang="zh-TW" altLang="en-US" dirty="0" smtClean="0"/>
              <a:t>奉神旨意做基督耶稣使徒的保罗，写信给在以弗所的圣徒，就是在基督耶稣里有忠心的人。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愿恩惠、平安从神我们的父和主耶稣基督归于你们！ 蒙救赎的恩 </a:t>
            </a:r>
            <a:r>
              <a:rPr lang="en-US" altLang="zh-TW" dirty="0" smtClean="0"/>
              <a:t>3 </a:t>
            </a:r>
            <a:r>
              <a:rPr lang="zh-TW" altLang="en-US" dirty="0" smtClean="0"/>
              <a:t>愿颂赞归于我们主耶稣基督的父神！他在基督里曾赐给我们天上各样属灵的福气，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就如神从创立世界以前在基督里拣选了我们，使我们在他面前成为圣洁，无有瑕疵； </a:t>
            </a:r>
            <a:r>
              <a:rPr lang="en-US" altLang="zh-TW" dirty="0" smtClean="0"/>
              <a:t>5 </a:t>
            </a:r>
            <a:r>
              <a:rPr lang="zh-TW" altLang="en-US" dirty="0" smtClean="0"/>
              <a:t>又因爱我们，就按着自己意旨所喜悦的，预定我们借着耶稣基督得儿子的名分， </a:t>
            </a:r>
            <a:r>
              <a:rPr lang="en-US" altLang="zh-TW" dirty="0" smtClean="0"/>
              <a:t>6 </a:t>
            </a:r>
            <a:r>
              <a:rPr lang="zh-TW" altLang="en-US" dirty="0" smtClean="0"/>
              <a:t>使他荣耀的恩典得着称赞。这恩典是他在爱子里所赐给我们的。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我们借这爱子的血得蒙救赎，过犯得以赦免，乃是照他丰富的恩典。 </a:t>
            </a:r>
            <a:r>
              <a:rPr lang="en-US" altLang="zh-TW" dirty="0" smtClean="0"/>
              <a:t>8 </a:t>
            </a:r>
            <a:r>
              <a:rPr lang="zh-TW" altLang="en-US" dirty="0" smtClean="0"/>
              <a:t>这恩典是神用诸般智慧聪明，充充足足赏给我们的， </a:t>
            </a:r>
            <a:r>
              <a:rPr lang="en-US" altLang="zh-TW" dirty="0" smtClean="0"/>
              <a:t>9 </a:t>
            </a:r>
            <a:r>
              <a:rPr lang="zh-TW" altLang="en-US" dirty="0" smtClean="0"/>
              <a:t>都是照他自己所预定的美意，叫我们知道他旨意的奥秘，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要照所安排的，在日期满足的时候，使天上、地上一切所有的，都在基督里面同归于一。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我们也在他里面得</a:t>
            </a:r>
            <a:r>
              <a:rPr lang="en-US" altLang="zh-TW" dirty="0" smtClean="0"/>
              <a:t>[a]</a:t>
            </a:r>
            <a:r>
              <a:rPr lang="zh-TW" altLang="en-US" dirty="0" smtClean="0"/>
              <a:t>了基业，这原是那位随己意行做万事的，照着他旨意所预定的，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叫他的荣耀从我们这首先在基督里有盼望的人，可以得着称赞。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你们既听见真理的道，就是那叫你们得救的福音，也信了基督，既然信他，就受了所应许的圣灵为印记。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这圣灵是我们得基业的凭据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，直等到神之民</a:t>
            </a:r>
            <a:r>
              <a:rPr lang="en-US" altLang="zh-TW" dirty="0" smtClean="0"/>
              <a:t>[c]</a:t>
            </a:r>
            <a:r>
              <a:rPr lang="zh-TW" altLang="en-US" dirty="0" smtClean="0"/>
              <a:t>被赎，使他的荣耀得着称赞。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林前</a:t>
            </a:r>
            <a:r>
              <a:rPr kumimoji="1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2: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12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我们所领受的，并不是世上的灵，乃是从神来的灵，叫我们能知道神开恩赐给我们的事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12: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我们不拘是犹太人，是希腊人，是为奴的，是自主的，都从一位圣灵受洗，成了一个身体，饮于一位圣灵。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罗</a:t>
            </a:r>
            <a:r>
              <a:rPr lang="en-US" altLang="zh-CN" dirty="0" smtClean="0"/>
              <a:t>8:16 </a:t>
            </a:r>
            <a:r>
              <a:rPr lang="zh-CN" altLang="en-US" dirty="0" smtClean="0"/>
              <a:t>圣灵与我们的心同证我们是神的儿女。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弗</a:t>
            </a:r>
            <a:r>
              <a:rPr lang="en-US" altLang="zh-CN" dirty="0" smtClean="0"/>
              <a:t>5:</a:t>
            </a:r>
            <a:r>
              <a:rPr lang="en-US" altLang="zh-TW" dirty="0" smtClean="0"/>
              <a:t>18 </a:t>
            </a:r>
            <a:r>
              <a:rPr lang="zh-TW" altLang="en-US" dirty="0" smtClean="0"/>
              <a:t>不要醉酒，酒能使人放荡；乃要被圣灵充满。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751A-6E2B-3C41-A3FD-6DABD29956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6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韦斯敏斯德小要理问答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第</a:t>
            </a:r>
            <a:r>
              <a:rPr lang="zh-TW" altLang="en-US" dirty="0" smtClean="0"/>
              <a:t>三十一问：什么是有效的恩召？ 答：有效的恩召是圣灵的工作（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），他使我们确知自己有罪，并处于愁苦之中（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），又光照我们的理性，使我们认识基督（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），更新我们的意志（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），就说服我们，使我们能够接受（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）在福音里白白赐给我们的耶稣基督（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）。 提后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8</a:t>
            </a:r>
            <a:r>
              <a:rPr lang="zh-TW" altLang="en-US" dirty="0" smtClean="0"/>
              <a:t>，</a:t>
            </a:r>
            <a:r>
              <a:rPr lang="en-US" altLang="zh-TW" dirty="0" smtClean="0"/>
              <a:t>9</a:t>
            </a:r>
            <a:r>
              <a:rPr lang="zh-TW" altLang="en-US" dirty="0" smtClean="0"/>
              <a:t>；弗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18-20 </a:t>
            </a:r>
            <a:r>
              <a:rPr lang="zh-TW" altLang="en-US" dirty="0" smtClean="0"/>
              <a:t>徒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37 </a:t>
            </a:r>
            <a:r>
              <a:rPr lang="zh-TW" altLang="en-US" dirty="0" smtClean="0"/>
              <a:t>徒</a:t>
            </a:r>
            <a:r>
              <a:rPr lang="en-US" altLang="zh-TW" dirty="0" smtClean="0"/>
              <a:t>26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18 </a:t>
            </a:r>
            <a:r>
              <a:rPr lang="zh-TW" altLang="en-US" dirty="0" smtClean="0"/>
              <a:t>申</a:t>
            </a:r>
            <a:r>
              <a:rPr lang="en-US" altLang="zh-TW" dirty="0" smtClean="0"/>
              <a:t>30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；结</a:t>
            </a:r>
            <a:r>
              <a:rPr lang="en-US" altLang="zh-TW" dirty="0" smtClean="0"/>
              <a:t>11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19</a:t>
            </a:r>
            <a:r>
              <a:rPr lang="zh-TW" altLang="en-US" dirty="0" smtClean="0"/>
              <a:t>；</a:t>
            </a:r>
            <a:r>
              <a:rPr lang="en-US" altLang="zh-TW" dirty="0" smtClean="0"/>
              <a:t>36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26</a:t>
            </a:r>
            <a:r>
              <a:rPr lang="zh-TW" altLang="en-US" dirty="0" smtClean="0"/>
              <a:t>－</a:t>
            </a:r>
            <a:r>
              <a:rPr lang="en-US" altLang="zh-TW" dirty="0" smtClean="0"/>
              <a:t>27</a:t>
            </a:r>
            <a:r>
              <a:rPr lang="zh-TW" altLang="en-US" dirty="0" smtClean="0"/>
              <a:t>；约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</a:t>
            </a:r>
            <a:r>
              <a:rPr lang="zh-TW" altLang="en-US" dirty="0" smtClean="0"/>
              <a:t>；多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 </a:t>
            </a:r>
            <a:r>
              <a:rPr lang="zh-TW" altLang="en-US" dirty="0" smtClean="0"/>
              <a:t>约</a:t>
            </a:r>
            <a:r>
              <a:rPr lang="en-US" altLang="zh-TW" dirty="0" smtClean="0"/>
              <a:t>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44</a:t>
            </a:r>
            <a:r>
              <a:rPr lang="zh-TW" altLang="en-US" dirty="0" smtClean="0"/>
              <a:t>－</a:t>
            </a:r>
            <a:r>
              <a:rPr lang="en-US" altLang="zh-TW" dirty="0" smtClean="0"/>
              <a:t>45</a:t>
            </a:r>
            <a:r>
              <a:rPr lang="zh-TW" altLang="en-US" dirty="0" smtClean="0"/>
              <a:t>；徒</a:t>
            </a:r>
            <a:r>
              <a:rPr lang="en-US" altLang="zh-TW" dirty="0" smtClean="0"/>
              <a:t>16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14 </a:t>
            </a:r>
            <a:r>
              <a:rPr lang="zh-TW" altLang="en-US" dirty="0" smtClean="0"/>
              <a:t>约</a:t>
            </a:r>
            <a:r>
              <a:rPr lang="en-US" altLang="zh-TW" dirty="0" smtClean="0"/>
              <a:t>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45</a:t>
            </a:r>
            <a:r>
              <a:rPr lang="zh-TW" altLang="en-US" dirty="0" smtClean="0"/>
              <a:t>；腓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13</a:t>
            </a:r>
            <a:r>
              <a:rPr lang="zh-TW" altLang="en-US" dirty="0" smtClean="0"/>
              <a:t>；申</a:t>
            </a:r>
            <a:r>
              <a:rPr lang="en-US" altLang="zh-TW" dirty="0" smtClean="0"/>
              <a:t>30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；弗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问题</a:t>
            </a:r>
            <a:r>
              <a:rPr lang="en-US" altLang="zh-TW" dirty="0" smtClean="0"/>
              <a:t>36</a:t>
            </a:r>
            <a:r>
              <a:rPr lang="zh-TW" altLang="en-US" dirty="0" smtClean="0"/>
              <a:t>：我们怎样看待圣灵？他是上帝，与父和子共存到永远，并且上帝信实地将他赐给一切相信的人。问题</a:t>
            </a:r>
            <a:r>
              <a:rPr lang="en-US" altLang="zh-TW" dirty="0" smtClean="0"/>
              <a:t>37</a:t>
            </a:r>
            <a:r>
              <a:rPr lang="zh-TW" altLang="en-US" dirty="0" smtClean="0"/>
              <a:t>：圣灵如何帮助我们？圣灵使我们知罪，安慰、引领我们，赐给我们属灵的恩赐和顺服上帝的心志；他使我们能祷告，并明白上帝的话。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Thursday, August 8,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Thursday, August 8,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921919"/>
            <a:ext cx="7723188" cy="5715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en-US" altLang="en-US" noProof="0"/>
              <a:t>Click to edit title style</a:t>
            </a:r>
          </a:p>
        </p:txBody>
      </p:sp>
      <p:sp>
        <p:nvSpPr>
          <p:cNvPr id="260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516041"/>
            <a:ext cx="7723188" cy="59412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AEF4-7123-3344-8A73-75EE64474F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7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7403-D5AA-3645-89CD-8352AAEEBF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8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8A3A-7FDF-EB4B-A9FB-2C2E08790A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6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A538-B28C-7B4B-A7FE-75CCD730F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6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99FC-9A73-DA40-B9AC-37AA6C26D0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8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249E-6F77-2C43-ACEB-4AB8B2FC09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6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BB71-CC0D-9C4E-ACE1-A6484E30B4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A063-ED59-0443-BF08-EB58A22894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8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3053-9FFD-E642-8BCD-D77E9DE0DC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0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6378-2B1C-6C48-9A7C-01B1324C90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32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4150" y="250031"/>
            <a:ext cx="1924050" cy="4643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250031"/>
            <a:ext cx="5619750" cy="4643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C693-6EF5-0C40-8EE8-4A5AB12C1A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21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/>
          </p:nvPr>
        </p:nvSpPr>
        <p:spPr>
          <a:xfrm>
            <a:off x="762000" y="250031"/>
            <a:ext cx="7696200" cy="4643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244B-1BAE-FA43-968A-64ED5627BC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9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0031"/>
            <a:ext cx="7696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2FF05-20E9-CD49-831F-4353FEEFEC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9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Thursday, August 8,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031"/>
            <a:ext cx="7696200" cy="800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29929"/>
            <a:ext cx="7696200" cy="356354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9080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908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0DA23F-2710-D144-A26A-3863B7608BA5}" type="slidenum"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475" y="483348"/>
            <a:ext cx="8291833" cy="1614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dirty="0" smtClean="0"/>
              <a:t>健康教会</a:t>
            </a:r>
            <a:r>
              <a:rPr lang="en-US" sz="4000" b="1" dirty="0" smtClean="0"/>
              <a:t>: </a:t>
            </a:r>
            <a:r>
              <a:rPr lang="zh-CN" altLang="en-US" sz="4000" b="1" dirty="0" smtClean="0"/>
              <a:t>得着能力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4000" b="1" dirty="0" smtClean="0"/>
              <a:t>使徒行传</a:t>
            </a:r>
            <a:r>
              <a:rPr lang="en-US" altLang="zh-CN" sz="4000" b="1" dirty="0" smtClean="0"/>
              <a:t> 1:1-11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923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T statistics modifi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30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s29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4528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8796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/>
              <a:t>“使徒行传第</a:t>
            </a:r>
            <a:r>
              <a:rPr lang="en-US" altLang="zh-TW" sz="3200" dirty="0"/>
              <a:t>29</a:t>
            </a:r>
            <a:r>
              <a:rPr lang="zh-CN" altLang="en-US" sz="3200" dirty="0"/>
              <a:t>章”旨在</a:t>
            </a:r>
            <a:r>
              <a:rPr lang="zh-TW" altLang="en-US" sz="3200" dirty="0"/>
              <a:t>植堂，植</a:t>
            </a:r>
            <a:r>
              <a:rPr lang="zh-CN" altLang="en-US" sz="3200" dirty="0"/>
              <a:t>建可以继续</a:t>
            </a:r>
            <a:r>
              <a:rPr lang="zh-TW" altLang="en-US" sz="3200" dirty="0"/>
              <a:t>植</a:t>
            </a:r>
            <a:r>
              <a:rPr lang="zh-CN" altLang="en-US" sz="3200" dirty="0"/>
              <a:t>建教堂的教堂</a:t>
            </a:r>
            <a:r>
              <a:rPr lang="zh-TW" altLang="en-US" sz="3200" dirty="0"/>
              <a:t>。 每个“使徒行传</a:t>
            </a:r>
            <a:r>
              <a:rPr lang="zh-CN" altLang="en-US" sz="3200" dirty="0" smtClean="0"/>
              <a:t>第</a:t>
            </a:r>
            <a:r>
              <a:rPr lang="en-US" altLang="zh-TW" sz="3200" dirty="0" smtClean="0"/>
              <a:t>29</a:t>
            </a:r>
            <a:r>
              <a:rPr lang="zh-CN" altLang="en-US" sz="3200" dirty="0" smtClean="0"/>
              <a:t>章</a:t>
            </a:r>
            <a:r>
              <a:rPr lang="zh-CN" altLang="en-US" sz="3200" dirty="0"/>
              <a:t>”</a:t>
            </a:r>
            <a:r>
              <a:rPr lang="zh-CN" altLang="en-US" sz="3200" dirty="0" smtClean="0"/>
              <a:t>所植</a:t>
            </a:r>
            <a:r>
              <a:rPr lang="zh-CN" altLang="en-US" sz="3200" dirty="0"/>
              <a:t>建的</a:t>
            </a:r>
            <a:r>
              <a:rPr lang="zh-TW" altLang="en-US" sz="3200" dirty="0" smtClean="0"/>
              <a:t>教</a:t>
            </a:r>
            <a:r>
              <a:rPr lang="zh-CN" altLang="en-US" sz="3200" dirty="0" smtClean="0"/>
              <a:t>堂</a:t>
            </a:r>
            <a:r>
              <a:rPr lang="zh-CN" altLang="en-US" sz="3200" dirty="0" smtClean="0"/>
              <a:t>都有如下</a:t>
            </a:r>
            <a:r>
              <a:rPr lang="zh-TW" altLang="en-US" sz="3200" dirty="0"/>
              <a:t>特点：神学清晰，文化参与和宣教创新。我们致力于</a:t>
            </a:r>
            <a:r>
              <a:rPr lang="zh-CN" altLang="en-US" sz="3200" dirty="0"/>
              <a:t>服事那些植堂同工们</a:t>
            </a:r>
            <a:r>
              <a:rPr lang="zh-TW" altLang="en-US" sz="3200" dirty="0"/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41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248" y="471311"/>
            <a:ext cx="7240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路加福音 </a:t>
            </a:r>
            <a:r>
              <a:rPr lang="en-US" altLang="zh-TW" sz="3200" dirty="0"/>
              <a:t>1</a:t>
            </a:r>
            <a:r>
              <a:rPr lang="zh-CN" altLang="en-US" sz="3200" dirty="0"/>
              <a:t>：</a:t>
            </a:r>
            <a:r>
              <a:rPr lang="en-US" altLang="zh-TW" sz="3200" dirty="0"/>
              <a:t>1 </a:t>
            </a:r>
            <a:r>
              <a:rPr lang="zh-TW" altLang="en-US" sz="3200" dirty="0"/>
              <a:t>提阿非罗</a:t>
            </a:r>
            <a:r>
              <a:rPr lang="zh-TW" altLang="en-US" sz="3200" dirty="0" smtClean="0"/>
              <a:t>大人</a:t>
            </a:r>
            <a:r>
              <a:rPr lang="zh-CN" altLang="en-US" sz="3200" dirty="0" smtClean="0"/>
              <a:t>（</a:t>
            </a:r>
            <a:r>
              <a:rPr lang="en-US" altLang="zh-CN" sz="3200" dirty="0"/>
              <a:t>most excellent </a:t>
            </a:r>
            <a:r>
              <a:rPr lang="en-US" altLang="zh-CN" sz="3200" dirty="0" err="1" smtClean="0"/>
              <a:t>Theophilus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神的朋友或神所爱的）</a:t>
            </a:r>
            <a:r>
              <a:rPr lang="zh-TW" altLang="en-US" sz="3200" dirty="0" smtClean="0"/>
              <a:t>哪</a:t>
            </a:r>
            <a:r>
              <a:rPr lang="zh-TW" altLang="en-US" sz="3200" dirty="0"/>
              <a:t>，有好些人提笔作书，述说在我们中间所成就的事，是照传道的人从起初亲眼看见又传给我们的。 </a:t>
            </a:r>
            <a:r>
              <a:rPr lang="en-US" altLang="zh-TW" sz="3200" dirty="0"/>
              <a:t>3 </a:t>
            </a:r>
            <a:r>
              <a:rPr lang="zh-TW" altLang="en-US" sz="3200" dirty="0"/>
              <a:t>这些事我既从起头都详细考察了，就定意要按着次序写给你， </a:t>
            </a:r>
            <a:r>
              <a:rPr lang="en-US" altLang="zh-TW" sz="3200" dirty="0"/>
              <a:t>4 </a:t>
            </a:r>
            <a:r>
              <a:rPr lang="zh-TW" altLang="en-US" sz="3200" dirty="0"/>
              <a:t>使你知道所学之道都是确实的。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84741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6511"/>
              </p:ext>
            </p:extLst>
          </p:nvPr>
        </p:nvGraphicFramePr>
        <p:xfrm>
          <a:off x="0" y="2"/>
          <a:ext cx="9125997" cy="508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583"/>
                <a:gridCol w="2331169"/>
                <a:gridCol w="2821245"/>
              </a:tblGrid>
              <a:tr h="658748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连结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使徒行传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路加福音</a:t>
                      </a:r>
                      <a:endParaRPr lang="en-US" sz="3600" dirty="0"/>
                    </a:p>
                  </a:txBody>
                  <a:tcPr/>
                </a:tc>
              </a:tr>
              <a:tr h="658748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互指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作了前书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就是前书</a:t>
                      </a:r>
                      <a:endParaRPr lang="en-US" sz="3600" dirty="0"/>
                    </a:p>
                  </a:txBody>
                  <a:tcPr/>
                </a:tc>
              </a:tr>
              <a:tr h="122339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收信人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提阿非罗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提阿非罗</a:t>
                      </a:r>
                      <a:endParaRPr lang="en-US" altLang="zh-TW" sz="3600" dirty="0" smtClean="0"/>
                    </a:p>
                    <a:p>
                      <a:r>
                        <a:rPr lang="zh-TW" altLang="en-US" sz="3600" dirty="0" smtClean="0"/>
                        <a:t>大人</a:t>
                      </a:r>
                      <a:endParaRPr lang="en-US" sz="3600" dirty="0"/>
                    </a:p>
                  </a:txBody>
                  <a:tcPr/>
                </a:tc>
              </a:tr>
              <a:tr h="658748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施洗约翰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1:5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3:1-22</a:t>
                      </a:r>
                      <a:endParaRPr lang="en-US" sz="3600" dirty="0"/>
                    </a:p>
                  </a:txBody>
                  <a:tcPr/>
                </a:tc>
              </a:tr>
              <a:tr h="1223390"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rgbClr val="0000FF"/>
                          </a:solidFill>
                        </a:rPr>
                        <a:t>等候圣灵得着能力</a:t>
                      </a:r>
                      <a:endParaRPr lang="en-US" altLang="zh-CN" sz="36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CN" altLang="en-US" sz="3600" dirty="0" smtClean="0">
                          <a:solidFill>
                            <a:srgbClr val="0000FF"/>
                          </a:solidFill>
                        </a:rPr>
                        <a:t>作主见证直到地极</a:t>
                      </a:r>
                      <a:endParaRPr 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>
                          <a:solidFill>
                            <a:srgbClr val="0000FF"/>
                          </a:solidFill>
                        </a:rPr>
                        <a:t>1:7-8</a:t>
                      </a:r>
                      <a:endParaRPr 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>
                          <a:solidFill>
                            <a:srgbClr val="0000FF"/>
                          </a:solidFill>
                        </a:rPr>
                        <a:t>24:46-49</a:t>
                      </a:r>
                      <a:endParaRPr 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58748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耶稣升天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1:9-11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24:50-53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8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99" y="0"/>
            <a:ext cx="8759385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夏令会黄牧师总结</a:t>
            </a:r>
            <a:r>
              <a:rPr lang="zh-TW" altLang="en-US" sz="2800" dirty="0" smtClean="0"/>
              <a:t>使徒行传</a:t>
            </a:r>
            <a:r>
              <a:rPr lang="en-US" altLang="zh-TW" sz="2800" dirty="0"/>
              <a:t>10</a:t>
            </a:r>
            <a:r>
              <a:rPr lang="zh-TW" altLang="en-US" sz="2800" dirty="0"/>
              <a:t>次，</a:t>
            </a:r>
            <a:r>
              <a:rPr lang="en-US" altLang="zh-TW" sz="2800" dirty="0"/>
              <a:t>4</a:t>
            </a:r>
            <a:r>
              <a:rPr lang="zh-TW" altLang="en-US" sz="2800" dirty="0"/>
              <a:t>次形容词，</a:t>
            </a:r>
            <a:r>
              <a:rPr lang="en-US" altLang="zh-TW" sz="2800" dirty="0"/>
              <a:t>6</a:t>
            </a:r>
            <a:r>
              <a:rPr lang="zh-TW" altLang="en-US" sz="2800" dirty="0"/>
              <a:t>次</a:t>
            </a:r>
            <a:r>
              <a:rPr lang="zh-TW" altLang="en-US" sz="2800" dirty="0" smtClean="0"/>
              <a:t>动词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任劳任怨甘</a:t>
            </a:r>
            <a:r>
              <a:rPr lang="zh-TW" altLang="en-US" sz="2800" dirty="0"/>
              <a:t>心服事 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6</a:t>
            </a:r>
            <a:r>
              <a:rPr lang="en-US" altLang="zh-TW" sz="2800" dirty="0"/>
              <a:t>:</a:t>
            </a:r>
            <a:r>
              <a:rPr lang="en-US" altLang="zh-TW" sz="2800" dirty="0" smtClean="0"/>
              <a:t>3</a:t>
            </a:r>
            <a:r>
              <a:rPr lang="zh-CN" altLang="en-US" sz="2800" dirty="0" smtClean="0"/>
              <a:t>，</a:t>
            </a:r>
            <a:r>
              <a:rPr lang="en-US" altLang="zh-TW" sz="2800" dirty="0" smtClean="0"/>
              <a:t>5 </a:t>
            </a:r>
            <a:r>
              <a:rPr lang="zh-TW" altLang="en-US" sz="2800" dirty="0" smtClean="0"/>
              <a:t>，，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就拣选了司提反，乃是大有信心、圣灵充满的人；</a:t>
            </a:r>
            <a:r>
              <a:rPr lang="zh-TW" altLang="en-US" sz="2800" dirty="0" smtClean="0"/>
              <a:t>又拣选</a:t>
            </a:r>
            <a:r>
              <a:rPr lang="zh-TW" altLang="en-US" sz="2800" dirty="0" smtClean="0"/>
              <a:t>，，，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饶</a:t>
            </a:r>
            <a:r>
              <a:rPr lang="zh-TW" altLang="en-US" sz="2800" dirty="0"/>
              <a:t>恕 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7</a:t>
            </a:r>
            <a:r>
              <a:rPr lang="en-US" altLang="zh-TW" sz="2800" dirty="0"/>
              <a:t>:55 </a:t>
            </a:r>
            <a:r>
              <a:rPr lang="zh-TW" altLang="en-US" sz="2800" dirty="0"/>
              <a:t>但司提反被圣灵充满，定睛望天，看见神的荣耀，又看见耶稣站在神的右边， 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心胸宽广 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9</a:t>
            </a:r>
            <a:r>
              <a:rPr lang="en-US" altLang="zh-TW" sz="2800" dirty="0"/>
              <a:t>:17 </a:t>
            </a:r>
            <a:r>
              <a:rPr lang="zh-TW" altLang="en-US" sz="2800" dirty="0" smtClean="0"/>
              <a:t>亚拿尼亚就</a:t>
            </a:r>
            <a:r>
              <a:rPr lang="zh-TW" altLang="en-US" sz="2800" dirty="0" smtClean="0"/>
              <a:t>，，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把手按在扫罗身上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成全别人 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11</a:t>
            </a:r>
            <a:r>
              <a:rPr lang="en-US" altLang="zh-TW" sz="2800" dirty="0"/>
              <a:t>:24 </a:t>
            </a:r>
            <a:r>
              <a:rPr lang="zh-TW" altLang="en-US" sz="2800" dirty="0"/>
              <a:t>这巴拿巴原是个好人，被圣灵充满，大有信心</a:t>
            </a:r>
            <a:r>
              <a:rPr lang="zh-TW" altLang="en-US" sz="2800" dirty="0" smtClean="0"/>
              <a:t>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61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99" y="301116"/>
            <a:ext cx="87593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夏令会黄牧师总结</a:t>
            </a:r>
            <a:r>
              <a:rPr lang="zh-TW" altLang="en-US" sz="2800" dirty="0" smtClean="0"/>
              <a:t>使徒行传</a:t>
            </a:r>
            <a:r>
              <a:rPr lang="en-US" altLang="zh-TW" sz="2800" dirty="0"/>
              <a:t>10</a:t>
            </a:r>
            <a:r>
              <a:rPr lang="zh-TW" altLang="en-US" sz="2800" dirty="0"/>
              <a:t>次，</a:t>
            </a:r>
            <a:r>
              <a:rPr lang="en-US" altLang="zh-TW" sz="2800" dirty="0"/>
              <a:t>4</a:t>
            </a:r>
            <a:r>
              <a:rPr lang="zh-TW" altLang="en-US" sz="2800" dirty="0"/>
              <a:t>次形容词，</a:t>
            </a:r>
            <a:r>
              <a:rPr lang="en-US" altLang="zh-TW" sz="2800" dirty="0"/>
              <a:t>6</a:t>
            </a:r>
            <a:r>
              <a:rPr lang="zh-TW" altLang="en-US" sz="2800" dirty="0"/>
              <a:t>次</a:t>
            </a:r>
            <a:r>
              <a:rPr lang="zh-TW" altLang="en-US" sz="2800" dirty="0" smtClean="0"/>
              <a:t>动词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大胆勇敢传讲耶稣</a:t>
            </a:r>
            <a:r>
              <a:rPr lang="zh-TW" altLang="en-US" sz="2800" dirty="0"/>
              <a:t>基督 *</a:t>
            </a:r>
            <a:r>
              <a:rPr lang="en-US" altLang="zh-TW" sz="2800" dirty="0"/>
              <a:t>3</a:t>
            </a:r>
            <a:r>
              <a:rPr lang="zh-TW" altLang="en-US" sz="2800" dirty="0"/>
              <a:t>彼得，方言，讲道，众人 </a:t>
            </a:r>
            <a:r>
              <a:rPr lang="en-US" altLang="zh-TW" sz="2800" dirty="0" smtClean="0"/>
              <a:t>2:4 </a:t>
            </a:r>
            <a:r>
              <a:rPr lang="zh-TW" altLang="en-US" sz="2800" dirty="0"/>
              <a:t>他们就都被圣灵充满，按着圣灵所赐</a:t>
            </a:r>
            <a:r>
              <a:rPr lang="zh-TW" altLang="en-US" sz="2800" dirty="0" smtClean="0"/>
              <a:t>的</a:t>
            </a:r>
            <a:r>
              <a:rPr lang="zh-CN" altLang="en-US" sz="2800" dirty="0" smtClean="0"/>
              <a:t>，，，</a:t>
            </a:r>
            <a:endParaRPr lang="en-US" altLang="zh-CN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*</a:t>
            </a:r>
            <a:r>
              <a:rPr lang="en-US" altLang="zh-TW" sz="2800" dirty="0"/>
              <a:t>3</a:t>
            </a:r>
            <a:r>
              <a:rPr lang="zh-TW" altLang="en-US" sz="2800" dirty="0"/>
              <a:t>保罗，外邦， 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9</a:t>
            </a:r>
            <a:r>
              <a:rPr lang="en-US" altLang="zh-TW" sz="2800" dirty="0"/>
              <a:t>:17 </a:t>
            </a:r>
            <a:r>
              <a:rPr lang="zh-TW" altLang="en-US" sz="2800" dirty="0" smtClean="0"/>
              <a:t>亚拿尼亚就</a:t>
            </a:r>
            <a:r>
              <a:rPr lang="zh-TW" altLang="en-US" sz="2800" dirty="0" smtClean="0"/>
              <a:t>，，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把手按在扫罗身上，说：“兄弟扫罗，在你来的路上向你显现的主，就是耶稣，打发我来叫你能看见，又被圣灵充满。” </a:t>
            </a:r>
            <a:r>
              <a:rPr lang="en-US" altLang="zh-TW" sz="2800" dirty="0"/>
              <a:t>13:9</a:t>
            </a:r>
            <a:r>
              <a:rPr lang="zh-TW" altLang="en-US" sz="2800" dirty="0"/>
              <a:t>扫罗，又名保罗，被圣灵充满，定睛看他， </a:t>
            </a:r>
            <a:r>
              <a:rPr lang="en-US" altLang="zh-TW" sz="2800" dirty="0"/>
              <a:t>13:52</a:t>
            </a:r>
            <a:r>
              <a:rPr lang="zh-TW" altLang="en-US" sz="2800" dirty="0"/>
              <a:t>门徒满心喜乐，又被圣灵充满。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293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3922"/>
            <a:ext cx="9144000" cy="3689039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Tahoma" charset="0"/>
                <a:cs typeface="+mj-cs"/>
              </a:rPr>
              <a:t>《</a:t>
            </a:r>
            <a:r>
              <a:rPr lang="zh-CN" altLang="en-US" dirty="0" smtClean="0">
                <a:latin typeface="Tahoma" charset="0"/>
                <a:cs typeface="+mj-cs"/>
              </a:rPr>
              <a:t>新约拼图</a:t>
            </a:r>
            <a:r>
              <a:rPr lang="en-US" altLang="zh-CN" dirty="0" smtClean="0">
                <a:latin typeface="Tahoma" charset="0"/>
                <a:cs typeface="+mj-cs"/>
              </a:rPr>
              <a:t>》Dr. Bill Jones</a:t>
            </a:r>
            <a:r>
              <a:rPr lang="zh-CN" altLang="en-US" dirty="0" smtClean="0">
                <a:latin typeface="Tahoma" charset="0"/>
                <a:cs typeface="+mj-cs"/>
              </a:rPr>
              <a:t>总结：</a:t>
            </a:r>
            <a:r>
              <a:rPr lang="en-US" altLang="zh-CN" dirty="0" smtClean="0">
                <a:latin typeface="Tahoma" charset="0"/>
                <a:cs typeface="+mj-cs"/>
              </a:rPr>
              <a:t/>
            </a:r>
            <a:br>
              <a:rPr lang="en-US" altLang="zh-CN" dirty="0" smtClean="0">
                <a:latin typeface="Tahoma" charset="0"/>
                <a:cs typeface="+mj-cs"/>
              </a:rPr>
            </a:br>
            <a:r>
              <a:rPr lang="zh-TW" altLang="en-US" dirty="0" smtClean="0">
                <a:latin typeface="Tahoma" charset="0"/>
                <a:cs typeface="+mj-cs"/>
              </a:rPr>
              <a:t>领受圣灵</a:t>
            </a: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zh-CN" altLang="en-US" dirty="0" smtClean="0">
                <a:latin typeface="Tahoma" charset="0"/>
                <a:cs typeface="+mj-cs"/>
              </a:rPr>
              <a:t>十天之内</a:t>
            </a:r>
            <a:r>
              <a:rPr lang="en-US" dirty="0" smtClean="0">
                <a:latin typeface="Tahoma" charset="0"/>
                <a:cs typeface="+mj-cs"/>
              </a:rPr>
              <a:t>, </a:t>
            </a:r>
            <a:r>
              <a:rPr lang="zh-CN" altLang="en-US" dirty="0" smtClean="0">
                <a:latin typeface="Tahoma" charset="0"/>
                <a:cs typeface="+mj-cs"/>
              </a:rPr>
              <a:t>基督的跟从者花时间祷告和选举</a:t>
            </a:r>
            <a:r>
              <a:rPr lang="zh-TW" altLang="en-US" dirty="0" smtClean="0">
                <a:latin typeface="Tahoma" charset="0"/>
                <a:cs typeface="+mj-cs"/>
              </a:rPr>
              <a:t>犹大</a:t>
            </a:r>
            <a:r>
              <a:rPr lang="zh-CN" altLang="en-US" dirty="0" smtClean="0">
                <a:latin typeface="Tahoma" charset="0"/>
                <a:cs typeface="+mj-cs"/>
              </a:rPr>
              <a:t>的替换</a:t>
            </a:r>
            <a:r>
              <a:rPr lang="en-US" dirty="0" smtClean="0">
                <a:latin typeface="Tahoma" charset="0"/>
                <a:cs typeface="+mj-cs"/>
              </a:rPr>
              <a:t>. </a:t>
            </a:r>
            <a:r>
              <a:rPr lang="zh-CN" altLang="en-US" dirty="0" smtClean="0">
                <a:latin typeface="Tahoma" charset="0"/>
                <a:cs typeface="+mj-cs"/>
              </a:rPr>
              <a:t>然而大部分时间他们在等候天父的应许</a:t>
            </a:r>
            <a:r>
              <a:rPr lang="en-US" dirty="0" smtClean="0">
                <a:latin typeface="Tahoma" charset="0"/>
                <a:cs typeface="+mj-cs"/>
              </a:rPr>
              <a:t>.</a:t>
            </a: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endParaRPr lang="en-US" dirty="0">
              <a:latin typeface="Tahoma" charset="0"/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3429000"/>
          </a:xfrm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  <a:cs typeface="+mn-cs"/>
            </a:endParaRPr>
          </a:p>
          <a:p>
            <a:pPr>
              <a:defRPr/>
            </a:pPr>
            <a:endParaRPr lang="en-US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010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1312"/>
            <a:ext cx="9144000" cy="53721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Tahoma" charset="0"/>
                <a:cs typeface="+mj-cs"/>
              </a:rPr>
              <a:t>领受圣灵</a:t>
            </a: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zh-CN" altLang="en-US" dirty="0" smtClean="0">
                <a:latin typeface="Tahoma" charset="0"/>
                <a:cs typeface="+mj-cs"/>
              </a:rPr>
              <a:t>耶稣在</a:t>
            </a:r>
            <a:r>
              <a:rPr lang="ja-JP" altLang="en-US" dirty="0" smtClean="0">
                <a:latin typeface="Tahoma" charset="0"/>
                <a:cs typeface="+mj-cs"/>
              </a:rPr>
              <a:t>路加福音</a:t>
            </a:r>
            <a:r>
              <a:rPr lang="en-US" dirty="0" smtClean="0">
                <a:latin typeface="Tahoma" charset="0"/>
                <a:cs typeface="+mj-cs"/>
              </a:rPr>
              <a:t> </a:t>
            </a:r>
            <a:r>
              <a:rPr lang="en-US" dirty="0">
                <a:latin typeface="Tahoma" charset="0"/>
                <a:cs typeface="+mj-cs"/>
              </a:rPr>
              <a:t>24:</a:t>
            </a:r>
            <a:r>
              <a:rPr lang="en-US" dirty="0" smtClean="0">
                <a:latin typeface="Tahoma" charset="0"/>
                <a:cs typeface="+mj-cs"/>
              </a:rPr>
              <a:t>49</a:t>
            </a:r>
            <a:r>
              <a:rPr lang="zh-CN" altLang="en-US" dirty="0" smtClean="0">
                <a:latin typeface="Tahoma" charset="0"/>
                <a:cs typeface="+mj-cs"/>
              </a:rPr>
              <a:t>和</a:t>
            </a:r>
            <a:r>
              <a:rPr lang="zh-TW" altLang="en-US" dirty="0" smtClean="0">
                <a:latin typeface="Tahoma" charset="0"/>
              </a:rPr>
              <a:t>使徒行传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1:8</a:t>
            </a:r>
            <a:r>
              <a:rPr lang="zh-CN" altLang="en-US" dirty="0" smtClean="0">
                <a:latin typeface="Tahoma" charset="0"/>
                <a:cs typeface="+mj-cs"/>
              </a:rPr>
              <a:t>里的陈述揭露了力量的源头，因为这让他们想起约珥书</a:t>
            </a:r>
            <a:r>
              <a:rPr lang="en-US" dirty="0" smtClean="0">
                <a:latin typeface="Tahoma" charset="0"/>
                <a:cs typeface="+mj-cs"/>
              </a:rPr>
              <a:t> </a:t>
            </a:r>
            <a:r>
              <a:rPr lang="en-US" dirty="0">
                <a:latin typeface="Tahoma" charset="0"/>
                <a:cs typeface="+mj-cs"/>
              </a:rPr>
              <a:t>2:28-32. </a:t>
            </a:r>
            <a:r>
              <a:rPr lang="zh-CN" altLang="en-US" dirty="0" smtClean="0">
                <a:latin typeface="Tahoma" charset="0"/>
                <a:cs typeface="+mj-cs"/>
              </a:rPr>
              <a:t>我们知道如此是因为</a:t>
            </a:r>
            <a:r>
              <a:rPr lang="ja-JP" altLang="en-US" dirty="0" smtClean="0">
                <a:latin typeface="Tahoma" charset="0"/>
                <a:cs typeface="+mj-cs"/>
              </a:rPr>
              <a:t>彼得</a:t>
            </a:r>
            <a:r>
              <a:rPr lang="en-US" dirty="0" smtClean="0">
                <a:latin typeface="Tahoma" charset="0"/>
                <a:cs typeface="+mj-cs"/>
              </a:rPr>
              <a:t> </a:t>
            </a:r>
            <a:r>
              <a:rPr lang="zh-CN" altLang="en-US" dirty="0" smtClean="0">
                <a:latin typeface="Tahoma" charset="0"/>
                <a:cs typeface="+mj-cs"/>
              </a:rPr>
              <a:t>在</a:t>
            </a:r>
            <a:r>
              <a:rPr lang="zh-TW" altLang="en-US" dirty="0" smtClean="0">
                <a:latin typeface="Tahoma" charset="0"/>
                <a:cs typeface="+mj-cs"/>
              </a:rPr>
              <a:t>使徒行传</a:t>
            </a:r>
            <a:r>
              <a:rPr lang="en-US" dirty="0" smtClean="0">
                <a:latin typeface="Tahoma" charset="0"/>
                <a:cs typeface="+mj-cs"/>
              </a:rPr>
              <a:t> </a:t>
            </a:r>
            <a:r>
              <a:rPr lang="en-US" dirty="0">
                <a:latin typeface="Tahoma" charset="0"/>
                <a:cs typeface="+mj-cs"/>
              </a:rPr>
              <a:t>2:17-</a:t>
            </a:r>
            <a:r>
              <a:rPr lang="en-US" dirty="0" smtClean="0">
                <a:latin typeface="Tahoma" charset="0"/>
                <a:cs typeface="+mj-cs"/>
              </a:rPr>
              <a:t>21</a:t>
            </a:r>
            <a:r>
              <a:rPr lang="zh-CN" altLang="en-US" dirty="0" smtClean="0">
                <a:latin typeface="Tahoma" charset="0"/>
                <a:cs typeface="+mj-cs"/>
              </a:rPr>
              <a:t>里引述了这些经文</a:t>
            </a:r>
            <a:r>
              <a:rPr lang="en-US" dirty="0" smtClean="0">
                <a:latin typeface="Tahoma" charset="0"/>
                <a:cs typeface="+mj-cs"/>
              </a:rPr>
              <a:t>.</a:t>
            </a: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endParaRPr lang="en-US" dirty="0">
              <a:latin typeface="Tahoma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339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4800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Tahoma" charset="0"/>
                <a:cs typeface="+mj-cs"/>
              </a:rPr>
              <a:t>领受圣灵</a:t>
            </a: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zh-CN" altLang="en-US" dirty="0" smtClean="0">
                <a:latin typeface="Tahoma" charset="0"/>
                <a:cs typeface="+mj-cs"/>
              </a:rPr>
              <a:t>耶稣已经表明他将以圣灵的能力装备他们，这圣灵是神在六个世纪以前所应许的</a:t>
            </a:r>
            <a:r>
              <a:rPr lang="en-US" dirty="0" smtClean="0">
                <a:latin typeface="Tahoma" charset="0"/>
                <a:cs typeface="+mj-cs"/>
              </a:rPr>
              <a:t>.</a:t>
            </a:r>
            <a:r>
              <a:rPr lang="en-US" dirty="0">
                <a:latin typeface="Tahoma" charset="0"/>
                <a:cs typeface="+mj-cs"/>
              </a:rPr>
              <a:t/>
            </a:r>
            <a:br>
              <a:rPr lang="en-US" dirty="0">
                <a:latin typeface="Tahoma" charset="0"/>
                <a:cs typeface="+mj-cs"/>
              </a:rPr>
            </a:br>
            <a:r>
              <a:rPr lang="en-US" sz="4000" dirty="0">
                <a:latin typeface="Tahoma" charset="0"/>
                <a:cs typeface="+mj-cs"/>
              </a:rPr>
              <a:t/>
            </a:r>
            <a:br>
              <a:rPr lang="en-US" sz="4000" dirty="0">
                <a:latin typeface="Tahoma" charset="0"/>
                <a:cs typeface="+mj-cs"/>
              </a:rPr>
            </a:br>
            <a:r>
              <a:rPr lang="en-US" sz="4000" dirty="0">
                <a:latin typeface="Tahoma" charset="0"/>
                <a:cs typeface="+mj-cs"/>
              </a:rPr>
              <a:t/>
            </a:r>
            <a:br>
              <a:rPr lang="en-US" sz="4000" dirty="0">
                <a:latin typeface="Tahoma" charset="0"/>
                <a:cs typeface="+mj-cs"/>
              </a:rPr>
            </a:br>
            <a:r>
              <a:rPr lang="en-US" sz="4000" dirty="0">
                <a:latin typeface="Tahoma" charset="0"/>
                <a:cs typeface="+mj-cs"/>
              </a:rPr>
              <a:t/>
            </a:r>
            <a:br>
              <a:rPr lang="en-US" sz="4000" dirty="0">
                <a:latin typeface="Tahoma" charset="0"/>
                <a:cs typeface="+mj-cs"/>
              </a:rPr>
            </a:br>
            <a:endParaRPr lang="en-US" sz="4000" dirty="0">
              <a:latin typeface="Tahoma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4008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62316"/>
              </p:ext>
            </p:extLst>
          </p:nvPr>
        </p:nvGraphicFramePr>
        <p:xfrm>
          <a:off x="0" y="-114299"/>
          <a:ext cx="9144000" cy="5194018"/>
        </p:xfrm>
        <a:graphic>
          <a:graphicData uri="http://schemas.openxmlformats.org/drawingml/2006/table">
            <a:tbl>
              <a:tblPr/>
              <a:tblGrid>
                <a:gridCol w="2743200"/>
                <a:gridCol w="4572000"/>
                <a:gridCol w="1828800"/>
              </a:tblGrid>
              <a:tr h="46791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圣灵的十大作为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地位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使你的灵重生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提多书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3:5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住在你们当中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林前3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:16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1800" dirty="0" smtClean="0"/>
                        <a:t>圣灵为印记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弗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:13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1800" dirty="0" smtClean="0"/>
                        <a:t>得基业的凭据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弗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1:14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1800" dirty="0" smtClean="0"/>
                        <a:t>受洗成了一个身体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林前12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:13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经验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1800" dirty="0" smtClean="0"/>
                        <a:t>与我们的心同证我们是神的儿女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罗马书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8:16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叫我们能知道神的事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和话语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林前2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:12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苦难中赐安慰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14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:16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决定中赐引导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16:13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控制我们生活，赐能力给我们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弗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5:18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72" y="-2341922"/>
            <a:ext cx="4210550" cy="74854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6041665" y="1939890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暑期事工报告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Screen Shot 2019-08-10 at 7.1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525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4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38948"/>
            <a:ext cx="67818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zh-CN" altLang="en-US" sz="4000" dirty="0">
                <a:solidFill>
                  <a:srgbClr val="CCFFCC"/>
                </a:solidFill>
              </a:rPr>
              <a:t>保惠师</a:t>
            </a:r>
            <a:r>
              <a:rPr lang="zh-CN" altLang="en-US" sz="4000" dirty="0">
                <a:solidFill>
                  <a:srgbClr val="FFFFFF"/>
                </a:solidFill>
              </a:rPr>
              <a:t>给我们带来</a:t>
            </a:r>
            <a:r>
              <a:rPr lang="en-US" altLang="zh-CN" sz="4000" dirty="0">
                <a:solidFill>
                  <a:srgbClr val="FFFFFF"/>
                </a:solidFill>
              </a:rPr>
              <a:t>CCC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altLang="zh-CN" sz="4000" dirty="0">
                <a:solidFill>
                  <a:srgbClr val="FFFFFF"/>
                </a:solidFill>
              </a:rPr>
              <a:t>Comfort</a:t>
            </a:r>
            <a:r>
              <a:rPr lang="zh-CN" altLang="en-US" sz="4000" dirty="0" smtClean="0">
                <a:solidFill>
                  <a:srgbClr val="FFFFFF"/>
                </a:solidFill>
              </a:rPr>
              <a:t>（</a:t>
            </a:r>
            <a:r>
              <a:rPr lang="zh-CN" altLang="en-US" sz="4000" dirty="0" smtClean="0">
                <a:solidFill>
                  <a:srgbClr val="FFFFFF"/>
                </a:solidFill>
              </a:rPr>
              <a:t>约</a:t>
            </a:r>
            <a:r>
              <a:rPr lang="en-US" altLang="zh-CN" sz="4000" dirty="0" smtClean="0">
                <a:solidFill>
                  <a:srgbClr val="FFFFFF"/>
                </a:solidFill>
              </a:rPr>
              <a:t>15</a:t>
            </a:r>
            <a:r>
              <a:rPr lang="en-US" altLang="zh-CN" sz="4000" dirty="0">
                <a:solidFill>
                  <a:srgbClr val="FFFFFF"/>
                </a:solidFill>
              </a:rPr>
              <a:t>:18</a:t>
            </a:r>
            <a:r>
              <a:rPr lang="en-US" altLang="zh-CN" sz="4000" dirty="0">
                <a:solidFill>
                  <a:srgbClr val="FFFFFF"/>
                </a:solidFill>
              </a:rPr>
              <a:t>-25</a:t>
            </a:r>
            <a:r>
              <a:rPr lang="zh-CN" altLang="en-US" sz="4000" dirty="0">
                <a:solidFill>
                  <a:srgbClr val="FFFFFF"/>
                </a:solidFill>
              </a:rPr>
              <a:t>）</a:t>
            </a:r>
            <a:endParaRPr lang="en-US" altLang="zh-CN" sz="4000" dirty="0">
              <a:solidFill>
                <a:srgbClr val="FFFFFF"/>
              </a:solidFill>
            </a:endParaRPr>
          </a:p>
          <a:p>
            <a:pPr lvl="2">
              <a:defRPr/>
            </a:pPr>
            <a:r>
              <a:rPr lang="zh-CN" altLang="en-US" sz="4000" dirty="0" smtClean="0">
                <a:solidFill>
                  <a:srgbClr val="FFFFFF"/>
                </a:solidFill>
              </a:rPr>
              <a:t>安慰</a:t>
            </a:r>
            <a:endParaRPr lang="en-US" altLang="zh-CN" sz="4000" dirty="0">
              <a:solidFill>
                <a:srgbClr val="FFFFFF"/>
              </a:solidFill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altLang="zh-CN" sz="4000" dirty="0">
                <a:solidFill>
                  <a:srgbClr val="FFFFFF"/>
                </a:solidFill>
              </a:rPr>
              <a:t>Conviction / Truth</a:t>
            </a:r>
            <a:r>
              <a:rPr lang="zh-CN" altLang="en-US" sz="4000" dirty="0" smtClean="0">
                <a:solidFill>
                  <a:srgbClr val="FFFFFF"/>
                </a:solidFill>
              </a:rPr>
              <a:t>（</a:t>
            </a:r>
            <a:r>
              <a:rPr lang="en-US" altLang="zh-CN" sz="4000" dirty="0" smtClean="0">
                <a:solidFill>
                  <a:srgbClr val="FFFFFF"/>
                </a:solidFill>
              </a:rPr>
              <a:t>v</a:t>
            </a:r>
            <a:r>
              <a:rPr lang="en-US" altLang="zh-CN" sz="4000" dirty="0" smtClean="0">
                <a:solidFill>
                  <a:srgbClr val="FFFFFF"/>
                </a:solidFill>
              </a:rPr>
              <a:t>26</a:t>
            </a:r>
            <a:r>
              <a:rPr lang="zh-CN" altLang="en-US" sz="4000" dirty="0">
                <a:solidFill>
                  <a:srgbClr val="FFFFFF"/>
                </a:solidFill>
              </a:rPr>
              <a:t>）</a:t>
            </a:r>
            <a:endParaRPr lang="en-US" altLang="zh-CN" sz="40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altLang="zh-CN" sz="4000" dirty="0">
                <a:solidFill>
                  <a:srgbClr val="FFFFFF"/>
                </a:solidFill>
              </a:rPr>
              <a:t>	</a:t>
            </a:r>
            <a:r>
              <a:rPr lang="zh-CN" altLang="en-US" sz="4000" dirty="0">
                <a:solidFill>
                  <a:srgbClr val="FFFFFF"/>
                </a:solidFill>
              </a:rPr>
              <a:t>真理</a:t>
            </a:r>
            <a:endParaRPr lang="en-US" altLang="zh-CN" sz="4000" dirty="0">
              <a:solidFill>
                <a:srgbClr val="FFFFFF"/>
              </a:solidFill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altLang="zh-CN" sz="4000" dirty="0">
                <a:solidFill>
                  <a:srgbClr val="FFFFFF"/>
                </a:solidFill>
              </a:rPr>
              <a:t>Co-witness</a:t>
            </a:r>
            <a:r>
              <a:rPr lang="zh-CN" altLang="en-US" sz="4000" dirty="0" smtClean="0">
                <a:solidFill>
                  <a:srgbClr val="FFFFFF"/>
                </a:solidFill>
              </a:rPr>
              <a:t>（</a:t>
            </a:r>
            <a:r>
              <a:rPr lang="en-US" altLang="zh-CN" sz="4000" dirty="0" smtClean="0">
                <a:solidFill>
                  <a:srgbClr val="FFFFFF"/>
                </a:solidFill>
              </a:rPr>
              <a:t>v</a:t>
            </a:r>
            <a:r>
              <a:rPr lang="en-US" altLang="zh-CN" sz="4000" dirty="0" smtClean="0">
                <a:solidFill>
                  <a:srgbClr val="FFFFFF"/>
                </a:solidFill>
              </a:rPr>
              <a:t>27</a:t>
            </a:r>
            <a:r>
              <a:rPr lang="zh-CN" altLang="en-US" sz="4000" dirty="0">
                <a:solidFill>
                  <a:srgbClr val="FFFFFF"/>
                </a:solidFill>
              </a:rPr>
              <a:t>）</a:t>
            </a:r>
            <a:endParaRPr lang="en-US" altLang="zh-CN" sz="4000" dirty="0">
              <a:solidFill>
                <a:srgbClr val="FFFFFF"/>
              </a:solidFill>
            </a:endParaRPr>
          </a:p>
          <a:p>
            <a:pPr lvl="2">
              <a:defRPr/>
            </a:pPr>
            <a:r>
              <a:rPr lang="zh-CN" altLang="en-US" sz="4000" dirty="0">
                <a:solidFill>
                  <a:srgbClr val="FFFFFF"/>
                </a:solidFill>
              </a:rPr>
              <a:t>同作见证</a:t>
            </a:r>
            <a:endParaRPr lang="en-US" altLang="zh-TW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439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351" y="95598"/>
            <a:ext cx="856193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丰富遗产</a:t>
            </a:r>
            <a:endParaRPr lang="en-US" altLang="zh-CN" sz="2800" dirty="0" smtClean="0"/>
          </a:p>
          <a:p>
            <a:r>
              <a:rPr lang="en-US" altLang="zh-CN" sz="2800" dirty="0" smtClean="0"/>
              <a:t>《</a:t>
            </a:r>
            <a:r>
              <a:rPr lang="zh-CN" altLang="en-US" sz="2800" dirty="0"/>
              <a:t>韦斯敏斯德小要理问答</a:t>
            </a:r>
            <a:r>
              <a:rPr lang="en-US" altLang="zh-CN" sz="2800" dirty="0"/>
              <a:t>》</a:t>
            </a:r>
            <a:r>
              <a:rPr lang="zh-CN" altLang="en-US" sz="2800" dirty="0"/>
              <a:t>第</a:t>
            </a:r>
            <a:r>
              <a:rPr lang="zh-TW" altLang="en-US" sz="2800" dirty="0"/>
              <a:t>三十一问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r>
              <a:rPr lang="zh-TW" altLang="en-US" sz="2800" dirty="0" smtClean="0"/>
              <a:t>什么</a:t>
            </a:r>
            <a:r>
              <a:rPr lang="zh-TW" altLang="en-US" sz="2800" dirty="0"/>
              <a:t>是有效的恩召？ </a:t>
            </a:r>
            <a:endParaRPr lang="en-US" altLang="zh-TW" sz="2800" dirty="0" smtClean="0"/>
          </a:p>
          <a:p>
            <a:r>
              <a:rPr lang="zh-TW" altLang="en-US" sz="2800" dirty="0" smtClean="0"/>
              <a:t>答</a:t>
            </a:r>
            <a:r>
              <a:rPr lang="zh-TW" altLang="en-US" sz="2800" dirty="0"/>
              <a:t>：有效的恩召是圣灵的</a:t>
            </a:r>
            <a:r>
              <a:rPr lang="zh-TW" altLang="en-US" sz="2800" dirty="0" smtClean="0"/>
              <a:t>工作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（</a:t>
            </a:r>
            <a:r>
              <a:rPr lang="en-US" altLang="zh-TW" sz="2800" dirty="0"/>
              <a:t>1</a:t>
            </a:r>
            <a:r>
              <a:rPr lang="zh-TW" altLang="en-US" sz="2800" dirty="0" smtClean="0"/>
              <a:t>）他使我们确</a:t>
            </a:r>
            <a:r>
              <a:rPr lang="zh-TW" altLang="en-US" sz="2800" dirty="0"/>
              <a:t>知自己有罪，</a:t>
            </a:r>
            <a:r>
              <a:rPr lang="zh-TW" altLang="en-US" sz="2800" dirty="0" smtClean="0"/>
              <a:t>并处于愁苦之中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（</a:t>
            </a:r>
            <a:r>
              <a:rPr lang="en-US" altLang="zh-TW" sz="2800" dirty="0"/>
              <a:t>2</a:t>
            </a:r>
            <a:r>
              <a:rPr lang="zh-TW" altLang="en-US" sz="2800" dirty="0" smtClean="0"/>
              <a:t>）又光照我们</a:t>
            </a:r>
            <a:r>
              <a:rPr lang="zh-TW" altLang="en-US" sz="2800" dirty="0"/>
              <a:t>的理性，使我们认识</a:t>
            </a:r>
            <a:r>
              <a:rPr lang="zh-TW" altLang="en-US" sz="2800" dirty="0" smtClean="0"/>
              <a:t>基督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（</a:t>
            </a:r>
            <a:r>
              <a:rPr lang="en-US" altLang="zh-TW" sz="2800" dirty="0"/>
              <a:t>3</a:t>
            </a:r>
            <a:r>
              <a:rPr lang="zh-TW" altLang="en-US" sz="2800" dirty="0" smtClean="0"/>
              <a:t>）更新我们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意志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2800" dirty="0" smtClean="0"/>
              <a:t>（</a:t>
            </a:r>
            <a:r>
              <a:rPr lang="en-US" altLang="zh-TW" sz="2800" dirty="0"/>
              <a:t>4</a:t>
            </a:r>
            <a:r>
              <a:rPr lang="zh-TW" altLang="en-US" sz="2800" dirty="0" smtClean="0"/>
              <a:t>）就说服我们</a:t>
            </a:r>
            <a:r>
              <a:rPr lang="zh-TW" altLang="en-US" sz="2800" dirty="0"/>
              <a:t>，使我们能够</a:t>
            </a:r>
            <a:r>
              <a:rPr lang="zh-TW" altLang="en-US" sz="2800" dirty="0" smtClean="0"/>
              <a:t>接受在福音里白白赐给我们</a:t>
            </a:r>
            <a:r>
              <a:rPr lang="zh-TW" altLang="en-US" sz="2800" dirty="0"/>
              <a:t>的耶稣</a:t>
            </a:r>
            <a:r>
              <a:rPr lang="zh-TW" altLang="en-US" sz="2800" dirty="0" smtClean="0"/>
              <a:t>基督</a:t>
            </a:r>
            <a:r>
              <a:rPr lang="zh-CN" altLang="en-US" sz="2800" dirty="0" smtClean="0"/>
              <a:t>。</a:t>
            </a:r>
            <a:endParaRPr lang="en-US" altLang="zh-TW" sz="2800" dirty="0" smtClean="0"/>
          </a:p>
          <a:p>
            <a:r>
              <a:rPr lang="zh-CN" altLang="en-US" sz="2800" dirty="0" smtClean="0"/>
              <a:t>参：</a:t>
            </a:r>
            <a:r>
              <a:rPr lang="zh-TW" altLang="en-US" sz="2400" dirty="0" smtClean="0"/>
              <a:t>提</a:t>
            </a:r>
            <a:r>
              <a:rPr lang="zh-TW" altLang="en-US" sz="2400" dirty="0"/>
              <a:t>后</a:t>
            </a:r>
            <a:r>
              <a:rPr lang="en-US" altLang="zh-TW" sz="2400" dirty="0"/>
              <a:t>1</a:t>
            </a:r>
            <a:r>
              <a:rPr lang="zh-TW" altLang="en-US" sz="2400" dirty="0"/>
              <a:t>：</a:t>
            </a:r>
            <a:r>
              <a:rPr lang="en-US" altLang="zh-TW" sz="2400" dirty="0"/>
              <a:t>8</a:t>
            </a:r>
            <a:r>
              <a:rPr lang="zh-TW" altLang="en-US" sz="2400" dirty="0"/>
              <a:t>，</a:t>
            </a:r>
            <a:r>
              <a:rPr lang="en-US" altLang="zh-TW" sz="2400" dirty="0"/>
              <a:t>9</a:t>
            </a:r>
            <a:r>
              <a:rPr lang="zh-TW" altLang="en-US" sz="2400" dirty="0"/>
              <a:t>；弗</a:t>
            </a:r>
            <a:r>
              <a:rPr lang="en-US" altLang="zh-TW" sz="2400" dirty="0"/>
              <a:t>1</a:t>
            </a:r>
            <a:r>
              <a:rPr lang="zh-TW" altLang="en-US" sz="2400" dirty="0"/>
              <a:t>：</a:t>
            </a:r>
            <a:r>
              <a:rPr lang="en-US" altLang="zh-TW" sz="2400" dirty="0"/>
              <a:t>18-20 </a:t>
            </a:r>
            <a:r>
              <a:rPr lang="zh-TW" altLang="en-US" sz="2400" dirty="0"/>
              <a:t>徒</a:t>
            </a:r>
            <a:r>
              <a:rPr lang="en-US" altLang="zh-TW" sz="2400" dirty="0"/>
              <a:t>2</a:t>
            </a:r>
            <a:r>
              <a:rPr lang="zh-TW" altLang="en-US" sz="2400" dirty="0"/>
              <a:t>：</a:t>
            </a:r>
            <a:r>
              <a:rPr lang="en-US" altLang="zh-TW" sz="2400" dirty="0"/>
              <a:t>37 </a:t>
            </a:r>
            <a:r>
              <a:rPr lang="zh-TW" altLang="en-US" sz="2400" dirty="0"/>
              <a:t>徒</a:t>
            </a:r>
            <a:r>
              <a:rPr lang="en-US" altLang="zh-TW" sz="2400" dirty="0"/>
              <a:t>26</a:t>
            </a:r>
            <a:r>
              <a:rPr lang="zh-TW" altLang="en-US" sz="2400" dirty="0"/>
              <a:t>：</a:t>
            </a:r>
            <a:r>
              <a:rPr lang="en-US" altLang="zh-TW" sz="2400" dirty="0"/>
              <a:t>18 </a:t>
            </a:r>
            <a:r>
              <a:rPr lang="zh-TW" altLang="en-US" sz="2400" dirty="0"/>
              <a:t>申</a:t>
            </a:r>
            <a:r>
              <a:rPr lang="en-US" altLang="zh-TW" sz="2400" dirty="0"/>
              <a:t>30</a:t>
            </a:r>
            <a:r>
              <a:rPr lang="zh-TW" altLang="en-US" sz="2400" dirty="0"/>
              <a:t>：</a:t>
            </a:r>
            <a:r>
              <a:rPr lang="en-US" altLang="zh-TW" sz="2400" dirty="0"/>
              <a:t>6</a:t>
            </a:r>
            <a:r>
              <a:rPr lang="zh-TW" altLang="en-US" sz="2400" dirty="0"/>
              <a:t>；结</a:t>
            </a:r>
            <a:r>
              <a:rPr lang="en-US" altLang="zh-TW" sz="2400" dirty="0"/>
              <a:t>11</a:t>
            </a:r>
            <a:r>
              <a:rPr lang="zh-TW" altLang="en-US" sz="2400" dirty="0"/>
              <a:t>：</a:t>
            </a:r>
            <a:r>
              <a:rPr lang="en-US" altLang="zh-TW" sz="2400" dirty="0"/>
              <a:t>19</a:t>
            </a:r>
            <a:r>
              <a:rPr lang="zh-TW" altLang="en-US" sz="2400" dirty="0"/>
              <a:t>；</a:t>
            </a:r>
            <a:r>
              <a:rPr lang="en-US" altLang="zh-TW" sz="2400" dirty="0"/>
              <a:t>36</a:t>
            </a:r>
            <a:r>
              <a:rPr lang="zh-TW" altLang="en-US" sz="2400" dirty="0"/>
              <a:t>：</a:t>
            </a:r>
            <a:r>
              <a:rPr lang="en-US" altLang="zh-TW" sz="2400" dirty="0"/>
              <a:t>26</a:t>
            </a:r>
            <a:r>
              <a:rPr lang="zh-TW" altLang="en-US" sz="2400" dirty="0"/>
              <a:t>－</a:t>
            </a:r>
            <a:r>
              <a:rPr lang="en-US" altLang="zh-TW" sz="2400" dirty="0"/>
              <a:t>27</a:t>
            </a:r>
            <a:r>
              <a:rPr lang="zh-TW" altLang="en-US" sz="2400" dirty="0"/>
              <a:t>；约</a:t>
            </a:r>
            <a:r>
              <a:rPr lang="en-US" altLang="zh-TW" sz="2400" dirty="0"/>
              <a:t>3</a:t>
            </a:r>
            <a:r>
              <a:rPr lang="zh-TW" altLang="en-US" sz="2400" dirty="0"/>
              <a:t>：</a:t>
            </a:r>
            <a:r>
              <a:rPr lang="en-US" altLang="zh-TW" sz="2400" dirty="0"/>
              <a:t>5</a:t>
            </a:r>
            <a:r>
              <a:rPr lang="zh-TW" altLang="en-US" sz="2400" dirty="0"/>
              <a:t>；多</a:t>
            </a:r>
            <a:r>
              <a:rPr lang="en-US" altLang="zh-TW" sz="2400" dirty="0"/>
              <a:t>3</a:t>
            </a:r>
            <a:r>
              <a:rPr lang="zh-TW" altLang="en-US" sz="2400" dirty="0"/>
              <a:t>：</a:t>
            </a:r>
            <a:r>
              <a:rPr lang="en-US" altLang="zh-TW" sz="2400" dirty="0"/>
              <a:t>5 </a:t>
            </a:r>
            <a:r>
              <a:rPr lang="zh-TW" altLang="en-US" sz="2400" dirty="0"/>
              <a:t>约</a:t>
            </a:r>
            <a:r>
              <a:rPr lang="en-US" altLang="zh-TW" sz="2400" dirty="0"/>
              <a:t>6</a:t>
            </a:r>
            <a:r>
              <a:rPr lang="zh-TW" altLang="en-US" sz="2400" dirty="0"/>
              <a:t>：</a:t>
            </a:r>
            <a:r>
              <a:rPr lang="en-US" altLang="zh-TW" sz="2400" dirty="0"/>
              <a:t>44</a:t>
            </a:r>
            <a:r>
              <a:rPr lang="zh-TW" altLang="en-US" sz="2400" dirty="0"/>
              <a:t>－</a:t>
            </a:r>
            <a:r>
              <a:rPr lang="en-US" altLang="zh-TW" sz="2400" dirty="0"/>
              <a:t>45</a:t>
            </a:r>
            <a:r>
              <a:rPr lang="zh-TW" altLang="en-US" sz="2400" dirty="0"/>
              <a:t>；徒</a:t>
            </a:r>
            <a:r>
              <a:rPr lang="en-US" altLang="zh-TW" sz="2400" dirty="0"/>
              <a:t>16</a:t>
            </a:r>
            <a:r>
              <a:rPr lang="zh-TW" altLang="en-US" sz="2400" dirty="0"/>
              <a:t>：</a:t>
            </a:r>
            <a:r>
              <a:rPr lang="en-US" altLang="zh-TW" sz="2400" dirty="0"/>
              <a:t>14 </a:t>
            </a:r>
            <a:r>
              <a:rPr lang="zh-TW" altLang="en-US" sz="2400" dirty="0"/>
              <a:t>约</a:t>
            </a:r>
            <a:r>
              <a:rPr lang="en-US" altLang="zh-TW" sz="2400" dirty="0"/>
              <a:t>6</a:t>
            </a:r>
            <a:r>
              <a:rPr lang="zh-TW" altLang="en-US" sz="2400" dirty="0"/>
              <a:t>：</a:t>
            </a:r>
            <a:r>
              <a:rPr lang="en-US" altLang="zh-TW" sz="2400" dirty="0"/>
              <a:t>44</a:t>
            </a:r>
            <a:r>
              <a:rPr lang="zh-TW" altLang="en-US" sz="2400" dirty="0"/>
              <a:t>，</a:t>
            </a:r>
            <a:r>
              <a:rPr lang="en-US" altLang="zh-TW" sz="2400" dirty="0"/>
              <a:t>45</a:t>
            </a:r>
            <a:r>
              <a:rPr lang="zh-TW" altLang="en-US" sz="2400" dirty="0"/>
              <a:t>；腓</a:t>
            </a:r>
            <a:r>
              <a:rPr lang="en-US" altLang="zh-TW" sz="2400" dirty="0"/>
              <a:t>2</a:t>
            </a:r>
            <a:r>
              <a:rPr lang="zh-TW" altLang="en-US" sz="2400" dirty="0"/>
              <a:t>：</a:t>
            </a:r>
            <a:r>
              <a:rPr lang="en-US" altLang="zh-TW" sz="2400" dirty="0"/>
              <a:t>13</a:t>
            </a:r>
            <a:r>
              <a:rPr lang="zh-TW" altLang="en-US" sz="2400" dirty="0"/>
              <a:t>；申</a:t>
            </a:r>
            <a:r>
              <a:rPr lang="en-US" altLang="zh-TW" sz="2400" dirty="0"/>
              <a:t>30</a:t>
            </a:r>
            <a:r>
              <a:rPr lang="zh-TW" altLang="en-US" sz="2400" dirty="0"/>
              <a:t>：</a:t>
            </a:r>
            <a:r>
              <a:rPr lang="en-US" altLang="zh-TW" sz="2400" dirty="0"/>
              <a:t>6</a:t>
            </a:r>
            <a:r>
              <a:rPr lang="zh-TW" altLang="en-US" sz="2400" dirty="0"/>
              <a:t>；弗</a:t>
            </a:r>
            <a:r>
              <a:rPr lang="en-US" altLang="zh-TW" sz="2400" dirty="0"/>
              <a:t>2</a:t>
            </a:r>
            <a:r>
              <a:rPr lang="zh-TW" altLang="en-US" sz="2400" dirty="0"/>
              <a:t>：</a:t>
            </a:r>
            <a:r>
              <a:rPr lang="en-US" altLang="zh-TW" sz="2400" dirty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8732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39" y="327764"/>
            <a:ext cx="8466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丰富遗产</a:t>
            </a:r>
            <a:endParaRPr lang="en-US" altLang="zh-CN" sz="3200" dirty="0" smtClean="0"/>
          </a:p>
          <a:p>
            <a:r>
              <a:rPr lang="en-US" altLang="zh-CN" sz="3200" dirty="0" smtClean="0"/>
              <a:t>《</a:t>
            </a:r>
            <a:r>
              <a:rPr lang="zh-CN" altLang="en-US" sz="3200" dirty="0" smtClean="0"/>
              <a:t>新城</a:t>
            </a:r>
            <a:r>
              <a:rPr lang="zh-CN" altLang="en-US" sz="3200" dirty="0" smtClean="0"/>
              <a:t>要理问</a:t>
            </a:r>
            <a:r>
              <a:rPr lang="zh-CN" altLang="en-US" sz="3200" dirty="0"/>
              <a:t>答</a:t>
            </a:r>
            <a:r>
              <a:rPr lang="en-US" altLang="zh-CN" sz="3200" dirty="0" smtClean="0"/>
              <a:t>》</a:t>
            </a:r>
          </a:p>
          <a:p>
            <a:pPr marL="457200" indent="-457200">
              <a:buFont typeface="Arial"/>
              <a:buChar char="•"/>
            </a:pPr>
            <a:r>
              <a:rPr lang="zh-TW" altLang="en-US" sz="3200" dirty="0" smtClean="0"/>
              <a:t>问题</a:t>
            </a:r>
            <a:r>
              <a:rPr lang="en-US" altLang="zh-TW" sz="3200" dirty="0"/>
              <a:t>36</a:t>
            </a:r>
            <a:r>
              <a:rPr lang="zh-TW" altLang="en-US" sz="3200" dirty="0"/>
              <a:t>：我们怎样看待圣灵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他</a:t>
            </a:r>
            <a:r>
              <a:rPr lang="zh-TW" altLang="en-US" sz="3200" dirty="0"/>
              <a:t>是上帝，与父和子共存到永远，并且上帝信实地将他赐给一切相信的人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3200" dirty="0" smtClean="0"/>
              <a:t>问题</a:t>
            </a:r>
            <a:r>
              <a:rPr lang="en-US" altLang="zh-TW" sz="3200" dirty="0"/>
              <a:t>37</a:t>
            </a:r>
            <a:r>
              <a:rPr lang="zh-TW" altLang="en-US" sz="3200" dirty="0"/>
              <a:t>：圣灵如何帮助我们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圣灵使我们</a:t>
            </a:r>
            <a:r>
              <a:rPr lang="zh-TW" altLang="en-US" sz="3200" dirty="0"/>
              <a:t>知罪，安慰、引领我们，赐给我们属灵的恩赐和顺服上帝的心志；他使我们能祷告，并明白上帝的话。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5743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476" y="483348"/>
            <a:ext cx="8124284" cy="4216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dirty="0" smtClean="0"/>
              <a:t>健康教会</a:t>
            </a:r>
            <a:r>
              <a:rPr lang="en-US" sz="4000" b="1" dirty="0" smtClean="0"/>
              <a:t>: </a:t>
            </a:r>
            <a:r>
              <a:rPr lang="zh-CN" altLang="en-US" sz="4000" b="1" dirty="0" smtClean="0"/>
              <a:t>得着能力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4000" b="1" dirty="0" smtClean="0"/>
              <a:t>使徒行传</a:t>
            </a:r>
            <a:r>
              <a:rPr lang="en-US" altLang="zh-CN" sz="4000" b="1" dirty="0" smtClean="0"/>
              <a:t> 1:1-11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能力从何而来？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	</a:t>
            </a:r>
            <a:r>
              <a:rPr lang="zh-CN" altLang="en-US" sz="4000" b="1" dirty="0" smtClean="0"/>
              <a:t>圣灵</a:t>
            </a:r>
            <a:endParaRPr lang="en-US" altLang="zh-CN" sz="4000" b="1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能力如何使用？</a:t>
            </a:r>
            <a:endParaRPr lang="en-US" altLang="zh-CN" sz="4000" b="1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能力用在何处？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553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101" y="753038"/>
            <a:ext cx="7633371" cy="3535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565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476" y="483348"/>
            <a:ext cx="8124284" cy="4216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dirty="0" smtClean="0"/>
              <a:t>健康教会</a:t>
            </a:r>
            <a:r>
              <a:rPr lang="en-US" sz="4000" b="1" dirty="0" smtClean="0"/>
              <a:t>: </a:t>
            </a:r>
            <a:r>
              <a:rPr lang="zh-CN" altLang="en-US" sz="4000" b="1" dirty="0" smtClean="0"/>
              <a:t>得着能力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4000" b="1" dirty="0" smtClean="0"/>
              <a:t>使徒行传</a:t>
            </a:r>
            <a:r>
              <a:rPr lang="en-US" altLang="zh-CN" sz="4000" b="1" dirty="0" smtClean="0"/>
              <a:t> 1:1-11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能力从何而来？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	</a:t>
            </a:r>
            <a:r>
              <a:rPr lang="zh-CN" altLang="en-US" sz="4000" b="1" dirty="0" smtClean="0"/>
              <a:t>圣灵</a:t>
            </a:r>
            <a:endParaRPr lang="en-US" altLang="zh-CN" sz="4000" b="1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能力如何使用？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	</a:t>
            </a:r>
            <a:r>
              <a:rPr lang="zh-CN" altLang="en-US" sz="4000" b="1" dirty="0" smtClean="0"/>
              <a:t>照神方法道路：认识他</a:t>
            </a:r>
            <a:endParaRPr lang="en-US" altLang="zh-CN" sz="4000" b="1" dirty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能力用在何处？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3222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/>
          <a:lstStyle/>
          <a:p>
            <a:r>
              <a:rPr lang="ja-JP" altLang="en-US" sz="4000" b="1" dirty="0" smtClean="0"/>
              <a:t>健康教会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709" y="2476200"/>
            <a:ext cx="6172200" cy="659257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门徒建造</a:t>
            </a:r>
            <a:endParaRPr lang="en-US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7A69178C-4DD1-4F77-B6A2-AC85833F18CA}"/>
              </a:ext>
            </a:extLst>
          </p:cNvPr>
          <p:cNvSpPr txBox="1">
            <a:spLocks/>
          </p:cNvSpPr>
          <p:nvPr/>
        </p:nvSpPr>
        <p:spPr>
          <a:xfrm>
            <a:off x="2535382" y="3135457"/>
            <a:ext cx="6172200" cy="1547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门徒</a:t>
            </a:r>
            <a:r>
              <a:rPr lang="zh-CN" altLang="en-US" sz="3200" dirty="0" smtClean="0"/>
              <a:t>心怀使命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门徒</a:t>
            </a:r>
            <a:r>
              <a:rPr lang="zh-CN" altLang="en-US" sz="3200" dirty="0" smtClean="0"/>
              <a:t>寻求神旨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门徒</a:t>
            </a:r>
            <a:r>
              <a:rPr lang="zh-CN" altLang="en-US" sz="3200" dirty="0" smtClean="0"/>
              <a:t>计算代价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27" y="483348"/>
            <a:ext cx="8783781" cy="1614488"/>
          </a:xfrm>
        </p:spPr>
        <p:txBody>
          <a:bodyPr/>
          <a:lstStyle/>
          <a:p>
            <a:r>
              <a:rPr lang="ja-JP" altLang="en-US" sz="4000" b="1" dirty="0" smtClean="0"/>
              <a:t>健康教会</a:t>
            </a:r>
            <a:r>
              <a:rPr lang="en-US" sz="4000" b="1" dirty="0" smtClean="0"/>
              <a:t>: </a:t>
            </a:r>
            <a:r>
              <a:rPr lang="zh-CN" altLang="en-US" sz="4000" b="1" dirty="0" smtClean="0"/>
              <a:t>园主比喻</a:t>
            </a:r>
            <a:endParaRPr lang="en-US" sz="40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7A69178C-4DD1-4F77-B6A2-AC85833F18CA}"/>
              </a:ext>
            </a:extLst>
          </p:cNvPr>
          <p:cNvSpPr txBox="1">
            <a:spLocks/>
          </p:cNvSpPr>
          <p:nvPr/>
        </p:nvSpPr>
        <p:spPr>
          <a:xfrm>
            <a:off x="2096656" y="2473037"/>
            <a:ext cx="7047345" cy="1348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/>
              <a:t>后来的工人与先前工人的工价一样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门徒</a:t>
            </a:r>
            <a:r>
              <a:rPr lang="zh-CN" altLang="en-US" sz="3200" dirty="0" smtClean="0"/>
              <a:t>因为在神的国度里有服事的机会并将得到最后奖赏而喜乐。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51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471698"/>
            <a:ext cx="7543800" cy="1614488"/>
          </a:xfrm>
        </p:spPr>
        <p:txBody>
          <a:bodyPr/>
          <a:lstStyle/>
          <a:p>
            <a:r>
              <a:rPr lang="ja-JP" altLang="en-US" sz="4000" b="1" dirty="0" smtClean="0"/>
              <a:t>健康教会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709" y="2260870"/>
            <a:ext cx="6172200" cy="659257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以神的话语为中心</a:t>
            </a:r>
            <a:endParaRPr lang="en-US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7A69178C-4DD1-4F77-B6A2-AC85833F18CA}"/>
              </a:ext>
            </a:extLst>
          </p:cNvPr>
          <p:cNvSpPr txBox="1">
            <a:spLocks/>
          </p:cNvSpPr>
          <p:nvPr/>
        </p:nvSpPr>
        <p:spPr>
          <a:xfrm>
            <a:off x="2133601" y="2920127"/>
            <a:ext cx="6936509" cy="1547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门徒</a:t>
            </a:r>
            <a:r>
              <a:rPr lang="zh-CN" altLang="en-US" sz="3200" dirty="0" smtClean="0"/>
              <a:t>领受</a:t>
            </a:r>
            <a:r>
              <a:rPr lang="zh-TW" altLang="en-US" sz="3200" dirty="0" smtClean="0"/>
              <a:t>神的话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门徒</a:t>
            </a:r>
            <a:r>
              <a:rPr lang="zh-CN" altLang="en-US" sz="3200" dirty="0" smtClean="0"/>
              <a:t>渴慕</a:t>
            </a:r>
            <a:r>
              <a:rPr lang="zh-TW" altLang="en-US" sz="3200" dirty="0" smtClean="0"/>
              <a:t>神的话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门徒</a:t>
            </a:r>
            <a:r>
              <a:rPr lang="zh-CN" altLang="en-US" sz="3200" dirty="0" smtClean="0"/>
              <a:t>学习</a:t>
            </a:r>
            <a:r>
              <a:rPr lang="zh-TW" altLang="en-US" sz="3200" dirty="0" smtClean="0"/>
              <a:t>神的话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8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000" b="1" dirty="0" smtClean="0"/>
              <a:t>健康教会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709" y="2476200"/>
            <a:ext cx="6172200" cy="659257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effectLst/>
              </a:rPr>
              <a:t>管家管理</a:t>
            </a:r>
            <a:endParaRPr lang="en-US" sz="3200" dirty="0">
              <a:effectLst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52666592-4368-4A42-91AB-F646B7FEF5D0}"/>
              </a:ext>
            </a:extLst>
          </p:cNvPr>
          <p:cNvSpPr txBox="1">
            <a:spLocks/>
          </p:cNvSpPr>
          <p:nvPr/>
        </p:nvSpPr>
        <p:spPr>
          <a:xfrm>
            <a:off x="2148840" y="3013364"/>
            <a:ext cx="6875087" cy="1510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是一种</a:t>
            </a:r>
            <a:r>
              <a:rPr lang="zh-CN" altLang="en-US" sz="2800" dirty="0" smtClean="0"/>
              <a:t>认识</a:t>
            </a:r>
            <a:r>
              <a:rPr lang="zh-CN" altLang="en-US" sz="2800" dirty="0" smtClean="0"/>
              <a:t>：</a:t>
            </a:r>
            <a:r>
              <a:rPr lang="zh-CN" altLang="en-US" sz="2800" dirty="0" smtClean="0"/>
              <a:t>凡物都属于神的认识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是一种心态：服事的心态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是一种举动：感恩、顺服、信靠的举动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19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96" y="458217"/>
            <a:ext cx="80261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en-US" altLang="zh-TW" sz="3600" dirty="0"/>
              <a:t>1:1 </a:t>
            </a:r>
            <a:r>
              <a:rPr lang="zh-TW" altLang="en-US" sz="3600" dirty="0"/>
              <a:t>提阿非罗啊，我已经作了前书，论到耶稣开头一切所行所教训的， </a:t>
            </a:r>
            <a:r>
              <a:rPr lang="en-US" altLang="zh-TW" sz="3600" dirty="0"/>
              <a:t>2 </a:t>
            </a:r>
            <a:r>
              <a:rPr lang="zh-TW" altLang="en-US" sz="3600" dirty="0"/>
              <a:t>直到他借着圣灵吩咐所拣选的使徒以后，被接上升的日子为止。 </a:t>
            </a:r>
            <a:endParaRPr lang="en-US" altLang="zh-TW" sz="3600" dirty="0" smtClean="0"/>
          </a:p>
          <a:p>
            <a:r>
              <a:rPr lang="en-US" altLang="zh-TW" sz="3600" dirty="0" smtClean="0"/>
              <a:t>3 </a:t>
            </a:r>
            <a:r>
              <a:rPr lang="zh-TW" altLang="en-US" sz="3600" dirty="0"/>
              <a:t>他受害之后，用许多的凭据将自己活活地显给使徒看，四十天之久向他们显现，讲说神国的事</a:t>
            </a:r>
            <a:r>
              <a:rPr lang="zh-TW" altLang="en-US" sz="3600" dirty="0" smtClean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52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76" y="235198"/>
            <a:ext cx="813236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zh-CN" altLang="en-US" sz="3200" dirty="0" smtClean="0">
                <a:latin typeface="Helvetica"/>
                <a:cs typeface="Helvetica"/>
              </a:rPr>
              <a:t>神已给我这一切，我怎样做一个好管家？</a:t>
            </a:r>
            <a:r>
              <a:rPr lang="en-US" sz="3200" dirty="0" smtClean="0">
                <a:latin typeface="Helvetica"/>
                <a:cs typeface="Helvetica"/>
              </a:rPr>
              <a:t>How </a:t>
            </a:r>
            <a:r>
              <a:rPr lang="en-US" sz="3200" dirty="0">
                <a:latin typeface="Helvetica"/>
                <a:cs typeface="Helvetica"/>
              </a:rPr>
              <a:t>am I being a good steward of all that God has given me?</a:t>
            </a:r>
          </a:p>
          <a:p>
            <a:pPr marL="457200" indent="-457200">
              <a:buFont typeface="Wingdings" charset="2"/>
              <a:buChar char="Ø"/>
            </a:pPr>
            <a:endParaRPr lang="en-US" sz="3200" dirty="0">
              <a:latin typeface="Helvetica"/>
              <a:cs typeface="Helvetica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 smtClean="0">
                <a:latin typeface="Helvetica"/>
                <a:cs typeface="Helvetica"/>
              </a:rPr>
              <a:t>我怎样管理我的时间？</a:t>
            </a: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>
                <a:latin typeface="Helvetica"/>
                <a:cs typeface="Helvetica"/>
              </a:rPr>
              <a:t>am I giving my time?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Helvetica"/>
              <a:cs typeface="Helvetica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 smtClean="0">
                <a:latin typeface="Helvetica"/>
                <a:cs typeface="Helvetica"/>
              </a:rPr>
              <a:t>我怎样管理我的财产？</a:t>
            </a: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>
                <a:latin typeface="Helvetica"/>
                <a:cs typeface="Helvetica"/>
              </a:rPr>
              <a:t>am I giving of my possessions?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Helvetica"/>
              <a:cs typeface="Helvetica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 smtClean="0">
                <a:latin typeface="Helvetica"/>
                <a:cs typeface="Helvetica"/>
              </a:rPr>
              <a:t>我的十一奉献情况怎样？</a:t>
            </a: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>
                <a:latin typeface="Helvetica"/>
                <a:cs typeface="Helvetica"/>
              </a:rPr>
              <a:t>is my tithing?</a:t>
            </a:r>
          </a:p>
        </p:txBody>
      </p:sp>
    </p:spTree>
    <p:extLst>
      <p:ext uri="{BB962C8B-B14F-4D97-AF65-F5344CB8AC3E}">
        <p14:creationId xmlns:p14="http://schemas.microsoft.com/office/powerpoint/2010/main" val="334649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9872" y="0"/>
            <a:ext cx="8251888" cy="4986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dirty="0" smtClean="0"/>
              <a:t>健康教会</a:t>
            </a:r>
            <a:r>
              <a:rPr lang="en-US" sz="4000" b="1" dirty="0" smtClean="0"/>
              <a:t>: </a:t>
            </a:r>
            <a:r>
              <a:rPr lang="zh-CN" altLang="en-US" sz="4000" b="1" dirty="0" smtClean="0"/>
              <a:t>得着能力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4000" b="1" dirty="0" smtClean="0"/>
              <a:t>使徒行传</a:t>
            </a:r>
            <a:r>
              <a:rPr lang="en-US" altLang="zh-CN" sz="4000" b="1" dirty="0" smtClean="0"/>
              <a:t> 1:1-11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能力从何而来？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	</a:t>
            </a:r>
            <a:r>
              <a:rPr lang="zh-CN" altLang="en-US" sz="4000" b="1" dirty="0" smtClean="0"/>
              <a:t>圣灵</a:t>
            </a:r>
            <a:endParaRPr lang="en-US" altLang="zh-CN" sz="4000" b="1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能力如何使用？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	</a:t>
            </a:r>
            <a:r>
              <a:rPr lang="zh-CN" altLang="en-US" sz="4000" b="1" dirty="0" smtClean="0"/>
              <a:t>照神方法道路：认识他</a:t>
            </a:r>
            <a:endParaRPr lang="en-US" altLang="zh-CN" sz="4000" b="1" dirty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能力用在何处？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	</a:t>
            </a:r>
            <a:r>
              <a:rPr lang="zh-CN" altLang="en-US" sz="4000" b="1" dirty="0" smtClean="0"/>
              <a:t>目标指向作主见证：传扬他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8096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65" y="833069"/>
            <a:ext cx="5093080" cy="38002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484030" cy="4986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4000" b="1" dirty="0" smtClean="0"/>
              <a:t>认识他</a:t>
            </a:r>
            <a:r>
              <a:rPr lang="en-US" altLang="zh-CN" sz="4000" b="1" dirty="0" smtClean="0"/>
              <a:t> &amp; </a:t>
            </a:r>
            <a:r>
              <a:rPr lang="zh-CN" altLang="en-US" sz="4000" b="1" dirty="0" smtClean="0"/>
              <a:t>传扬他！</a:t>
            </a:r>
            <a:endParaRPr lang="en-US" sz="4000" b="1" dirty="0"/>
          </a:p>
        </p:txBody>
      </p:sp>
      <p:sp>
        <p:nvSpPr>
          <p:cNvPr id="4" name="Left Arrow 3"/>
          <p:cNvSpPr/>
          <p:nvPr/>
        </p:nvSpPr>
        <p:spPr>
          <a:xfrm>
            <a:off x="6745769" y="3304951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103" y="274930"/>
            <a:ext cx="8039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en-US" altLang="zh-TW" sz="3600" dirty="0"/>
              <a:t>1</a:t>
            </a:r>
            <a:r>
              <a:rPr lang="en-US" altLang="zh-TW" sz="3600" dirty="0" smtClean="0"/>
              <a:t>:4 </a:t>
            </a:r>
            <a:r>
              <a:rPr lang="zh-TW" altLang="en-US" sz="3600" dirty="0"/>
              <a:t>耶稣和他们聚集的时候，嘱咐他们说：“不要离开耶路撒冷，要等候父所应许的，就是你们听见我说过的。 </a:t>
            </a:r>
            <a:r>
              <a:rPr lang="en-US" altLang="zh-TW" sz="3600" dirty="0"/>
              <a:t>5 </a:t>
            </a:r>
            <a:r>
              <a:rPr lang="zh-TW" altLang="en-US" sz="3600" dirty="0"/>
              <a:t>约翰是用水施洗，但不多几日，你们要受圣灵的洗。” </a:t>
            </a:r>
            <a:r>
              <a:rPr lang="en-US" altLang="zh-TW" sz="3600" dirty="0"/>
              <a:t>6 </a:t>
            </a:r>
            <a:r>
              <a:rPr lang="zh-TW" altLang="en-US" sz="3600" dirty="0"/>
              <a:t>他们聚集的时候，问耶稣说：“主啊，你复兴以色列国就在这时候吗？</a:t>
            </a:r>
            <a:r>
              <a:rPr lang="zh-TW" altLang="en-US" sz="3600" dirty="0" smtClean="0"/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014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010" y="0"/>
            <a:ext cx="805234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en-US" altLang="zh-TW" sz="3600" dirty="0"/>
              <a:t>1</a:t>
            </a:r>
            <a:r>
              <a:rPr lang="en-US" altLang="zh-TW" sz="3600" dirty="0" smtClean="0"/>
              <a:t>:7 </a:t>
            </a:r>
            <a:r>
              <a:rPr lang="zh-TW" altLang="en-US" sz="3600" dirty="0"/>
              <a:t>耶稣对他们说：“父凭着自己的权柄所定的时候、日期，不是你们可以知道的。 </a:t>
            </a:r>
            <a:r>
              <a:rPr lang="en-US" altLang="zh-TW" sz="3600" dirty="0"/>
              <a:t>8 </a:t>
            </a:r>
            <a:r>
              <a:rPr lang="zh-TW" altLang="en-US" sz="3600" dirty="0"/>
              <a:t>但圣灵降临在你们身上，你们就必得着能力，并要在耶路撒冷、犹太全地和撒马利亚，直到地极，作我的见证。” </a:t>
            </a:r>
            <a:r>
              <a:rPr lang="en-US" altLang="zh-TW" sz="3600" dirty="0"/>
              <a:t>9 </a:t>
            </a:r>
            <a:r>
              <a:rPr lang="zh-TW" altLang="en-US" sz="3600" dirty="0"/>
              <a:t>说了这话，他们正看的时候，他就被取上升，有一朵云彩把他接去，便看不见他了</a:t>
            </a:r>
            <a:r>
              <a:rPr lang="zh-TW" altLang="en-US" sz="3600" dirty="0" smtClean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699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849" y="785516"/>
            <a:ext cx="79345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en-US" altLang="zh-TW" sz="3600" dirty="0"/>
              <a:t>1</a:t>
            </a:r>
            <a:r>
              <a:rPr lang="en-US" altLang="zh-TW" sz="3600" dirty="0" smtClean="0"/>
              <a:t>:10 </a:t>
            </a:r>
            <a:r>
              <a:rPr lang="zh-TW" altLang="en-US" sz="3600" dirty="0"/>
              <a:t>当他往上去，他们定睛望天的时候，忽然有两个人身穿白衣站在旁边，说： </a:t>
            </a:r>
            <a:r>
              <a:rPr lang="en-US" altLang="zh-TW" sz="3600" dirty="0"/>
              <a:t>11 “</a:t>
            </a:r>
            <a:r>
              <a:rPr lang="zh-TW" altLang="en-US" sz="3600" dirty="0"/>
              <a:t>加利利人哪，你们为什么站着望天呢？这离开你们被接升天的耶稣，你们见他怎样往天上去，他还要怎样来。”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2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476" y="483348"/>
            <a:ext cx="8124284" cy="4216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ja-JP" altLang="en-US" sz="4000" b="1" dirty="0" smtClean="0"/>
              <a:t>健康教会</a:t>
            </a:r>
            <a:r>
              <a:rPr lang="en-US" sz="4000" b="1" dirty="0" smtClean="0"/>
              <a:t>: </a:t>
            </a:r>
            <a:r>
              <a:rPr lang="zh-CN" altLang="en-US" sz="4000" b="1" dirty="0" smtClean="0"/>
              <a:t>得着能力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4000" b="1" dirty="0" smtClean="0"/>
              <a:t>使徒行传</a:t>
            </a:r>
            <a:r>
              <a:rPr lang="en-US" altLang="zh-CN" sz="4000" b="1" dirty="0" smtClean="0"/>
              <a:t> 1:1-11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能力从何而来？</a:t>
            </a:r>
            <a:endParaRPr lang="en-US" altLang="zh-CN" sz="4000" b="1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能力如何使用？</a:t>
            </a:r>
            <a:endParaRPr lang="en-US" altLang="zh-CN" sz="4000" b="1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b="1" dirty="0" smtClean="0"/>
              <a:t>能力用在何处？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9774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103" y="274930"/>
            <a:ext cx="8039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en-US" altLang="zh-TW" sz="3600" dirty="0"/>
              <a:t>1</a:t>
            </a:r>
            <a:r>
              <a:rPr lang="en-US" altLang="zh-TW" sz="3600" dirty="0" smtClean="0"/>
              <a:t>:5 </a:t>
            </a:r>
            <a:r>
              <a:rPr lang="zh-TW" altLang="en-US" sz="3600" dirty="0"/>
              <a:t>约翰是用水施洗，但不多几日，你们要受</a:t>
            </a:r>
            <a:r>
              <a:rPr lang="zh-TW" altLang="en-US" sz="3600" dirty="0">
                <a:solidFill>
                  <a:srgbClr val="FFFF00"/>
                </a:solidFill>
              </a:rPr>
              <a:t>圣灵的洗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en-US" altLang="zh-TW" sz="3600" dirty="0" smtClean="0"/>
              <a:t>8 </a:t>
            </a:r>
            <a:r>
              <a:rPr lang="zh-TW" altLang="en-US" sz="3600" dirty="0"/>
              <a:t>但</a:t>
            </a:r>
            <a:r>
              <a:rPr lang="zh-TW" altLang="en-US" sz="3600" dirty="0">
                <a:solidFill>
                  <a:srgbClr val="FFFF00"/>
                </a:solidFill>
              </a:rPr>
              <a:t>圣灵降临</a:t>
            </a:r>
            <a:r>
              <a:rPr lang="zh-TW" altLang="en-US" sz="3600" dirty="0"/>
              <a:t>在你们身上，你们就必得着能力，并要在耶路撒冷、犹太全地和撒马利亚，直到地极，作我的见证。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138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171" y="144011"/>
            <a:ext cx="79999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/>
              <a:t>路加福音 </a:t>
            </a:r>
            <a:r>
              <a:rPr lang="zh-TW" altLang="zh-TW" sz="3000" dirty="0"/>
              <a:t>2</a:t>
            </a:r>
            <a:r>
              <a:rPr lang="en-US" altLang="zh-TW" sz="3000" dirty="0"/>
              <a:t>4</a:t>
            </a:r>
            <a:r>
              <a:rPr lang="en-US" altLang="zh-CN" sz="3000" dirty="0" smtClean="0"/>
              <a:t>:</a:t>
            </a:r>
            <a:r>
              <a:rPr lang="en-US" altLang="zh-TW" sz="3000" dirty="0" smtClean="0"/>
              <a:t>46 </a:t>
            </a:r>
            <a:r>
              <a:rPr lang="zh-TW" altLang="en-US" sz="3000" dirty="0"/>
              <a:t>又对他们说：“照经上所写的，基督必受害，第三日从死里复活， </a:t>
            </a:r>
            <a:r>
              <a:rPr lang="en-US" altLang="zh-TW" sz="3000" dirty="0">
                <a:solidFill>
                  <a:srgbClr val="FFFF00"/>
                </a:solidFill>
              </a:rPr>
              <a:t>47 </a:t>
            </a:r>
            <a:r>
              <a:rPr lang="zh-TW" altLang="en-US" sz="3000" dirty="0">
                <a:solidFill>
                  <a:srgbClr val="FFFF00"/>
                </a:solidFill>
              </a:rPr>
              <a:t>并且人要奉他的名传悔改、赦罪的道，从耶路撒冷起直传到万邦。 </a:t>
            </a:r>
            <a:r>
              <a:rPr lang="en-US" altLang="zh-TW" sz="3000" dirty="0">
                <a:solidFill>
                  <a:srgbClr val="FFFF00"/>
                </a:solidFill>
              </a:rPr>
              <a:t>48 </a:t>
            </a:r>
            <a:r>
              <a:rPr lang="zh-TW" altLang="en-US" sz="3000" dirty="0">
                <a:solidFill>
                  <a:srgbClr val="FFFF00"/>
                </a:solidFill>
              </a:rPr>
              <a:t>你们就是这些事的见证。 </a:t>
            </a:r>
            <a:r>
              <a:rPr lang="en-US" altLang="zh-TW" sz="3000" dirty="0">
                <a:solidFill>
                  <a:srgbClr val="FFFF00"/>
                </a:solidFill>
              </a:rPr>
              <a:t>49 </a:t>
            </a:r>
            <a:r>
              <a:rPr lang="zh-TW" altLang="en-US" sz="3000" dirty="0">
                <a:solidFill>
                  <a:srgbClr val="FFFF00"/>
                </a:solidFill>
              </a:rPr>
              <a:t>我要将我父所应许的降在你们身上，你们要在城里等候，直到你们领受从上头来的能力</a:t>
            </a:r>
            <a:r>
              <a:rPr lang="zh-TW" altLang="en-US" sz="3000" dirty="0"/>
              <a:t>。</a:t>
            </a:r>
            <a:r>
              <a:rPr lang="zh-TW" altLang="en-US" sz="3000" dirty="0" smtClean="0"/>
              <a:t>”</a:t>
            </a:r>
            <a:r>
              <a:rPr lang="en-US" altLang="zh-TW" sz="3000" dirty="0" smtClean="0"/>
              <a:t>50 </a:t>
            </a:r>
            <a:r>
              <a:rPr lang="zh-TW" altLang="en-US" sz="3000" dirty="0"/>
              <a:t>耶稣领他们到伯大尼的对面，就举手给他们祝福。 </a:t>
            </a:r>
            <a:r>
              <a:rPr lang="en-US" altLang="zh-TW" sz="3000" dirty="0">
                <a:solidFill>
                  <a:srgbClr val="FFFF00"/>
                </a:solidFill>
              </a:rPr>
              <a:t>51 </a:t>
            </a:r>
            <a:r>
              <a:rPr lang="zh-TW" altLang="en-US" sz="3000" dirty="0">
                <a:solidFill>
                  <a:srgbClr val="FFFF00"/>
                </a:solidFill>
              </a:rPr>
              <a:t>正祝福的时候，他就离开他们，被带到天上去了</a:t>
            </a:r>
            <a:r>
              <a:rPr lang="zh-TW" altLang="en-US" sz="3000" dirty="0"/>
              <a:t>。 </a:t>
            </a:r>
            <a:r>
              <a:rPr lang="en-US" altLang="zh-TW" sz="3000" dirty="0"/>
              <a:t>52 </a:t>
            </a:r>
            <a:r>
              <a:rPr lang="zh-TW" altLang="en-US" sz="3000" dirty="0"/>
              <a:t>他们就拜他，大大地欢喜，回耶路撒冷去， </a:t>
            </a:r>
            <a:r>
              <a:rPr lang="en-US" altLang="zh-TW" sz="3000" dirty="0"/>
              <a:t>53 </a:t>
            </a:r>
            <a:r>
              <a:rPr lang="zh-TW" altLang="en-US" sz="3000" dirty="0"/>
              <a:t>常在殿里称颂神。</a:t>
            </a:r>
            <a:endParaRPr lang="en-US" altLang="zh-TW" sz="3000" dirty="0"/>
          </a:p>
        </p:txBody>
      </p:sp>
    </p:spTree>
    <p:extLst>
      <p:ext uri="{BB962C8B-B14F-4D97-AF65-F5344CB8AC3E}">
        <p14:creationId xmlns:p14="http://schemas.microsoft.com/office/powerpoint/2010/main" val="34550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68564</TotalTime>
  <Words>1572</Words>
  <Application>Microsoft Macintosh PowerPoint</Application>
  <PresentationFormat>On-screen Show (16:9)</PresentationFormat>
  <Paragraphs>168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Elemental</vt:lpstr>
      <vt:lpstr>Glowing puzzle pieces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《新约拼图》Dr. Bill Jones总结： 领受圣灵 十天之内, 基督的跟从者花时间祷告和选举犹大的替换. 然而大部分时间他们在等候天父的应许.  </vt:lpstr>
      <vt:lpstr>领受圣灵  耶稣在路加福音 24:49和使徒行传 1:8里的陈述揭露了力量的源头，因为这让他们想起约珥书 2:28-32. 我们知道如此是因为彼得 在使徒行传 2:17-21里引述了这些经文.  </vt:lpstr>
      <vt:lpstr>领受圣灵  耶稣已经表明他将以圣灵的能力装备他们，这圣灵是神在六个世纪以前所应许的.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健康教会</vt:lpstr>
      <vt:lpstr>健康教会: 园主比喻</vt:lpstr>
      <vt:lpstr>健康教会</vt:lpstr>
      <vt:lpstr>健康教会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Kunming Su</cp:lastModifiedBy>
  <cp:revision>1110</cp:revision>
  <cp:lastPrinted>2019-08-10T23:59:59Z</cp:lastPrinted>
  <dcterms:created xsi:type="dcterms:W3CDTF">2013-11-03T00:06:16Z</dcterms:created>
  <dcterms:modified xsi:type="dcterms:W3CDTF">2019-08-11T12:19:55Z</dcterms:modified>
</cp:coreProperties>
</file>