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2"/>
  </p:notesMasterIdLst>
  <p:handoutMasterIdLst>
    <p:handoutMasterId r:id="rId23"/>
  </p:handoutMasterIdLst>
  <p:sldIdLst>
    <p:sldId id="964" r:id="rId2"/>
    <p:sldId id="1359" r:id="rId3"/>
    <p:sldId id="1422" r:id="rId4"/>
    <p:sldId id="1426" r:id="rId5"/>
    <p:sldId id="1424" r:id="rId6"/>
    <p:sldId id="1425" r:id="rId7"/>
    <p:sldId id="1411" r:id="rId8"/>
    <p:sldId id="1414" r:id="rId9"/>
    <p:sldId id="1415" r:id="rId10"/>
    <p:sldId id="1416" r:id="rId11"/>
    <p:sldId id="1417" r:id="rId12"/>
    <p:sldId id="1418" r:id="rId13"/>
    <p:sldId id="1427" r:id="rId14"/>
    <p:sldId id="1243" r:id="rId15"/>
    <p:sldId id="1393" r:id="rId16"/>
    <p:sldId id="1381" r:id="rId17"/>
    <p:sldId id="1413" r:id="rId18"/>
    <p:sldId id="1412" r:id="rId19"/>
    <p:sldId id="1392" r:id="rId20"/>
    <p:sldId id="1400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85308" autoAdjust="0"/>
  </p:normalViewPr>
  <p:slideViewPr>
    <p:cSldViewPr>
      <p:cViewPr>
        <p:scale>
          <a:sx n="85" d="100"/>
          <a:sy n="85" d="100"/>
        </p:scale>
        <p:origin x="-1872" y="-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00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2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D6543E-C78A-4331-A162-BA1D0CD79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FC19A8-478F-492E-B886-41ED4EA57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66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1:1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耶稣和门徒将近耶路撒冷，到了伯法其，在橄榄山那里，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耶稣就打发两个门徒，对他们说：“你们往对面村子里去，必看见一匹驴拴在那里，还有驴驹同在一处。你们解开，牵到我这里来。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若有人对你们说什么，你们就说：‘主要用它。’那人必立时让你们牵来。”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这事成就，是要应验先知的话说：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5 “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要对锡安的居民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[a]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说：‘看哪，你的王来到你这里，是温柔的，又骑着驴，就是骑着驴驹子。’”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6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门徒就照耶稣所吩咐的去行，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牵了驴和驴驹来，把自己的衣服搭在上面，耶稣就骑上。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众人多半把衣服铺在路上，还有人砍下树枝来铺在路上。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前行后随的众人喊着说：“和散那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[b]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归于大卫的子孙！奉主名来的是应当称颂的！高高在上和散那！”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10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耶稣既进了耶路撒冷，合城都惊动了，说：“这是谁？”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11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众人说：“这是加利利拿撒勒的先知耶稣。” 洁净圣殿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12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耶稣进了神的殿，赶出殿里一切做买卖的人，推倒兑换银钱之人的桌子和卖鸽子之人的凳子，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13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对他们说：“经上记着说：‘我的殿必称为祷告的殿’，你们倒使它成为贼窝了！”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14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在殿里有瞎子、瘸子到耶稣跟前，他就治好了他们。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15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祭司长和文士看见耶稣所行的奇事，又见小孩子在殿里喊着说“和散那归于大卫的子孙”，就甚恼怒，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16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对他说：“这些人所说的，你听见了吗？”耶稣说：“是的。经上说‘你从婴孩和吃奶的口中完全了赞美’的话，你们没有念过吗？”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于是离开他们，出城到伯大尼去，在那里住宿。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>
                <a:latin typeface="Calibri" charset="0"/>
              </a:rPr>
              <a:t>5 Times this slogan appears, each time after a major discourse. So there are 5 major discourses.  Some have suggested reflects the 5 books of Moses.  Problems: (1) Too Subtle?  (2) Ch 23 doesn</a:t>
            </a:r>
            <a:r>
              <a:rPr lang="en-US">
                <a:latin typeface="Calibri" charset="0"/>
              </a:rPr>
              <a:t>’</a:t>
            </a:r>
            <a:r>
              <a:rPr lang="en-US" altLang="zh-CN">
                <a:latin typeface="Calibri" charset="0"/>
              </a:rPr>
              <a:t>t really work.  It is different from chs. 24-25.  </a:t>
            </a:r>
            <a:r>
              <a:rPr lang="en-US" altLang="zh-CN" b="1">
                <a:latin typeface="Calibri" charset="0"/>
              </a:rPr>
              <a:t>T- Second Structural Signal+++</a:t>
            </a:r>
            <a:endParaRPr lang="en-US" altLang="zh-CN">
              <a:latin typeface="Calibri" charset="0"/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/>
            <a:fld id="{7774F880-C0D2-EB41-8F0F-E71F93F2EBF8}" type="slidenum">
              <a:rPr lang="zh-CN" altLang="en-US" sz="1200"/>
              <a:pPr algn="r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13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16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17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18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>
              <a:spcBef>
                <a:spcPts val="0"/>
              </a:spcBef>
              <a:defRPr/>
            </a:pPr>
            <a:r>
              <a:rPr lang="zh-TW" altLang="en-US" sz="1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马太福音</a:t>
            </a:r>
            <a:r>
              <a:rPr lang="zh-CN" altLang="zh-TW" sz="1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TW" sz="1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:13 </a:t>
            </a:r>
            <a:r>
              <a:rPr lang="zh-TW" altLang="en-US" sz="1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耶稣对百夫长说：你回去吧！</a:t>
            </a:r>
            <a:r>
              <a:rPr lang="zh-TW" altLang="en-US" sz="1200" dirty="0" smtClean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照你的信心给你成全了</a:t>
            </a:r>
            <a:r>
              <a:rPr lang="zh-TW" altLang="en-US" sz="1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。那时，他的仆人就好了。</a:t>
            </a:r>
            <a:endParaRPr lang="en-US" sz="1200" kern="1200" dirty="0"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李牧师军队里祷告，战友把饭拿走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Hugo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牧师辞职读神学，当时不信主的父母说你有种，我很想做的事情没胆去做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耶稣说若不认我我在天父面前也不认他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青少年（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Dan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长老带队）路上帮助把油跑光的司机（千万别试探神。神已经用黄灯提醒你了）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罗马书</a:t>
            </a:r>
            <a:r>
              <a:rPr lang="en-US" altLang="zh-TW" dirty="0" smtClean="0"/>
              <a:t>1:18 </a:t>
            </a:r>
            <a:r>
              <a:rPr lang="zh-TW" altLang="en-US" dirty="0" smtClean="0"/>
              <a:t>原来神的忿怒，从天上显明在一切不虔不义的人身上，就是那些行不义压制阻挡真理 的人。 人若不压制最基本的自然信心，才有这个让我们发展的信心。 </a:t>
            </a:r>
            <a:endParaRPr lang="en-US" altLang="zh-TW" dirty="0" smtClean="0"/>
          </a:p>
          <a:p>
            <a:r>
              <a:rPr lang="zh-TW" altLang="en-US" dirty="0" smtClean="0"/>
              <a:t>与之调和的信心</a:t>
            </a:r>
            <a:r>
              <a:rPr lang="en-US" altLang="zh-TW" dirty="0" smtClean="0"/>
              <a:t>/</a:t>
            </a:r>
            <a:r>
              <a:rPr lang="zh-TW" altLang="en-US" dirty="0" smtClean="0"/>
              <a:t>如前所述第二类信心 面对这样的真理，我们不再压制的时候，我们就有如前所述第二类信心，与这道相调和，产生救 赎的信心（</a:t>
            </a:r>
            <a:r>
              <a:rPr lang="zh-CN" altLang="en-US" dirty="0" smtClean="0"/>
              <a:t>我们从此成为属灵的婴孩，可以逐渐更新穿上新人，长大成人</a:t>
            </a:r>
            <a:r>
              <a:rPr lang="zh-TW" altLang="en-US" dirty="0" smtClean="0"/>
              <a:t>）。 调和之后的结果</a:t>
            </a:r>
            <a:r>
              <a:rPr lang="en-US" altLang="zh-TW" dirty="0" smtClean="0"/>
              <a:t>/</a:t>
            </a:r>
            <a:r>
              <a:rPr lang="zh-TW" altLang="en-US" dirty="0" smtClean="0"/>
              <a:t>第三类信心</a:t>
            </a:r>
            <a:r>
              <a:rPr lang="en-US" altLang="zh-TW" dirty="0" smtClean="0"/>
              <a:t>/Saving faith</a:t>
            </a:r>
            <a:r>
              <a:rPr lang="zh-TW" altLang="en-US" dirty="0" smtClean="0"/>
              <a:t>救赎的信心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1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提前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4: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操练身体益处还少，唯独敬虔，凡事都有益处，因有今生和来生的应许。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CN" altLang="en-US" sz="1200" dirty="0" smtClean="0">
                <a:latin typeface="黑体"/>
                <a:ea typeface="黑体"/>
                <a:cs typeface="黑体"/>
              </a:rPr>
              <a:t>印证：侍奉，领受恩典。由于信以至于信</a:t>
            </a:r>
            <a:endParaRPr lang="en-US" altLang="zh-TW" sz="1400" dirty="0" smtClean="0">
              <a:latin typeface="黑体"/>
              <a:ea typeface="黑体"/>
              <a:cs typeface="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6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altLang="zh-CN" dirty="0" smtClean="0"/>
              <a:t>1:16 </a:t>
            </a:r>
            <a:r>
              <a:rPr lang="zh-CN" altLang="en-US" dirty="0" smtClean="0"/>
              <a:t>我不以福音为耻，这福音本是神的大能，要救一切相信的，先是犹太人，后是希腊人。 </a:t>
            </a:r>
            <a:r>
              <a:rPr lang="en-US" altLang="zh-CN" dirty="0" smtClean="0"/>
              <a:t>17 </a:t>
            </a:r>
            <a:r>
              <a:rPr lang="zh-CN" altLang="en-US" dirty="0" smtClean="0"/>
              <a:t>因为神的义正在这福音上显明出来，这义是本于信以至于信，如经上所记：“义人必因信得生。”</a:t>
            </a:r>
            <a:endParaRPr lang="en-US" altLang="zh-CN" dirty="0" smtClean="0"/>
          </a:p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6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1:1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耶稣和门徒将近耶路撒冷，到了伯法其，在橄榄山那里，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耶稣就打发两个门徒，对他们说：“你们往对面村子里去，必看见一匹驴拴在那里，还有驴驹同在一处。你们解开，牵到我这里来。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若有人对你们说什么，你们就说：‘主要用它。’那人必立时让你们牵来。”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这事成就，是要应验先知的话说：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5 “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要对锡安的居民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[a]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说：‘看哪，你的王来到你这里，是温柔的，又骑着驴，就是骑着驴驹子。’”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6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门徒就照耶稣所吩咐的去行，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牵了驴和驴驹来，把自己的衣服搭在上面，耶稣就骑上。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众人多半把衣服铺在路上，还有人砍下树枝来铺在路上。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前行后随的众人喊着说：“和散那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[b]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归于大卫的子孙！奉主名来的是应当称颂的！高高在上和散那！”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10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耶稣既进了耶路撒冷，合城都惊动了，说：“这是谁？”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11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众人说：“这是加利利拿撒勒的先知耶稣。” 洁净圣殿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12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耶稣进了神的殿，赶出殿里一切做买卖的人，推倒兑换银钱之人的桌子和卖鸽子之人的凳子，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13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对他们说：“经上记着说：‘我的殿必称为祷告的殿’，你们倒使它成为贼窝了！”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14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在殿里有瞎子、瘸子到耶稣跟前，他就治好了他们。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15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祭司长和文士看见耶稣所行的奇事，又见小孩子在殿里喊着说“和散那归于大卫的子孙”，就甚恼怒，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16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对他说：“这些人所说的，你听见了吗？”耶稣说：“是的。经上说‘你从婴孩和吃奶的口中完全了赞美’的话，你们没有念过吗？”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于是离开他们，出城到伯大尼去，在那里住宿。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1:1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耶稣和门徒将近耶路撒冷，到了伯法其，在橄榄山那里，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耶稣就打发两个门徒，对他们说：“你们往对面村子里去，必看见一匹驴拴在那里，还有驴驹同在一处。你们解开，牵到我这里来。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若有人对你们说什么，你们就说：‘主要用它。’那人必立时让你们牵来。”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这事成就，是要应验先知的话说：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5 “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要对锡安的居民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[a]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说：‘看哪，你的王来到你这里，是温柔的，又骑着驴，就是骑着驴驹子。’”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6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门徒就照耶稣所吩咐的去行，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牵了驴和驴驹来，把自己的衣服搭在上面，耶稣就骑上。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众人多半把衣服铺在路上，还有人砍下树枝来铺在路上。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前行后随的众人喊着说：“和散那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[b]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归于大卫的子孙！奉主名来的是应当称颂的！高高在上和散那！”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10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耶稣既进了耶路撒冷，合城都惊动了，说：“这是谁？”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11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众人说：“这是加利利拿撒勒的先知耶稣。” 洁净圣殿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12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耶稣进了神的殿，赶出殿里一切做买卖的人，推倒兑换银钱之人的桌子和卖鸽子之人的凳子，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13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对他们说：“经上记着说：‘我的殿必称为祷告的殿’，你们倒使它成为贼窝了！”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14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在殿里有瞎子、瘸子到耶稣跟前，他就治好了他们。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15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祭司长和文士看见耶稣所行的奇事，又见小孩子在殿里喊着说“和散那归于大卫的子孙”，就甚恼怒，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16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对他说：“这些人所说的，你听见了吗？”耶稣说：“是的。经上说‘你从婴孩和吃奶的口中完全了赞美’的话，你们没有念过吗？”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于是离开他们，出城到伯大尼去，在那里住宿。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1:1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耶稣和门徒将近耶路撒冷，到了伯法其，在橄榄山那里，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耶稣就打发两个门徒，对他们说：“你们往对面村子里去，必看见一匹驴拴在那里，还有驴驹同在一处。你们解开，牵到我这里来。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若有人对你们说什么，你们就说：‘主要用它。’那人必立时让你们牵来。”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这事成就，是要应验先知的话说：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5 “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要对锡安的居民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[a]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说：‘看哪，你的王来到你这里，是温柔的，又骑着驴，就是骑着驴驹子。’”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6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门徒就照耶稣所吩咐的去行，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牵了驴和驴驹来，把自己的衣服搭在上面，耶稣就骑上。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众人多半把衣服铺在路上，还有人砍下树枝来铺在路上。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前行后随的众人喊着说：“和散那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[b]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归于大卫的子孙！奉主名来的是应当称颂的！高高在上和散那！”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10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耶稣既进了耶路撒冷，合城都惊动了，说：“这是谁？”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11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众人说：“这是加利利拿撒勒的先知耶稣。” 洁净圣殿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12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耶稣进了神的殿，赶出殿里一切做买卖的人，推倒兑换银钱之人的桌子和卖鸽子之人的凳子，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13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对他们说：“经上记着说：‘我的殿必称为祷告的殿’，你们倒使它成为贼窝了！”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14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在殿里有瞎子、瘸子到耶稣跟前，他就治好了他们。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15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祭司长和文士看见耶稣所行的奇事，又见小孩子在殿里喊着说“和散那归于大卫的子孙”，就甚恼怒，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16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对他说：“这些人所说的，你听见了吗？”耶稣说：“是的。经上说‘你从婴孩和吃奶的口中完全了赞美’的话，你们没有念过吗？”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于是离开他们，出城到伯大尼去，在那里住宿。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4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404940"/>
            <a:ext cx="7772400" cy="1166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D7833-7586-448D-8064-E60A5F479F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36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3961F-4399-4872-B4BB-DD562B6097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25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8232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8232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D7ACD-A2E5-4DB9-A95B-A8073A2A2C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8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F85DB-90A9-4169-B939-E9824ACFBB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08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C839B-1F0B-428A-B972-AEA36BC574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810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E59BC-6393-4CC6-B7AF-2D1075297F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51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2D033-61D9-4B30-85BA-7F19A36EB2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8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AB078-5940-4DD8-BE68-21A6A89DF8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F734A-6BA0-4916-8163-515CD62BBB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72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909D-8A5B-48F5-AD15-DD20EA468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D6ED9-D68E-47A3-9701-DDA4ADAB39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4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10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750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38906FA-2995-4BCA-BA86-18D3B8A59A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905000" y="1276350"/>
            <a:ext cx="7086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奉主名来的是应当称颂的！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（</a:t>
            </a:r>
            <a:r>
              <a:rPr lang="zh-CN" altLang="en-US" b="0" dirty="0" smtClean="0">
                <a:solidFill>
                  <a:srgbClr val="FFFFFF"/>
                </a:solidFill>
                <a:ea typeface="宋体" pitchFamily="2" charset="-122"/>
              </a:rPr>
              <a:t>马太</a:t>
            </a:r>
            <a:r>
              <a:rPr lang="zh-CN" altLang="en-US" b="0" dirty="0" smtClean="0">
                <a:solidFill>
                  <a:srgbClr val="FFFFFF"/>
                </a:solidFill>
                <a:ea typeface="宋体" pitchFamily="2" charset="-122"/>
              </a:rPr>
              <a:t>福音</a:t>
            </a:r>
            <a:r>
              <a:rPr lang="zh-CN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</a:t>
            </a:r>
            <a:r>
              <a:rPr lang="zh-CN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－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7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）</a:t>
            </a:r>
            <a:endParaRPr lang="en-US" b="0" dirty="0" smtClean="0">
              <a:solidFill>
                <a:srgbClr val="FFFFFF"/>
              </a:solidFill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 b="0" dirty="0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28800" y="133350"/>
            <a:ext cx="7315200" cy="50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defRPr/>
            </a:pP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马太</a:t>
            </a: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福音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1: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10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耶稣既进了耶路撒冷，合城都惊动了，说：“这是谁？”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11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众人说：“这是加利利拿撒勒的先知耶稣。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”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12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耶稣进了神的殿，赶出殿里一切做买卖的人，推倒兑换银钱之人的桌子和卖鸽子之人的凳子，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13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对他们说：“经上记着说：‘我的殿必称为祷告的殿’，你们倒使它成为贼窝了！”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14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在殿里有瞎子、瘸子到耶稣跟前，他就治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好了他们</a:t>
            </a:r>
            <a:r>
              <a:rPr lang="zh-CN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</a:t>
            </a:r>
            <a:endParaRPr lang="en-US" sz="32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13997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81200" y="361950"/>
            <a:ext cx="7162800" cy="478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defRPr/>
            </a:pP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马太</a:t>
            </a: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福音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1: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15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祭司长和文士看见耶稣所行的奇事，又见小孩子在殿里喊着说“和散那归于大卫的子孙”，就甚恼怒，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16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对他说：“这些人所说的，你听见了吗？”耶稣说：“是的。经上说‘你从婴孩和吃奶的口中完全了赞美’的话，你们没有念过吗？”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17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于是离开他们，出城到伯大尼去，在那里住宿。</a:t>
            </a:r>
            <a:endParaRPr lang="en-US" altLang="zh-CN" sz="32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algn="l" eaLnBrk="1">
              <a:spcBef>
                <a:spcPts val="0"/>
              </a:spcBef>
              <a:defRPr/>
            </a:pPr>
            <a:endParaRPr lang="en-US" sz="32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42578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209800" y="133350"/>
            <a:ext cx="43434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B8E1EC"/>
                </a:solidFill>
                <a:latin typeface="SimHei" charset="0"/>
                <a:cs typeface="SimHei" charset="0"/>
              </a:rPr>
              <a:t>结构</a:t>
            </a:r>
            <a:r>
              <a:rPr lang="zh-CN" altLang="en-US" sz="3200" dirty="0">
                <a:solidFill>
                  <a:srgbClr val="B8E1EC"/>
                </a:solidFill>
                <a:latin typeface="SimHei" charset="0"/>
                <a:cs typeface="SimHei" charset="0"/>
              </a:rPr>
              <a:t>“标记”</a:t>
            </a:r>
            <a:endParaRPr lang="zh-CN" altLang="en-US" sz="3200" i="1" dirty="0">
              <a:solidFill>
                <a:srgbClr val="B8E1EC"/>
              </a:solidFill>
              <a:latin typeface="SimHei" charset="0"/>
              <a:cs typeface="SimHei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SimHei" charset="0"/>
                <a:cs typeface="SimHei" charset="0"/>
              </a:rPr>
              <a:t>五篇主要讲论</a:t>
            </a:r>
            <a:r>
              <a:rPr lang="zh-CN" altLang="en-US" sz="3200" dirty="0">
                <a:latin typeface="SimHei" charset="0"/>
                <a:cs typeface="SimHei" charset="0"/>
              </a:rPr>
              <a:t>：</a:t>
            </a:r>
            <a:r>
              <a:rPr lang="ja-JP" altLang="en-US" sz="3200" i="1" dirty="0">
                <a:latin typeface="SimHei" charset="0"/>
                <a:cs typeface="SimHei" charset="0"/>
              </a:rPr>
              <a:t>“</a:t>
            </a:r>
            <a:r>
              <a:rPr lang="zh-CN" altLang="en-US" sz="3200" i="1" dirty="0">
                <a:latin typeface="SimHei" charset="0"/>
                <a:cs typeface="SimHei" charset="0"/>
              </a:rPr>
              <a:t>耶稣讲完了这些话</a:t>
            </a:r>
            <a:r>
              <a:rPr lang="en-US" altLang="zh-CN" sz="3200" i="1" dirty="0">
                <a:latin typeface="SimHei" charset="0"/>
                <a:cs typeface="SimHei" charset="0"/>
              </a:rPr>
              <a:t>……</a:t>
            </a:r>
            <a:r>
              <a:rPr lang="ja-JP" altLang="en-US" sz="3200" dirty="0">
                <a:latin typeface="SimHei" charset="0"/>
                <a:cs typeface="SimHei" charset="0"/>
              </a:rPr>
              <a:t>”</a:t>
            </a:r>
            <a:r>
              <a:rPr lang="en-US" altLang="zh-CN" sz="3200" dirty="0">
                <a:latin typeface="SimHei" charset="0"/>
                <a:cs typeface="SimHei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latin typeface="SimHei" charset="0"/>
                <a:cs typeface="SimHei" charset="0"/>
              </a:rPr>
              <a:t>(7:28; 11:1; 13:53; 19:1; 26:1)</a:t>
            </a:r>
            <a:endParaRPr lang="en-US" altLang="zh-CN" sz="3600" dirty="0">
              <a:latin typeface="SimHei" charset="0"/>
              <a:cs typeface="SimHei" charset="0"/>
            </a:endParaRPr>
          </a:p>
        </p:txBody>
      </p:sp>
      <p:pic>
        <p:nvPicPr>
          <p:cNvPr id="10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1" y="857250"/>
            <a:ext cx="1374775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2343150"/>
            <a:ext cx="8382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zh-CN" altLang="en-US" sz="3200" dirty="0">
                <a:solidFill>
                  <a:srgbClr val="B8E1EC"/>
                </a:solidFill>
                <a:latin typeface="SimHei" charset="0"/>
                <a:ea typeface="MS PGothic" charset="0"/>
                <a:cs typeface="SimHei" charset="0"/>
              </a:rPr>
              <a:t>首尾呼应的结构</a:t>
            </a:r>
            <a:r>
              <a:rPr lang="zh-CN" altLang="en-US" sz="28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－</a:t>
            </a:r>
            <a:r>
              <a:rPr lang="en-US" altLang="zh-CN" sz="28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4:</a:t>
            </a:r>
            <a:r>
              <a:rPr lang="en-US" altLang="zh-TW" sz="28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23 </a:t>
            </a:r>
            <a:r>
              <a:rPr lang="zh-TW" altLang="en-US" sz="28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耶稣走遍</a:t>
            </a:r>
            <a:r>
              <a:rPr lang="zh-TW" altLang="en-US" sz="28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加利利，在各会堂里教训人，传天国的福音，医治百姓各样的病症。</a:t>
            </a:r>
            <a:endParaRPr lang="en-US" altLang="zh-TW" sz="28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eaLnBrk="1">
              <a:spcBef>
                <a:spcPts val="0"/>
              </a:spcBef>
              <a:defRPr/>
            </a:pPr>
            <a:r>
              <a:rPr lang="zh-CN" altLang="en-US" sz="2800" dirty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教训、传讲、医治</a:t>
            </a:r>
            <a:endParaRPr lang="en-US" altLang="zh-TW" sz="2800" dirty="0">
              <a:solidFill>
                <a:srgbClr val="FFFF00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>
              <a:spcBef>
                <a:spcPts val="0"/>
              </a:spcBef>
              <a:defRPr/>
            </a:pPr>
            <a:r>
              <a:rPr lang="zh-CN" altLang="zh-TW" sz="28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</a:t>
            </a:r>
            <a:r>
              <a:rPr lang="en-US" altLang="zh-TW" sz="28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:35 </a:t>
            </a:r>
            <a:r>
              <a:rPr lang="zh-TW" altLang="en-US" sz="28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耶稣走遍各城各乡，在会堂里教训人，宣讲天国的福音，又医治各样的病症</a:t>
            </a:r>
            <a:r>
              <a:rPr lang="zh-TW" altLang="en-US" sz="2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</a:t>
            </a:r>
            <a:endParaRPr lang="en-US" altLang="zh-TW" sz="280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>
              <a:spcBef>
                <a:spcPts val="0"/>
              </a:spcBef>
              <a:defRPr/>
            </a:pPr>
            <a:r>
              <a:rPr lang="zh-CN" altLang="en-US" sz="2800" dirty="0" smtClean="0">
                <a:solidFill>
                  <a:srgbClr val="B8E1EC"/>
                </a:solidFill>
                <a:latin typeface="SimHei" charset="0"/>
                <a:ea typeface="MS PGothic" charset="0"/>
                <a:cs typeface="SimHei" charset="0"/>
              </a:rPr>
              <a:t>旁征博引</a:t>
            </a:r>
            <a:r>
              <a:rPr lang="zh-CN" altLang="en-US" sz="2800" dirty="0" smtClean="0">
                <a:solidFill>
                  <a:srgbClr val="B8E1EC"/>
                </a:solidFill>
                <a:latin typeface="SimHei" charset="0"/>
                <a:ea typeface="MS PGothic" charset="0"/>
                <a:cs typeface="SimHei" charset="0"/>
              </a:rPr>
              <a:t>的结构</a:t>
            </a:r>
            <a:r>
              <a:rPr lang="zh-CN" altLang="en-US" sz="2800" dirty="0" smtClean="0">
                <a:solidFill>
                  <a:srgbClr val="B8E1EC"/>
                </a:solidFill>
                <a:latin typeface="SimHei" charset="0"/>
                <a:ea typeface="MS PGothic" charset="0"/>
                <a:cs typeface="SimHei" charset="0"/>
              </a:rPr>
              <a:t>－</a:t>
            </a:r>
            <a:r>
              <a:rPr lang="zh-CN" altLang="en-US" sz="2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（</a:t>
            </a:r>
            <a:r>
              <a:rPr lang="en-US" altLang="zh-CN" sz="2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vv4</a:t>
            </a:r>
            <a:r>
              <a:rPr lang="zh-CN" altLang="en-US" sz="2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，</a:t>
            </a:r>
            <a:r>
              <a:rPr lang="en-US" altLang="zh-CN" sz="2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</a:t>
            </a:r>
            <a:r>
              <a:rPr lang="zh-CN" altLang="en-US" sz="2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，</a:t>
            </a:r>
            <a:r>
              <a:rPr lang="en-US" altLang="zh-CN" sz="2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11</a:t>
            </a:r>
            <a:r>
              <a:rPr lang="zh-CN" altLang="en-US" sz="2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，</a:t>
            </a:r>
            <a:r>
              <a:rPr lang="en-US" altLang="zh-CN" sz="2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13</a:t>
            </a:r>
            <a:r>
              <a:rPr lang="zh-CN" altLang="en-US" sz="2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，</a:t>
            </a:r>
            <a:r>
              <a:rPr lang="en-US" altLang="zh-CN" sz="2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14</a:t>
            </a:r>
            <a:r>
              <a:rPr lang="zh-CN" altLang="en-US" sz="2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，</a:t>
            </a:r>
            <a:r>
              <a:rPr lang="en-US" altLang="zh-CN" sz="2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16</a:t>
            </a:r>
            <a:r>
              <a:rPr lang="zh-CN" altLang="en-US" sz="2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）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757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0" y="1428750"/>
            <a:ext cx="7086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zh-TW" altLang="en-US" sz="4000" dirty="0">
                <a:latin typeface="宋体"/>
                <a:ea typeface="宋体"/>
                <a:cs typeface="宋体"/>
              </a:rPr>
              <a:t>奉主名来的是应当称颂的！</a:t>
            </a:r>
            <a:endParaRPr lang="en-US" altLang="zh-CN" sz="4000" dirty="0" smtClean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TW" altLang="en-US" sz="4000" dirty="0" smtClean="0">
                <a:latin typeface="宋体"/>
                <a:ea typeface="宋体"/>
                <a:cs typeface="宋体"/>
              </a:rPr>
              <a:t>他来</a:t>
            </a:r>
            <a:endParaRPr lang="en-US" altLang="zh-TW" sz="4000" dirty="0" smtClean="0">
              <a:latin typeface="宋体"/>
              <a:ea typeface="宋体"/>
              <a:cs typeface="宋体"/>
            </a:endParaRPr>
          </a:p>
          <a:p>
            <a:pPr marL="1485900" lvl="2" indent="-571500">
              <a:buFont typeface="Wingdings" charset="2"/>
              <a:buChar char="ü"/>
            </a:pPr>
            <a:r>
              <a:rPr lang="zh-CN" altLang="en-US" sz="3200" dirty="0" smtClean="0">
                <a:latin typeface="宋体"/>
                <a:ea typeface="宋体"/>
                <a:cs typeface="宋体"/>
              </a:rPr>
              <a:t>骑着</a:t>
            </a:r>
            <a:r>
              <a:rPr lang="zh-TW" altLang="en-US" sz="3200" dirty="0" smtClean="0">
                <a:latin typeface="宋体"/>
                <a:ea typeface="宋体"/>
                <a:cs typeface="宋体"/>
              </a:rPr>
              <a:t>驴子</a:t>
            </a:r>
            <a:r>
              <a:rPr lang="zh-TW" altLang="en-US" sz="3200" dirty="0" smtClean="0">
                <a:latin typeface="宋体"/>
                <a:ea typeface="宋体"/>
                <a:cs typeface="宋体"/>
              </a:rPr>
              <a:t>／</a:t>
            </a:r>
            <a:r>
              <a:rPr lang="zh-CN" altLang="en-US" sz="3200" dirty="0" smtClean="0">
                <a:latin typeface="宋体"/>
                <a:ea typeface="宋体"/>
                <a:cs typeface="宋体"/>
              </a:rPr>
              <a:t>驴驹而来</a:t>
            </a:r>
            <a:endParaRPr lang="en-US" altLang="zh-TW" sz="3200" dirty="0" smtClean="0">
              <a:latin typeface="宋体"/>
              <a:ea typeface="宋体"/>
              <a:cs typeface="宋体"/>
            </a:endParaRPr>
          </a:p>
          <a:p>
            <a:pPr marL="1485900" lvl="2" indent="-5715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拯救</a:t>
            </a:r>
            <a:endParaRPr lang="en-US" altLang="zh-CN" sz="3200" dirty="0" smtClean="0"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786220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446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522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76400" y="133350"/>
            <a:ext cx="7315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zh-TW" altLang="en-US" sz="4000" dirty="0">
                <a:latin typeface="宋体"/>
                <a:ea typeface="宋体"/>
                <a:cs typeface="宋体"/>
              </a:rPr>
              <a:t>奉主名来的是应当称颂的！</a:t>
            </a:r>
            <a:endParaRPr lang="en-US" altLang="zh-CN" sz="4000" dirty="0" smtClean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TW" altLang="en-US" sz="4000" dirty="0" smtClean="0">
                <a:latin typeface="宋体"/>
                <a:ea typeface="宋体"/>
                <a:cs typeface="宋体"/>
              </a:rPr>
              <a:t>他来</a:t>
            </a:r>
            <a:endParaRPr lang="en-US" altLang="zh-TW" sz="4000" dirty="0" smtClean="0">
              <a:latin typeface="宋体"/>
              <a:ea typeface="宋体"/>
              <a:cs typeface="宋体"/>
            </a:endParaRPr>
          </a:p>
          <a:p>
            <a:pPr marL="1485900" lvl="2" indent="-571500">
              <a:buFont typeface="Wingdings" charset="2"/>
              <a:buChar char="ü"/>
            </a:pPr>
            <a:r>
              <a:rPr lang="zh-CN" altLang="en-US" sz="3200" dirty="0" smtClean="0">
                <a:latin typeface="宋体"/>
                <a:ea typeface="宋体"/>
                <a:cs typeface="宋体"/>
              </a:rPr>
              <a:t>医治，服侍，赐予，</a:t>
            </a:r>
            <a:r>
              <a:rPr lang="zh-TW" altLang="en-US" sz="3200" dirty="0" smtClean="0">
                <a:latin typeface="宋体"/>
                <a:ea typeface="宋体"/>
                <a:cs typeface="宋体"/>
              </a:rPr>
              <a:t>拯救</a:t>
            </a:r>
            <a:endParaRPr lang="en-US" altLang="zh-TW" sz="3200" dirty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TW" altLang="en-US" sz="4000" dirty="0" smtClean="0">
                <a:latin typeface="宋体"/>
                <a:ea typeface="宋体"/>
                <a:cs typeface="宋体"/>
              </a:rPr>
              <a:t>他奉名而来</a:t>
            </a:r>
            <a:endParaRPr lang="en-US" altLang="zh-TW" sz="4000" dirty="0" smtClean="0">
              <a:latin typeface="宋体"/>
              <a:ea typeface="宋体"/>
              <a:cs typeface="宋体"/>
            </a:endParaRPr>
          </a:p>
          <a:p>
            <a:pPr marL="1371600" lvl="2" indent="-4572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他</a:t>
            </a:r>
            <a:r>
              <a:rPr lang="zh-TW" altLang="en-US" sz="3200" dirty="0">
                <a:latin typeface="宋体"/>
                <a:ea typeface="宋体"/>
                <a:cs typeface="宋体"/>
              </a:rPr>
              <a:t>虚</a:t>
            </a:r>
            <a:r>
              <a:rPr lang="zh-TW" altLang="en-US" sz="3200" dirty="0" smtClean="0">
                <a:latin typeface="宋体"/>
                <a:ea typeface="宋体"/>
                <a:cs typeface="宋体"/>
              </a:rPr>
              <a:t>己</a:t>
            </a:r>
            <a:endParaRPr lang="en-US" altLang="zh-TW" sz="3200" dirty="0" smtClean="0">
              <a:latin typeface="宋体"/>
              <a:ea typeface="宋体"/>
              <a:cs typeface="宋体"/>
            </a:endParaRPr>
          </a:p>
          <a:p>
            <a:pPr marL="1371600" lvl="2" indent="-4572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他尽诸般的义</a:t>
            </a:r>
            <a:endParaRPr lang="en-US" altLang="zh-CN" sz="3200" dirty="0" smtClean="0"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480796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76400" y="133350"/>
            <a:ext cx="7315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zh-TW" altLang="en-US" sz="4000" dirty="0">
                <a:latin typeface="宋体"/>
                <a:ea typeface="宋体"/>
                <a:cs typeface="宋体"/>
              </a:rPr>
              <a:t>奉主名来的是应当称颂的！</a:t>
            </a:r>
            <a:endParaRPr lang="en-US" altLang="zh-CN" sz="4000" dirty="0" smtClean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TW" altLang="en-US" sz="4000" dirty="0" smtClean="0">
                <a:latin typeface="宋体"/>
                <a:ea typeface="宋体"/>
                <a:cs typeface="宋体"/>
              </a:rPr>
              <a:t>他来</a:t>
            </a:r>
            <a:endParaRPr lang="en-US" altLang="zh-TW" sz="4000" dirty="0" smtClean="0">
              <a:latin typeface="宋体"/>
              <a:ea typeface="宋体"/>
              <a:cs typeface="宋体"/>
            </a:endParaRPr>
          </a:p>
          <a:p>
            <a:pPr marL="1485900" lvl="2" indent="-5715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驴子</a:t>
            </a:r>
            <a:endParaRPr lang="en-US" altLang="zh-TW" sz="3200" dirty="0" smtClean="0">
              <a:latin typeface="宋体"/>
              <a:ea typeface="宋体"/>
              <a:cs typeface="宋体"/>
            </a:endParaRPr>
          </a:p>
          <a:p>
            <a:pPr marL="1485900" lvl="2" indent="-5715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拯救</a:t>
            </a:r>
            <a:endParaRPr lang="en-US" altLang="zh-TW" sz="3200" dirty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TW" altLang="en-US" sz="4000" dirty="0" smtClean="0">
                <a:latin typeface="宋体"/>
                <a:ea typeface="宋体"/>
                <a:cs typeface="宋体"/>
              </a:rPr>
              <a:t>他奉名而来</a:t>
            </a:r>
            <a:endParaRPr lang="en-US" altLang="zh-TW" sz="4000" dirty="0" smtClean="0">
              <a:latin typeface="宋体"/>
              <a:ea typeface="宋体"/>
              <a:cs typeface="宋体"/>
            </a:endParaRPr>
          </a:p>
          <a:p>
            <a:pPr marL="1371600" lvl="2" indent="-4572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他</a:t>
            </a:r>
            <a:r>
              <a:rPr lang="zh-TW" altLang="en-US" sz="3200" dirty="0">
                <a:latin typeface="宋体"/>
                <a:ea typeface="宋体"/>
                <a:cs typeface="宋体"/>
              </a:rPr>
              <a:t>虚</a:t>
            </a:r>
            <a:r>
              <a:rPr lang="zh-TW" altLang="en-US" sz="3200" dirty="0" smtClean="0">
                <a:latin typeface="宋体"/>
                <a:ea typeface="宋体"/>
                <a:cs typeface="宋体"/>
              </a:rPr>
              <a:t>己</a:t>
            </a:r>
            <a:endParaRPr lang="en-US" altLang="zh-TW" sz="3200" dirty="0" smtClean="0">
              <a:latin typeface="宋体"/>
              <a:ea typeface="宋体"/>
              <a:cs typeface="宋体"/>
            </a:endParaRPr>
          </a:p>
          <a:p>
            <a:pPr marL="1371600" lvl="2" indent="-4572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他尽诸般的义</a:t>
            </a:r>
            <a:endParaRPr lang="en-US" altLang="zh-TW" sz="3200" dirty="0" smtClean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TW" altLang="en-US" sz="4000" dirty="0" smtClean="0">
                <a:latin typeface="宋体"/>
                <a:ea typeface="宋体"/>
                <a:cs typeface="宋体"/>
              </a:rPr>
              <a:t>他奉主名而来</a:t>
            </a:r>
            <a:endParaRPr lang="en-US" altLang="zh-CN" sz="3200" dirty="0" smtClean="0"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550926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76400" y="133350"/>
            <a:ext cx="73152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zh-TW" altLang="en-US" sz="4000" dirty="0">
                <a:latin typeface="宋体"/>
                <a:ea typeface="宋体"/>
                <a:cs typeface="宋体"/>
              </a:rPr>
              <a:t>奉主名来的是应当称颂的！</a:t>
            </a:r>
            <a:endParaRPr lang="en-US" altLang="zh-CN" sz="4000" dirty="0" smtClean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TW" altLang="en-US" sz="4000" dirty="0" smtClean="0">
                <a:latin typeface="宋体"/>
                <a:ea typeface="宋体"/>
                <a:cs typeface="宋体"/>
              </a:rPr>
              <a:t>他来</a:t>
            </a:r>
            <a:endParaRPr lang="en-US" altLang="zh-TW" sz="4000" dirty="0" smtClean="0">
              <a:latin typeface="宋体"/>
              <a:ea typeface="宋体"/>
              <a:cs typeface="宋体"/>
            </a:endParaRPr>
          </a:p>
          <a:p>
            <a:pPr marL="1485900" lvl="2" indent="-5715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驴子</a:t>
            </a:r>
            <a:endParaRPr lang="en-US" altLang="zh-TW" sz="3200" dirty="0" smtClean="0">
              <a:latin typeface="宋体"/>
              <a:ea typeface="宋体"/>
              <a:cs typeface="宋体"/>
            </a:endParaRPr>
          </a:p>
          <a:p>
            <a:pPr marL="1485900" lvl="2" indent="-5715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拯救</a:t>
            </a:r>
            <a:endParaRPr lang="en-US" altLang="zh-TW" sz="3200" dirty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TW" altLang="en-US" sz="4000" dirty="0" smtClean="0">
                <a:latin typeface="宋体"/>
                <a:ea typeface="宋体"/>
                <a:cs typeface="宋体"/>
              </a:rPr>
              <a:t>他奉名而来</a:t>
            </a:r>
            <a:endParaRPr lang="en-US" altLang="zh-TW" sz="4000" dirty="0" smtClean="0">
              <a:latin typeface="宋体"/>
              <a:ea typeface="宋体"/>
              <a:cs typeface="宋体"/>
            </a:endParaRPr>
          </a:p>
          <a:p>
            <a:pPr marL="1371600" lvl="2" indent="-4572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他</a:t>
            </a:r>
            <a:r>
              <a:rPr lang="zh-TW" altLang="en-US" sz="3200" dirty="0">
                <a:latin typeface="宋体"/>
                <a:ea typeface="宋体"/>
                <a:cs typeface="宋体"/>
              </a:rPr>
              <a:t>虚</a:t>
            </a:r>
            <a:r>
              <a:rPr lang="zh-TW" altLang="en-US" sz="3200" dirty="0" smtClean="0">
                <a:latin typeface="宋体"/>
                <a:ea typeface="宋体"/>
                <a:cs typeface="宋体"/>
              </a:rPr>
              <a:t>己</a:t>
            </a:r>
            <a:endParaRPr lang="en-US" altLang="zh-TW" sz="3200" dirty="0" smtClean="0">
              <a:latin typeface="宋体"/>
              <a:ea typeface="宋体"/>
              <a:cs typeface="宋体"/>
            </a:endParaRPr>
          </a:p>
          <a:p>
            <a:pPr marL="1371600" lvl="2" indent="-4572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他尽诸般的义</a:t>
            </a:r>
            <a:endParaRPr lang="en-US" altLang="zh-TW" sz="3200" dirty="0" smtClean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TW" altLang="en-US" sz="4000" dirty="0" smtClean="0">
                <a:latin typeface="宋体"/>
                <a:ea typeface="宋体"/>
                <a:cs typeface="宋体"/>
              </a:rPr>
              <a:t>他奉主名而来</a:t>
            </a:r>
            <a:endParaRPr lang="en-US" altLang="zh-TW" sz="4000" dirty="0" smtClean="0">
              <a:latin typeface="宋体"/>
              <a:ea typeface="宋体"/>
              <a:cs typeface="宋体"/>
            </a:endParaRPr>
          </a:p>
          <a:p>
            <a:pPr marL="1485900" lvl="2" indent="-5715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主差遣</a:t>
            </a:r>
            <a:r>
              <a:rPr lang="zh-CN" altLang="zh-TW" sz="3200" dirty="0">
                <a:latin typeface="宋体"/>
                <a:ea typeface="宋体"/>
                <a:cs typeface="宋体"/>
              </a:rPr>
              <a:t>、</a:t>
            </a:r>
            <a:r>
              <a:rPr lang="zh-TW" altLang="en-US" sz="3200" dirty="0" smtClean="0">
                <a:latin typeface="宋体"/>
                <a:ea typeface="宋体"/>
                <a:cs typeface="宋体"/>
              </a:rPr>
              <a:t>主装备</a:t>
            </a:r>
            <a:r>
              <a:rPr lang="zh-CN" altLang="zh-TW" sz="3200" dirty="0">
                <a:latin typeface="宋体"/>
                <a:ea typeface="宋体"/>
                <a:cs typeface="宋体"/>
              </a:rPr>
              <a:t>、</a:t>
            </a:r>
            <a:r>
              <a:rPr lang="zh-TW" altLang="en-US" sz="3200" dirty="0" smtClean="0">
                <a:latin typeface="宋体"/>
                <a:ea typeface="宋体"/>
                <a:cs typeface="宋体"/>
              </a:rPr>
              <a:t>主</a:t>
            </a:r>
            <a:r>
              <a:rPr lang="zh-TW" altLang="en-US" sz="3200" dirty="0">
                <a:latin typeface="宋体"/>
                <a:ea typeface="宋体"/>
                <a:cs typeface="宋体"/>
              </a:rPr>
              <a:t>祝福</a:t>
            </a:r>
            <a:endParaRPr lang="en-US" altLang="zh-CN" sz="3200" dirty="0" smtClean="0"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52513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553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918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447800" y="0"/>
            <a:ext cx="7239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“家庭作业</a:t>
            </a:r>
            <a:r>
              <a:rPr lang="zh-CN" altLang="en-US" dirty="0" smtClean="0"/>
              <a:t>”</a:t>
            </a:r>
            <a:endParaRPr lang="en-US" altLang="zh-CN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81200" y="1657350"/>
            <a:ext cx="70104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zh-TW" altLang="en-US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马太福音</a:t>
            </a:r>
            <a:r>
              <a:rPr lang="zh-CN" altLang="zh-TW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TW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:13 </a:t>
            </a:r>
            <a:r>
              <a:rPr lang="zh-TW" altLang="en-US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耶稣对百夫长说：你回去吧！</a:t>
            </a:r>
            <a:r>
              <a:rPr lang="zh-TW" altLang="en-US" sz="4000" dirty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照你的信心给你成全了</a:t>
            </a:r>
            <a:r>
              <a:rPr lang="zh-TW" altLang="en-US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。那时，他的仆人就好了</a:t>
            </a:r>
            <a:r>
              <a:rPr lang="zh-TW" altLang="en-US" sz="40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</a:t>
            </a:r>
            <a:endParaRPr lang="en-US" altLang="zh-TW" sz="400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>
              <a:spcBef>
                <a:spcPts val="0"/>
              </a:spcBef>
              <a:defRPr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照你的信心敬拜耶稣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306479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752600" y="34738"/>
            <a:ext cx="7010400" cy="23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本周挑战</a:t>
            </a:r>
            <a:endParaRPr 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09800" y="1428750"/>
            <a:ext cx="67818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zh-TW" altLang="en-US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马太</a:t>
            </a:r>
            <a:r>
              <a:rPr lang="zh-TW" altLang="en-US" sz="40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福音</a:t>
            </a:r>
            <a:r>
              <a:rPr lang="zh-CN" altLang="zh-TW" sz="40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sz="40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</a:t>
            </a:r>
            <a:r>
              <a:rPr lang="en-US" altLang="zh-TW" sz="40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 </a:t>
            </a:r>
            <a:r>
              <a:rPr lang="zh-TW" altLang="en-US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前行后随的众人喊着说：“和散那归于大卫的子孙！奉主名来的是应当称颂的！高高在上和散那！</a:t>
            </a:r>
            <a:r>
              <a:rPr lang="zh-TW" altLang="en-US" sz="40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”</a:t>
            </a:r>
            <a:endParaRPr lang="en-US" sz="4000" dirty="0"/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照</a:t>
            </a:r>
            <a:r>
              <a:rPr lang="zh-CN" altLang="en-US" sz="4000" dirty="0" smtClean="0"/>
              <a:t>我</a:t>
            </a:r>
            <a:r>
              <a:rPr lang="zh-CN" altLang="en-US" sz="4000" dirty="0" smtClean="0"/>
              <a:t>的信心敬拜耶稣</a:t>
            </a:r>
            <a:endParaRPr lang="en-US" altLang="zh-CN" sz="4000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照</a:t>
            </a:r>
            <a:r>
              <a:rPr lang="zh-CN" altLang="en-US" sz="4000" dirty="0" smtClean="0"/>
              <a:t>我</a:t>
            </a:r>
            <a:r>
              <a:rPr lang="zh-CN" altLang="en-US" sz="4000" dirty="0" smtClean="0"/>
              <a:t>的</a:t>
            </a:r>
            <a:r>
              <a:rPr lang="zh-CN" altLang="en-US" sz="4000" dirty="0" smtClean="0"/>
              <a:t>救恩</a:t>
            </a:r>
            <a:r>
              <a:rPr lang="zh-CN" altLang="en-US" sz="4000" dirty="0" smtClean="0"/>
              <a:t>敬拜耶稣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417735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0" y="0"/>
            <a:ext cx="6781800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HT" altLang="en-US" sz="3600" dirty="0" smtClean="0">
                <a:solidFill>
                  <a:srgbClr val="FFFFFF"/>
                </a:solidFill>
                <a:ea typeface="宋体" charset="0"/>
                <a:cs typeface="宋体" charset="0"/>
              </a:rPr>
              <a:t>希伯來書</a:t>
            </a:r>
            <a:r>
              <a:rPr lang="en-US" altLang="zh-CHT" sz="3600" dirty="0" smtClean="0">
                <a:solidFill>
                  <a:srgbClr val="FFFFFF"/>
                </a:solidFill>
              </a:rPr>
              <a:t>4:2 </a:t>
            </a:r>
            <a:r>
              <a:rPr lang="zh-CHT" altLang="en-US" sz="3600" dirty="0">
                <a:solidFill>
                  <a:srgbClr val="FFFFFF"/>
                </a:solidFill>
              </a:rPr>
              <a:t>因為有福音傳給我們，像傳給他們一樣。只是所聽見的道於他們無益，因為他們沒有信心與所聽見的道調和</a:t>
            </a:r>
            <a:r>
              <a:rPr lang="zh-CHT" altLang="en-US" sz="3600" dirty="0" smtClean="0">
                <a:solidFill>
                  <a:srgbClr val="FFFFFF"/>
                </a:solidFill>
              </a:rPr>
              <a:t>。</a:t>
            </a:r>
            <a:endParaRPr lang="en-US" altLang="zh-CHT" sz="3600" dirty="0" smtClean="0">
              <a:solidFill>
                <a:srgbClr val="FFFFFF"/>
              </a:solidFill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zh-CN" altLang="en-US" sz="3600" dirty="0" smtClean="0">
                <a:solidFill>
                  <a:srgbClr val="FFFFFF"/>
                </a:solidFill>
              </a:rPr>
              <a:t>原始信心</a:t>
            </a:r>
            <a:r>
              <a:rPr lang="zh-CN" altLang="zh-CN" sz="3600" dirty="0">
                <a:solidFill>
                  <a:srgbClr val="FFFFFF"/>
                </a:solidFill>
              </a:rPr>
              <a:t>，</a:t>
            </a:r>
            <a:r>
              <a:rPr lang="zh-CN" altLang="en-US" sz="3600" dirty="0" smtClean="0">
                <a:solidFill>
                  <a:srgbClr val="FFFFFF"/>
                </a:solidFill>
              </a:rPr>
              <a:t>孕育信心</a:t>
            </a:r>
            <a:endParaRPr lang="en-US" altLang="zh-CN" sz="3600" dirty="0" smtClean="0">
              <a:solidFill>
                <a:srgbClr val="FFFFFF"/>
              </a:solidFill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zh-CN" altLang="en-US" sz="3600" dirty="0" smtClean="0">
                <a:solidFill>
                  <a:srgbClr val="FFFFFF"/>
                </a:solidFill>
              </a:rPr>
              <a:t>重生信心</a:t>
            </a:r>
            <a:r>
              <a:rPr lang="zh-CN" altLang="zh-CN" sz="3600" dirty="0">
                <a:solidFill>
                  <a:srgbClr val="FFFFFF"/>
                </a:solidFill>
              </a:rPr>
              <a:t>，</a:t>
            </a:r>
            <a:r>
              <a:rPr lang="zh-CN" altLang="en-US" sz="3600" dirty="0" smtClean="0">
                <a:solidFill>
                  <a:srgbClr val="FFFFFF"/>
                </a:solidFill>
              </a:rPr>
              <a:t>成长信心</a:t>
            </a:r>
            <a:endParaRPr lang="en-US" altLang="zh-CN" sz="3600" dirty="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altLang="zh-CN" sz="3600" dirty="0" smtClean="0">
                <a:solidFill>
                  <a:srgbClr val="FFFFFF"/>
                </a:solidFill>
              </a:rPr>
              <a:t>11:</a:t>
            </a:r>
            <a:r>
              <a:rPr lang="en-US" altLang="zh-CHT" sz="3600" dirty="0" smtClean="0">
                <a:solidFill>
                  <a:srgbClr val="FFFFFF"/>
                </a:solidFill>
              </a:rPr>
              <a:t>6</a:t>
            </a:r>
            <a:r>
              <a:rPr lang="zh-CHT" altLang="en-US" sz="3600" dirty="0" smtClean="0">
                <a:solidFill>
                  <a:srgbClr val="FFFFFF"/>
                </a:solidFill>
              </a:rPr>
              <a:t>人</a:t>
            </a:r>
            <a:r>
              <a:rPr lang="zh-CHT" altLang="en-US" sz="3600" dirty="0">
                <a:solidFill>
                  <a:srgbClr val="FFFFFF"/>
                </a:solidFill>
              </a:rPr>
              <a:t>非有信就不能得神的喜悅，因為到神面前來的人必須信有神，且信他賞賜那尋求他的人。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742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348288"/>
              </p:ext>
            </p:extLst>
          </p:nvPr>
        </p:nvGraphicFramePr>
        <p:xfrm>
          <a:off x="2286000" y="285750"/>
          <a:ext cx="670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743"/>
                <a:gridCol w="2235200"/>
                <a:gridCol w="2953657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视角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原始信心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重生信心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军队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权柄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耶稣执掌权柄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农业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生长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耶稣促使生长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艺术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创意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耶稣创造万有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科学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规律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耶稣托住万有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身体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操练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耶稣呼召奉献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自然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供应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耶稣更丰供应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8496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nector 2"/>
          <p:cNvSpPr/>
          <p:nvPr/>
        </p:nvSpPr>
        <p:spPr>
          <a:xfrm>
            <a:off x="2702223" y="2325873"/>
            <a:ext cx="2672692" cy="1847407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1676400" y="361950"/>
            <a:ext cx="7937341" cy="74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 smtClean="0">
                <a:latin typeface="Arial" charset="0"/>
                <a:ea typeface="宋体" charset="0"/>
                <a:cs typeface="宋体" charset="0"/>
              </a:rPr>
              <a:t>旧循环</a:t>
            </a:r>
            <a:r>
              <a:rPr lang="zh-CN" altLang="en-US" sz="2800" dirty="0">
                <a:latin typeface="Arial" charset="0"/>
                <a:ea typeface="宋体" charset="0"/>
                <a:cs typeface="宋体" charset="0"/>
              </a:rPr>
              <a:t>（犯罪</a:t>
            </a:r>
            <a:r>
              <a:rPr lang="zh-CN" altLang="en-US" sz="2800" dirty="0" smtClean="0">
                <a:latin typeface="Arial" charset="0"/>
                <a:ea typeface="宋体" charset="0"/>
                <a:cs typeface="宋体" charset="0"/>
              </a:rPr>
              <a:t>、受苦、</a:t>
            </a:r>
            <a:r>
              <a:rPr lang="zh-CN" altLang="en-US" sz="2800" dirty="0">
                <a:latin typeface="Arial" charset="0"/>
                <a:ea typeface="宋体" charset="0"/>
                <a:cs typeface="宋体" charset="0"/>
              </a:rPr>
              <a:t>祈求、救赎</a:t>
            </a:r>
            <a:r>
              <a:rPr lang="zh-CN" altLang="en-US" sz="2800" dirty="0" smtClean="0">
                <a:latin typeface="Arial" charset="0"/>
                <a:ea typeface="宋体" charset="0"/>
                <a:cs typeface="宋体" charset="0"/>
              </a:rPr>
              <a:t>）</a:t>
            </a:r>
            <a:endParaRPr lang="en-US" altLang="zh-CN" sz="2800" dirty="0" smtClean="0">
              <a:latin typeface="Arial" charset="0"/>
              <a:ea typeface="宋体" charset="0"/>
              <a:cs typeface="宋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 smtClean="0">
                <a:latin typeface="Arial" charset="0"/>
                <a:ea typeface="宋体" charset="0"/>
                <a:cs typeface="宋体" charset="0"/>
              </a:rPr>
              <a:t>新循环（</a:t>
            </a:r>
            <a:r>
              <a:rPr lang="zh-CN" altLang="en-US" sz="2800" dirty="0">
                <a:latin typeface="Arial" charset="0"/>
                <a:ea typeface="宋体" charset="0"/>
                <a:cs typeface="宋体" charset="0"/>
              </a:rPr>
              <a:t>祈求</a:t>
            </a:r>
            <a:r>
              <a:rPr lang="zh-CN" altLang="en-US" sz="2800" dirty="0" smtClean="0">
                <a:latin typeface="Arial" charset="0"/>
                <a:ea typeface="宋体" charset="0"/>
                <a:cs typeface="宋体" charset="0"/>
              </a:rPr>
              <a:t>、印证、信心、恩典</a:t>
            </a:r>
            <a:r>
              <a:rPr lang="zh-CN" altLang="en-US" sz="2800" dirty="0" smtClean="0">
                <a:latin typeface="Arial" charset="0"/>
                <a:ea typeface="宋体" charset="0"/>
                <a:cs typeface="宋体" charset="0"/>
              </a:rPr>
              <a:t>）</a:t>
            </a:r>
            <a:endParaRPr lang="en-US" altLang="zh-CN" sz="2800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46351" y="4385931"/>
            <a:ext cx="2702225" cy="31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 smtClean="0">
                <a:latin typeface="Arial" charset="0"/>
                <a:ea typeface="宋体" charset="0"/>
                <a:cs typeface="宋体" charset="0"/>
              </a:rPr>
              <a:t>祈求</a:t>
            </a:r>
            <a:endParaRPr lang="en-US" altLang="zh-CN" sz="3200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88199" y="1614793"/>
            <a:ext cx="978408" cy="4361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210299" y="2760337"/>
            <a:ext cx="484632" cy="8805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588199" y="4385930"/>
            <a:ext cx="978408" cy="43616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1524000" y="2693137"/>
            <a:ext cx="484632" cy="88056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702224" y="2910663"/>
            <a:ext cx="2672691" cy="79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3200" dirty="0" smtClean="0">
              <a:latin typeface="Arial" charset="0"/>
              <a:ea typeface="宋体" charset="0"/>
              <a:cs typeface="宋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3200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289535" y="1748117"/>
            <a:ext cx="1172403" cy="54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 smtClean="0">
                <a:latin typeface="Arial" charset="0"/>
                <a:ea typeface="宋体" charset="0"/>
                <a:cs typeface="宋体" charset="0"/>
              </a:rPr>
              <a:t>恩典</a:t>
            </a:r>
            <a:endParaRPr lang="en-US" altLang="zh-CN" sz="3200" dirty="0" smtClean="0">
              <a:latin typeface="Arial" charset="0"/>
              <a:ea typeface="宋体" charset="0"/>
              <a:cs typeface="宋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3200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670241" y="1748117"/>
            <a:ext cx="1269897" cy="6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 smtClean="0">
                <a:latin typeface="Arial" charset="0"/>
                <a:ea typeface="宋体" charset="0"/>
                <a:cs typeface="宋体" charset="0"/>
              </a:rPr>
              <a:t>信心</a:t>
            </a:r>
            <a:endParaRPr lang="en-US" altLang="zh-CN" sz="3200" dirty="0" smtClean="0">
              <a:latin typeface="Arial" charset="0"/>
              <a:ea typeface="宋体" charset="0"/>
              <a:cs typeface="宋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3200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374915" y="4584436"/>
            <a:ext cx="1786717" cy="40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 smtClean="0">
                <a:latin typeface="Arial" charset="0"/>
                <a:ea typeface="宋体" charset="0"/>
                <a:cs typeface="宋体" charset="0"/>
              </a:rPr>
              <a:t>印证</a:t>
            </a:r>
            <a:endParaRPr lang="en-US" altLang="zh-CN" sz="3200" dirty="0" smtClean="0">
              <a:latin typeface="Arial" charset="0"/>
              <a:ea typeface="宋体" charset="0"/>
              <a:cs typeface="宋体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3200" dirty="0"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7400" y="133350"/>
            <a:ext cx="68580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问题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16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：什么是罪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？</a:t>
            </a:r>
            <a:endParaRPr lang="en-US" altLang="zh-TW" sz="320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lvl="0"/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罪就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是活在上帝所造的世界中却抗拒他、忽视他；是悖逆上帝，不敬畏他，不遵行他的律法。罪导致我们的死亡和一切受造之物的消亡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</a:t>
            </a:r>
            <a:endParaRPr lang="en-US" altLang="zh-TW" sz="320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lvl="0"/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问题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30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：什么是在基督耶稣里的信心？信仰耶稣基督就是承认上帝在他的话中所启示的一切真理，相信他，接受他在福音里给我们的救恩，并单单信靠他。</a:t>
            </a:r>
            <a:endParaRPr lang="en-US" altLang="zh-CN" sz="3200" dirty="0" smtClean="0"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946548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Line 2"/>
          <p:cNvSpPr>
            <a:spLocks noChangeShapeType="1"/>
          </p:cNvSpPr>
          <p:nvPr/>
        </p:nvSpPr>
        <p:spPr bwMode="auto">
          <a:xfrm>
            <a:off x="533400" y="4400550"/>
            <a:ext cx="8229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19" name="Line 3"/>
          <p:cNvSpPr>
            <a:spLocks noChangeShapeType="1"/>
          </p:cNvSpPr>
          <p:nvPr/>
        </p:nvSpPr>
        <p:spPr bwMode="auto">
          <a:xfrm flipV="1">
            <a:off x="5334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0" name="Line 4"/>
          <p:cNvSpPr>
            <a:spLocks noChangeShapeType="1"/>
          </p:cNvSpPr>
          <p:nvPr/>
        </p:nvSpPr>
        <p:spPr bwMode="auto">
          <a:xfrm flipV="1">
            <a:off x="87630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1" name="Line 5"/>
          <p:cNvSpPr>
            <a:spLocks noChangeShapeType="1"/>
          </p:cNvSpPr>
          <p:nvPr/>
        </p:nvSpPr>
        <p:spPr bwMode="auto">
          <a:xfrm flipV="1">
            <a:off x="47244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2" name="Line 6"/>
          <p:cNvSpPr>
            <a:spLocks noChangeShapeType="1"/>
          </p:cNvSpPr>
          <p:nvPr/>
        </p:nvSpPr>
        <p:spPr bwMode="auto">
          <a:xfrm flipH="1" flipV="1">
            <a:off x="16002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3" name="Line 7"/>
          <p:cNvSpPr>
            <a:spLocks noChangeShapeType="1"/>
          </p:cNvSpPr>
          <p:nvPr/>
        </p:nvSpPr>
        <p:spPr bwMode="auto">
          <a:xfrm flipV="1">
            <a:off x="26670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4" name="Line 8"/>
          <p:cNvSpPr>
            <a:spLocks noChangeShapeType="1"/>
          </p:cNvSpPr>
          <p:nvPr/>
        </p:nvSpPr>
        <p:spPr bwMode="auto">
          <a:xfrm flipV="1">
            <a:off x="37338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 flipV="1">
            <a:off x="57912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6" name="Line 10"/>
          <p:cNvSpPr>
            <a:spLocks noChangeShapeType="1"/>
          </p:cNvSpPr>
          <p:nvPr/>
        </p:nvSpPr>
        <p:spPr bwMode="auto">
          <a:xfrm flipV="1">
            <a:off x="67818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7" name="Line 11"/>
          <p:cNvSpPr>
            <a:spLocks noChangeShapeType="1"/>
          </p:cNvSpPr>
          <p:nvPr/>
        </p:nvSpPr>
        <p:spPr bwMode="auto">
          <a:xfrm flipV="1">
            <a:off x="77724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533400" y="4400550"/>
            <a:ext cx="880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Sunday</a:t>
            </a:r>
          </a:p>
        </p:txBody>
      </p:sp>
      <p:sp>
        <p:nvSpPr>
          <p:cNvPr id="342029" name="Text Box 13"/>
          <p:cNvSpPr txBox="1">
            <a:spLocks noChangeArrowheads="1"/>
          </p:cNvSpPr>
          <p:nvPr/>
        </p:nvSpPr>
        <p:spPr bwMode="auto">
          <a:xfrm>
            <a:off x="1639888" y="4400550"/>
            <a:ext cx="914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Monday</a:t>
            </a:r>
          </a:p>
        </p:txBody>
      </p:sp>
      <p:sp>
        <p:nvSpPr>
          <p:cNvPr id="342030" name="Text Box 14"/>
          <p:cNvSpPr txBox="1">
            <a:spLocks noChangeArrowheads="1"/>
          </p:cNvSpPr>
          <p:nvPr/>
        </p:nvSpPr>
        <p:spPr bwMode="auto">
          <a:xfrm>
            <a:off x="2667002" y="4400550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Tuesday</a:t>
            </a:r>
          </a:p>
        </p:txBody>
      </p:sp>
      <p:sp>
        <p:nvSpPr>
          <p:cNvPr id="342031" name="Text Box 15"/>
          <p:cNvSpPr txBox="1">
            <a:spLocks noChangeArrowheads="1"/>
          </p:cNvSpPr>
          <p:nvPr/>
        </p:nvSpPr>
        <p:spPr bwMode="auto">
          <a:xfrm>
            <a:off x="3581401" y="4400550"/>
            <a:ext cx="12644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Wednesday</a:t>
            </a:r>
          </a:p>
        </p:txBody>
      </p:sp>
      <p:sp>
        <p:nvSpPr>
          <p:cNvPr id="342032" name="Text Box 16"/>
          <p:cNvSpPr txBox="1">
            <a:spLocks noChangeArrowheads="1"/>
          </p:cNvSpPr>
          <p:nvPr/>
        </p:nvSpPr>
        <p:spPr bwMode="auto">
          <a:xfrm>
            <a:off x="4724400" y="4400550"/>
            <a:ext cx="10932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 Thursday</a:t>
            </a:r>
          </a:p>
        </p:txBody>
      </p:sp>
      <p:sp>
        <p:nvSpPr>
          <p:cNvPr id="342033" name="Text Box 17"/>
          <p:cNvSpPr txBox="1">
            <a:spLocks noChangeArrowheads="1"/>
          </p:cNvSpPr>
          <p:nvPr/>
        </p:nvSpPr>
        <p:spPr bwMode="auto">
          <a:xfrm>
            <a:off x="5911851" y="4400550"/>
            <a:ext cx="7547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Friday</a:t>
            </a:r>
          </a:p>
        </p:txBody>
      </p:sp>
      <p:sp>
        <p:nvSpPr>
          <p:cNvPr id="342034" name="Text Box 18"/>
          <p:cNvSpPr txBox="1">
            <a:spLocks noChangeArrowheads="1"/>
          </p:cNvSpPr>
          <p:nvPr/>
        </p:nvSpPr>
        <p:spPr bwMode="auto">
          <a:xfrm>
            <a:off x="6719888" y="4400550"/>
            <a:ext cx="10059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Saturday</a:t>
            </a:r>
          </a:p>
        </p:txBody>
      </p:sp>
      <p:sp>
        <p:nvSpPr>
          <p:cNvPr id="342035" name="Text Box 19"/>
          <p:cNvSpPr txBox="1">
            <a:spLocks noChangeArrowheads="1"/>
          </p:cNvSpPr>
          <p:nvPr/>
        </p:nvSpPr>
        <p:spPr bwMode="auto">
          <a:xfrm>
            <a:off x="7832725" y="4388644"/>
            <a:ext cx="880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Sunday</a:t>
            </a:r>
          </a:p>
        </p:txBody>
      </p:sp>
      <p:sp>
        <p:nvSpPr>
          <p:cNvPr id="342036" name="Text Box 20"/>
          <p:cNvSpPr txBox="1">
            <a:spLocks noChangeArrowheads="1"/>
          </p:cNvSpPr>
          <p:nvPr/>
        </p:nvSpPr>
        <p:spPr bwMode="auto">
          <a:xfrm>
            <a:off x="533402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1130301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 </a:t>
            </a:r>
          </a:p>
        </p:txBody>
      </p:sp>
      <p:sp>
        <p:nvSpPr>
          <p:cNvPr id="342038" name="Rectangle 22"/>
          <p:cNvSpPr>
            <a:spLocks noChangeArrowheads="1"/>
          </p:cNvSpPr>
          <p:nvPr/>
        </p:nvSpPr>
        <p:spPr bwMode="auto">
          <a:xfrm>
            <a:off x="1600202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39" name="Rectangle 23"/>
          <p:cNvSpPr>
            <a:spLocks noChangeArrowheads="1"/>
          </p:cNvSpPr>
          <p:nvPr/>
        </p:nvSpPr>
        <p:spPr bwMode="auto">
          <a:xfrm>
            <a:off x="2667002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0" name="Rectangle 24"/>
          <p:cNvSpPr>
            <a:spLocks noChangeArrowheads="1"/>
          </p:cNvSpPr>
          <p:nvPr/>
        </p:nvSpPr>
        <p:spPr bwMode="auto">
          <a:xfrm>
            <a:off x="3733802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1" name="Rectangle 25"/>
          <p:cNvSpPr>
            <a:spLocks noChangeArrowheads="1"/>
          </p:cNvSpPr>
          <p:nvPr/>
        </p:nvSpPr>
        <p:spPr bwMode="auto">
          <a:xfrm>
            <a:off x="4724402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2" name="Rectangle 26"/>
          <p:cNvSpPr>
            <a:spLocks noChangeArrowheads="1"/>
          </p:cNvSpPr>
          <p:nvPr/>
        </p:nvSpPr>
        <p:spPr bwMode="auto">
          <a:xfrm>
            <a:off x="5791202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3" name="Rectangle 27"/>
          <p:cNvSpPr>
            <a:spLocks noChangeArrowheads="1"/>
          </p:cNvSpPr>
          <p:nvPr/>
        </p:nvSpPr>
        <p:spPr bwMode="auto">
          <a:xfrm>
            <a:off x="6781802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4" name="Rectangle 28"/>
          <p:cNvSpPr>
            <a:spLocks noChangeArrowheads="1"/>
          </p:cNvSpPr>
          <p:nvPr/>
        </p:nvSpPr>
        <p:spPr bwMode="auto">
          <a:xfrm>
            <a:off x="7772402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5" name="Rectangle 29"/>
          <p:cNvSpPr>
            <a:spLocks noChangeArrowheads="1"/>
          </p:cNvSpPr>
          <p:nvPr/>
        </p:nvSpPr>
        <p:spPr bwMode="auto">
          <a:xfrm>
            <a:off x="2178051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46" name="Rectangle 30"/>
          <p:cNvSpPr>
            <a:spLocks noChangeArrowheads="1"/>
          </p:cNvSpPr>
          <p:nvPr/>
        </p:nvSpPr>
        <p:spPr bwMode="auto">
          <a:xfrm>
            <a:off x="3244851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47" name="Rectangle 31"/>
          <p:cNvSpPr>
            <a:spLocks noChangeArrowheads="1"/>
          </p:cNvSpPr>
          <p:nvPr/>
        </p:nvSpPr>
        <p:spPr bwMode="auto">
          <a:xfrm>
            <a:off x="4235451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48" name="Rectangle 32"/>
          <p:cNvSpPr>
            <a:spLocks noChangeArrowheads="1"/>
          </p:cNvSpPr>
          <p:nvPr/>
        </p:nvSpPr>
        <p:spPr bwMode="auto">
          <a:xfrm>
            <a:off x="5302251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49" name="Rectangle 33"/>
          <p:cNvSpPr>
            <a:spLocks noChangeArrowheads="1"/>
          </p:cNvSpPr>
          <p:nvPr/>
        </p:nvSpPr>
        <p:spPr bwMode="auto">
          <a:xfrm>
            <a:off x="6292851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50" name="Rectangle 34"/>
          <p:cNvSpPr>
            <a:spLocks noChangeArrowheads="1"/>
          </p:cNvSpPr>
          <p:nvPr/>
        </p:nvSpPr>
        <p:spPr bwMode="auto">
          <a:xfrm>
            <a:off x="7283451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51" name="Rectangle 35"/>
          <p:cNvSpPr>
            <a:spLocks noChangeArrowheads="1"/>
          </p:cNvSpPr>
          <p:nvPr/>
        </p:nvSpPr>
        <p:spPr bwMode="auto">
          <a:xfrm>
            <a:off x="8305801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52" name="Text Box 36"/>
          <p:cNvSpPr txBox="1">
            <a:spLocks noChangeArrowheads="1"/>
          </p:cNvSpPr>
          <p:nvPr/>
        </p:nvSpPr>
        <p:spPr bwMode="auto">
          <a:xfrm>
            <a:off x="295275" y="1547813"/>
            <a:ext cx="1210588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荣耀进城</a:t>
            </a:r>
            <a:endParaRPr lang="en-US" sz="2000" dirty="0"/>
          </a:p>
        </p:txBody>
      </p:sp>
      <p:sp>
        <p:nvSpPr>
          <p:cNvPr id="342053" name="Line 37"/>
          <p:cNvSpPr>
            <a:spLocks noChangeShapeType="1"/>
          </p:cNvSpPr>
          <p:nvPr/>
        </p:nvSpPr>
        <p:spPr bwMode="auto">
          <a:xfrm>
            <a:off x="838200" y="1943100"/>
            <a:ext cx="0" cy="2171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54" name="Text Box 38"/>
          <p:cNvSpPr txBox="1">
            <a:spLocks noChangeArrowheads="1"/>
          </p:cNvSpPr>
          <p:nvPr/>
        </p:nvSpPr>
        <p:spPr bwMode="auto">
          <a:xfrm>
            <a:off x="942975" y="2747963"/>
            <a:ext cx="1210588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回伯大尼</a:t>
            </a:r>
            <a:endParaRPr lang="en-US" sz="2000" dirty="0"/>
          </a:p>
        </p:txBody>
      </p:sp>
      <p:sp>
        <p:nvSpPr>
          <p:cNvPr id="342055" name="Text Box 39"/>
          <p:cNvSpPr txBox="1">
            <a:spLocks noChangeArrowheads="1"/>
          </p:cNvSpPr>
          <p:nvPr/>
        </p:nvSpPr>
        <p:spPr bwMode="auto">
          <a:xfrm>
            <a:off x="1505864" y="1239738"/>
            <a:ext cx="1313536" cy="132343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 smtClean="0"/>
              <a:t>洁净圣殿</a:t>
            </a:r>
            <a:r>
              <a:rPr lang="en-US" sz="2000" dirty="0" smtClean="0"/>
              <a:t> </a:t>
            </a:r>
          </a:p>
          <a:p>
            <a:pPr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zh-CN" altLang="en-US" sz="2000" dirty="0" smtClean="0"/>
              <a:t>希腊人见耶稣</a:t>
            </a:r>
            <a:endParaRPr lang="en-US" sz="2000" dirty="0"/>
          </a:p>
        </p:txBody>
      </p:sp>
      <p:sp>
        <p:nvSpPr>
          <p:cNvPr id="342056" name="Line 40"/>
          <p:cNvSpPr>
            <a:spLocks noChangeShapeType="1"/>
          </p:cNvSpPr>
          <p:nvPr/>
        </p:nvSpPr>
        <p:spPr bwMode="auto">
          <a:xfrm>
            <a:off x="1295400" y="3143250"/>
            <a:ext cx="0" cy="9715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57" name="Line 41"/>
          <p:cNvSpPr>
            <a:spLocks noChangeShapeType="1"/>
          </p:cNvSpPr>
          <p:nvPr/>
        </p:nvSpPr>
        <p:spPr bwMode="auto">
          <a:xfrm>
            <a:off x="2362200" y="2571750"/>
            <a:ext cx="0" cy="15430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58" name="Text Box 42"/>
          <p:cNvSpPr txBox="1">
            <a:spLocks noChangeArrowheads="1"/>
          </p:cNvSpPr>
          <p:nvPr/>
        </p:nvSpPr>
        <p:spPr bwMode="auto">
          <a:xfrm>
            <a:off x="2698170" y="1813382"/>
            <a:ext cx="1210588" cy="10156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果树枯萎</a:t>
            </a:r>
            <a:endParaRPr lang="en-US" sz="2000" dirty="0"/>
          </a:p>
          <a:p>
            <a:pPr eaLnBrk="1" hangingPunct="1">
              <a:defRPr/>
            </a:pPr>
            <a:endParaRPr lang="en-US" altLang="zh-CN" sz="2000" dirty="0" smtClean="0"/>
          </a:p>
          <a:p>
            <a:pPr eaLnBrk="1" hangingPunct="1">
              <a:defRPr/>
            </a:pPr>
            <a:r>
              <a:rPr lang="zh-CN" altLang="en-US" sz="2000" dirty="0" smtClean="0"/>
              <a:t>领袖质问</a:t>
            </a:r>
            <a:endParaRPr lang="en-US" sz="2000" dirty="0"/>
          </a:p>
        </p:txBody>
      </p:sp>
      <p:sp>
        <p:nvSpPr>
          <p:cNvPr id="342059" name="Line 43"/>
          <p:cNvSpPr>
            <a:spLocks noChangeShapeType="1"/>
          </p:cNvSpPr>
          <p:nvPr/>
        </p:nvSpPr>
        <p:spPr bwMode="auto">
          <a:xfrm flipH="1">
            <a:off x="2819400" y="2571750"/>
            <a:ext cx="0" cy="15430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60" name="Text Box 44"/>
          <p:cNvSpPr txBox="1">
            <a:spLocks noChangeArrowheads="1"/>
          </p:cNvSpPr>
          <p:nvPr/>
        </p:nvSpPr>
        <p:spPr bwMode="auto">
          <a:xfrm>
            <a:off x="2981325" y="2747963"/>
            <a:ext cx="1467068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橄榄山讲论</a:t>
            </a:r>
            <a:endParaRPr lang="en-US" sz="2000" dirty="0"/>
          </a:p>
        </p:txBody>
      </p:sp>
      <p:sp>
        <p:nvSpPr>
          <p:cNvPr id="342061" name="Line 45"/>
          <p:cNvSpPr>
            <a:spLocks noChangeShapeType="1"/>
          </p:cNvSpPr>
          <p:nvPr/>
        </p:nvSpPr>
        <p:spPr bwMode="auto">
          <a:xfrm>
            <a:off x="3429000" y="3143250"/>
            <a:ext cx="0" cy="9715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62" name="Text Box 46"/>
          <p:cNvSpPr txBox="1">
            <a:spLocks noChangeArrowheads="1"/>
          </p:cNvSpPr>
          <p:nvPr/>
        </p:nvSpPr>
        <p:spPr bwMode="auto">
          <a:xfrm>
            <a:off x="3582989" y="3376613"/>
            <a:ext cx="1210588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犹大密谋</a:t>
            </a:r>
            <a:endParaRPr lang="en-US" sz="2000" dirty="0"/>
          </a:p>
        </p:txBody>
      </p:sp>
      <p:sp>
        <p:nvSpPr>
          <p:cNvPr id="342063" name="Line 47"/>
          <p:cNvSpPr>
            <a:spLocks noChangeShapeType="1"/>
          </p:cNvSpPr>
          <p:nvPr/>
        </p:nvSpPr>
        <p:spPr bwMode="auto">
          <a:xfrm>
            <a:off x="4191000" y="3771900"/>
            <a:ext cx="0" cy="342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64" name="Text Box 48"/>
          <p:cNvSpPr txBox="1">
            <a:spLocks noChangeArrowheads="1"/>
          </p:cNvSpPr>
          <p:nvPr/>
        </p:nvSpPr>
        <p:spPr bwMode="auto">
          <a:xfrm>
            <a:off x="4235452" y="1432560"/>
            <a:ext cx="1352549" cy="70788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彼得约翰预备晚餐</a:t>
            </a:r>
            <a:endParaRPr lang="en-US" sz="2000" dirty="0"/>
          </a:p>
        </p:txBody>
      </p:sp>
      <p:sp>
        <p:nvSpPr>
          <p:cNvPr id="342065" name="Line 49"/>
          <p:cNvSpPr>
            <a:spLocks noChangeShapeType="1"/>
          </p:cNvSpPr>
          <p:nvPr/>
        </p:nvSpPr>
        <p:spPr bwMode="auto">
          <a:xfrm>
            <a:off x="4953000" y="2114550"/>
            <a:ext cx="0" cy="20002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66" name="Text Box 50"/>
          <p:cNvSpPr txBox="1">
            <a:spLocks noChangeArrowheads="1"/>
          </p:cNvSpPr>
          <p:nvPr/>
        </p:nvSpPr>
        <p:spPr bwMode="auto">
          <a:xfrm>
            <a:off x="5048250" y="2228850"/>
            <a:ext cx="1210588" cy="10156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最后晚餐</a:t>
            </a:r>
            <a:endParaRPr lang="en-US" altLang="zh-CN" sz="2000" dirty="0" smtClean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zh-CN" altLang="en-US" sz="2000" dirty="0" smtClean="0"/>
              <a:t>临别赠言</a:t>
            </a:r>
            <a:endParaRPr lang="en-US" sz="2000" dirty="0"/>
          </a:p>
        </p:txBody>
      </p:sp>
      <p:sp>
        <p:nvSpPr>
          <p:cNvPr id="342067" name="Line 51"/>
          <p:cNvSpPr>
            <a:spLocks noChangeShapeType="1"/>
          </p:cNvSpPr>
          <p:nvPr/>
        </p:nvSpPr>
        <p:spPr bwMode="auto">
          <a:xfrm>
            <a:off x="5486400" y="3107532"/>
            <a:ext cx="0" cy="1028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68" name="Text Box 52"/>
          <p:cNvSpPr txBox="1">
            <a:spLocks noChangeArrowheads="1"/>
          </p:cNvSpPr>
          <p:nvPr/>
        </p:nvSpPr>
        <p:spPr bwMode="auto">
          <a:xfrm>
            <a:off x="5588001" y="3205163"/>
            <a:ext cx="697627" cy="70788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被捕</a:t>
            </a:r>
            <a:endParaRPr lang="en-US" altLang="zh-CN" sz="2000" dirty="0" smtClean="0"/>
          </a:p>
          <a:p>
            <a:pPr eaLnBrk="1" hangingPunct="1">
              <a:defRPr/>
            </a:pPr>
            <a:r>
              <a:rPr lang="zh-CN" altLang="en-US" sz="2000" dirty="0" smtClean="0"/>
              <a:t>被审</a:t>
            </a:r>
            <a:endParaRPr lang="en-US" sz="2000" dirty="0"/>
          </a:p>
        </p:txBody>
      </p:sp>
      <p:sp>
        <p:nvSpPr>
          <p:cNvPr id="342069" name="Line 53"/>
          <p:cNvSpPr>
            <a:spLocks noChangeShapeType="1"/>
          </p:cNvSpPr>
          <p:nvPr/>
        </p:nvSpPr>
        <p:spPr bwMode="auto">
          <a:xfrm>
            <a:off x="5867400" y="3600450"/>
            <a:ext cx="0" cy="514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70" name="Text Box 54"/>
          <p:cNvSpPr txBox="1">
            <a:spLocks noChangeArrowheads="1"/>
          </p:cNvSpPr>
          <p:nvPr/>
        </p:nvSpPr>
        <p:spPr bwMode="auto">
          <a:xfrm>
            <a:off x="5943601" y="3704035"/>
            <a:ext cx="954107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十字架</a:t>
            </a:r>
            <a:endParaRPr lang="en-US" sz="2000" dirty="0"/>
          </a:p>
        </p:txBody>
      </p:sp>
      <p:sp>
        <p:nvSpPr>
          <p:cNvPr id="342071" name="Line 55"/>
          <p:cNvSpPr>
            <a:spLocks noChangeShapeType="1"/>
          </p:cNvSpPr>
          <p:nvPr/>
        </p:nvSpPr>
        <p:spPr bwMode="auto">
          <a:xfrm flipH="1">
            <a:off x="6248400" y="3943350"/>
            <a:ext cx="0" cy="1714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72" name="Text Box 56"/>
          <p:cNvSpPr txBox="1">
            <a:spLocks noChangeArrowheads="1"/>
          </p:cNvSpPr>
          <p:nvPr/>
        </p:nvSpPr>
        <p:spPr bwMode="auto">
          <a:xfrm>
            <a:off x="6629402" y="3189685"/>
            <a:ext cx="954107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安息日</a:t>
            </a:r>
            <a:endParaRPr lang="en-US" sz="2000" dirty="0"/>
          </a:p>
        </p:txBody>
      </p:sp>
      <p:sp>
        <p:nvSpPr>
          <p:cNvPr id="342073" name="Line 57"/>
          <p:cNvSpPr>
            <a:spLocks noChangeShapeType="1"/>
          </p:cNvSpPr>
          <p:nvPr/>
        </p:nvSpPr>
        <p:spPr bwMode="auto">
          <a:xfrm>
            <a:off x="7239000" y="3371850"/>
            <a:ext cx="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/>
          </a:p>
        </p:txBody>
      </p:sp>
      <p:sp>
        <p:nvSpPr>
          <p:cNvPr id="342074" name="Line 58"/>
          <p:cNvSpPr>
            <a:spLocks noChangeShapeType="1"/>
          </p:cNvSpPr>
          <p:nvPr/>
        </p:nvSpPr>
        <p:spPr bwMode="auto">
          <a:xfrm>
            <a:off x="7162800" y="3429000"/>
            <a:ext cx="0" cy="685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75" name="Text Box 59"/>
          <p:cNvSpPr txBox="1">
            <a:spLocks noChangeArrowheads="1"/>
          </p:cNvSpPr>
          <p:nvPr/>
        </p:nvSpPr>
        <p:spPr bwMode="auto">
          <a:xfrm>
            <a:off x="7500532" y="2452383"/>
            <a:ext cx="697627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复活</a:t>
            </a:r>
            <a:endParaRPr lang="en-US" sz="2000" dirty="0"/>
          </a:p>
        </p:txBody>
      </p:sp>
      <p:sp>
        <p:nvSpPr>
          <p:cNvPr id="342076" name="Line 60"/>
          <p:cNvSpPr>
            <a:spLocks noChangeShapeType="1"/>
          </p:cNvSpPr>
          <p:nvPr/>
        </p:nvSpPr>
        <p:spPr bwMode="auto">
          <a:xfrm>
            <a:off x="7848600" y="2571750"/>
            <a:ext cx="0" cy="15430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77" name="Text Box 61"/>
          <p:cNvSpPr txBox="1">
            <a:spLocks noChangeArrowheads="1"/>
          </p:cNvSpPr>
          <p:nvPr/>
        </p:nvSpPr>
        <p:spPr bwMode="auto">
          <a:xfrm>
            <a:off x="8110045" y="3257550"/>
            <a:ext cx="697627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显现</a:t>
            </a:r>
            <a:endParaRPr lang="en-US" sz="2000" dirty="0"/>
          </a:p>
        </p:txBody>
      </p:sp>
      <p:sp>
        <p:nvSpPr>
          <p:cNvPr id="342078" name="Line 62"/>
          <p:cNvSpPr>
            <a:spLocks noChangeShapeType="1"/>
          </p:cNvSpPr>
          <p:nvPr/>
        </p:nvSpPr>
        <p:spPr bwMode="auto">
          <a:xfrm>
            <a:off x="8382000" y="3600450"/>
            <a:ext cx="0" cy="514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79" name="Text Box 63"/>
          <p:cNvSpPr txBox="1">
            <a:spLocks noChangeArrowheads="1"/>
          </p:cNvSpPr>
          <p:nvPr/>
        </p:nvSpPr>
        <p:spPr bwMode="auto">
          <a:xfrm>
            <a:off x="2140974" y="383857"/>
            <a:ext cx="48013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zh-CN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改变全世界的八天</a:t>
            </a:r>
            <a:r>
              <a:rPr lang="ja-JP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2080" name="Line 64"/>
          <p:cNvSpPr>
            <a:spLocks noChangeShapeType="1"/>
          </p:cNvSpPr>
          <p:nvPr/>
        </p:nvSpPr>
        <p:spPr bwMode="auto">
          <a:xfrm>
            <a:off x="1828800" y="3657600"/>
            <a:ext cx="0" cy="457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2081" name="Rectangle 65"/>
          <p:cNvSpPr>
            <a:spLocks noChangeArrowheads="1"/>
          </p:cNvSpPr>
          <p:nvPr/>
        </p:nvSpPr>
        <p:spPr bwMode="auto">
          <a:xfrm>
            <a:off x="1366254" y="3134803"/>
            <a:ext cx="844550" cy="70788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 smtClean="0"/>
              <a:t>无花果树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83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28800" y="133350"/>
            <a:ext cx="7315200" cy="485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defRPr/>
            </a:pP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马太</a:t>
            </a: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福音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</a:t>
            </a:r>
            <a:r>
              <a:rPr lang="en-US" altLang="zh-CN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:1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耶稣和门徒将近耶路撒冷，到了伯法其，在橄榄山那里，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耶稣就打发两个门徒，对他们说：“你们往对面村子里去，必看见一匹驴拴在那里，还有驴驹同在一处。你们解开，牵到我这里来。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若有人对你们说什么，你们就说：‘主要用它。’那人必立时让你们牵来。”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这事成就，是要应验先知的话说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</a:t>
            </a:r>
            <a:endParaRPr lang="en-US" sz="32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30203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76400" y="0"/>
            <a:ext cx="7467600" cy="514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defRPr/>
            </a:pP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马太</a:t>
            </a: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福音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1: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5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“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要对锡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安的居民说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：‘看哪，你的王来到你这里，是温柔的，又骑着驴，就是骑着驴驹子。’”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6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门徒就照耶稣所吩咐的去行，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7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牵了驴和驴驹来，把自己的衣服搭在上面，耶稣就骑上。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众人多半把衣服铺在路上，还有人砍下树枝来铺在路上。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前行后随的众人喊着说：“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和散那归于大卫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的子孙！奉主名来的是应当称颂的！高高在上和散那！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”</a:t>
            </a:r>
            <a:endParaRPr lang="en-US" sz="32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06506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SimSun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73755</TotalTime>
  <Words>1993</Words>
  <Application>Microsoft Macintosh PowerPoint</Application>
  <PresentationFormat>On-screen Show (16:9)</PresentationFormat>
  <Paragraphs>162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Kunming Su</cp:lastModifiedBy>
  <cp:revision>1190</cp:revision>
  <cp:lastPrinted>2019-04-14T13:42:54Z</cp:lastPrinted>
  <dcterms:created xsi:type="dcterms:W3CDTF">2005-05-27T01:23:00Z</dcterms:created>
  <dcterms:modified xsi:type="dcterms:W3CDTF">2019-04-14T13:43:27Z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