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3" r:id="rId1"/>
  </p:sldMasterIdLst>
  <p:notesMasterIdLst>
    <p:notesMasterId r:id="rId26"/>
  </p:notesMasterIdLst>
  <p:handoutMasterIdLst>
    <p:handoutMasterId r:id="rId27"/>
  </p:handoutMasterIdLst>
  <p:sldIdLst>
    <p:sldId id="261" r:id="rId2"/>
    <p:sldId id="771" r:id="rId3"/>
    <p:sldId id="941" r:id="rId4"/>
    <p:sldId id="942" r:id="rId5"/>
    <p:sldId id="969" r:id="rId6"/>
    <p:sldId id="943" r:id="rId7"/>
    <p:sldId id="944" r:id="rId8"/>
    <p:sldId id="881" r:id="rId9"/>
    <p:sldId id="954" r:id="rId10"/>
    <p:sldId id="952" r:id="rId11"/>
    <p:sldId id="953" r:id="rId12"/>
    <p:sldId id="926" r:id="rId13"/>
    <p:sldId id="961" r:id="rId14"/>
    <p:sldId id="966" r:id="rId15"/>
    <p:sldId id="962" r:id="rId16"/>
    <p:sldId id="950" r:id="rId17"/>
    <p:sldId id="956" r:id="rId18"/>
    <p:sldId id="948" r:id="rId19"/>
    <p:sldId id="964" r:id="rId20"/>
    <p:sldId id="957" r:id="rId21"/>
    <p:sldId id="958" r:id="rId22"/>
    <p:sldId id="965" r:id="rId23"/>
    <p:sldId id="968" r:id="rId24"/>
    <p:sldId id="822" r:id="rId2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08" autoAdjust="0"/>
  </p:normalViewPr>
  <p:slideViewPr>
    <p:cSldViewPr snapToGrid="0" snapToObjects="1">
      <p:cViewPr>
        <p:scale>
          <a:sx n="75" d="100"/>
          <a:sy n="75" d="100"/>
        </p:scale>
        <p:origin x="-1792" y="-8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C4B9C-5933-8849-8BFF-78FD4642F5A3}" type="datetimeFigureOut">
              <a:rPr lang="en-US" smtClean="0"/>
              <a:t>6/30/18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BE138-CBF3-2E42-A94B-E7BE390F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FFAE-0E0F-0B49-BDFF-8AF2891848CF}" type="datetimeFigureOut">
              <a:rPr lang="en-US" smtClean="0"/>
              <a:t>6/30/18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0230F-B426-314B-9108-A0635C10E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你们要追念往日蒙了光照以后，所忍受大争战的各样苦难。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一面被毁谤，遭患难，成了戏景叫众人观看；一面陪伴那些受这样苦难的人。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因为你们体恤了那些被捆锁的人，并且你们的家业被人抢去，也甘心忍受，知道自己有更美、长存的家业。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所以，你们不可丢弃勇敢的心，存这样的心必得大赏赐。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你们必须忍耐，使你们行完了神的旨意，就可以得着所应许的。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以赛亚书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当乌西雅、约坦、亚哈斯、希西家做犹大王的时候，亚摩斯的儿子以赛亚得默示，论到犹大和耶路撒冷。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天哪，要听！地啊，侧耳而听！因为耶和华说：“我养育儿女，将他们养大，他们竟悖逆我。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牛认识主人，驴认识主人的槽，以色列却不认识，我的民却不留意。” 叹其受罚仍不悔改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嗐，犯罪的国民，担着罪孽的百姓，行恶的种类，败坏的儿女！他们离弃耶和华，藐视以色列的圣者，与他生疏，往后退步。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你们为什么屡次悖逆？还要受责打吗？你们已经满头疼痛，全心发昏。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从脚掌到头顶，没有一处完全的，尽是伤口、青肿与新打的伤痕，都没有收口，没有缠裹，也没有用膏滋润。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你们的地土已经荒凉，你们的城邑被火焚毁，你们的田地在你们眼前为外邦人所侵吞，既被外邦人倾覆，就成为荒凉。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仅存锡安城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，好像葡萄园的草棚，瓜田的茅屋，被围困的城邑。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若不是万军之耶和华给我们稍留余种，我们早已像所多玛、蛾摩拉的样子了。 虽守节献祭仍行作恶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你们这所多玛的官长啊，要听耶和华的话！你们这蛾摩拉的百姓啊，要侧耳听我们神的训诲！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耶和华说：“你们所献的许多祭物与我何益呢？公绵羊的燔祭和肥畜的脂油，我已经够了；公牛的血、羊羔的血、公山羊的血，我都不喜悦。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你们来朝见我，谁向你们讨这些，使你们践踏我的院宇呢？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你们不要再献虚浮的供物！香品是我所憎恶的，月朔和安息日并宣召的大会也是我所憎恶的，做罪孽又守严肃会我也不能容忍。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你们的月朔和节期，我心里恨恶，我都以为麻烦，我担当便不耐烦。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你们举手祷告，我必遮眼不看，就是你们多多地祈祷我也不听，你们的手都满了杀人的血。 教以除恶行善之道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你们要洗濯，自洁，从我眼前除掉你们的恶行。要止住作恶，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学习行善，寻求公平，解救受欺压的，给孤儿申冤，为寡妇辨屈。” 悔改则降之以福否则必加之以祸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耶和华说：“你们来，我们彼此辩论。你们的罪虽像朱红，必变成雪白；虽红如丹颜，必白如羊毛。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你们若甘心听从，必吃地上的美物；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若不听从，反倒悖逆，必被刀剑吞灭。”这是耶和华亲口说的。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可叹忠信的城变为妓女！从前充满了公平，救赎居在其中，现今却有凶手居住！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你的银子变为渣滓，你的酒用水掺兑。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你的官长居心悖逆，与盗贼做伴，各都喜爱贿赂，追求赃私。他们不为孤儿申冤，寡妇的案件也不得呈到他们面前。 锡安必蒙救赎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因此主万军之耶和华，以色列的大能者说：“哎！我要向我的对头雪恨，向我的敌人报仇。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我必反手加在你身上，炼尽你的渣滓，除净你的杂质。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我也必复还你的审判官，像起初一样；复还你的谋士，像起先一般。然后你必称为救赎之城，忠信之邑。”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锡安必因公平得蒙救赎，其中归正的人必因救赎得蒙救赎。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但悖逆的和犯罪的必一同败亡，离弃耶和华的必致消灭。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那等人必因你们所喜爱的橡树抱愧，你们必因所选择的园子蒙羞。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因为你们必如叶子枯干的橡树，好像无水浇灌的园子。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有权势的必如麻瓤，他的工作好像火星，都要一同焚毁，无人扑灭。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7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solidFill>
                  <a:srgbClr val="FFFF00"/>
                </a:solidFill>
              </a:rPr>
              <a:t>以赛亚书 </a:t>
            </a:r>
            <a:r>
              <a:rPr lang="en-US" altLang="zh-CN" sz="1200" dirty="0" smtClean="0">
                <a:solidFill>
                  <a:srgbClr val="FFFF00"/>
                </a:solidFill>
              </a:rPr>
              <a:t>40:1</a:t>
            </a:r>
            <a:r>
              <a:rPr lang="zh-TW" altLang="en-US" sz="1200" dirty="0" smtClean="0">
                <a:solidFill>
                  <a:srgbClr val="FFFF00"/>
                </a:solidFill>
              </a:rPr>
              <a:t>你们的神说：“你们要安慰，安慰我的百姓！ </a:t>
            </a:r>
            <a:r>
              <a:rPr lang="en-US" altLang="zh-TW" sz="1200" dirty="0" smtClean="0">
                <a:solidFill>
                  <a:srgbClr val="FFFF00"/>
                </a:solidFill>
              </a:rPr>
              <a:t>2 </a:t>
            </a:r>
            <a:r>
              <a:rPr lang="zh-TW" altLang="en-US" sz="1200" dirty="0" smtClean="0">
                <a:solidFill>
                  <a:srgbClr val="FFFF00"/>
                </a:solidFill>
              </a:rPr>
              <a:t>要对耶路撒冷说安慰的话，又向她宣告说，她争战的日子已满了，她的罪孽赦免了，她为自己的一切罪从耶和华手中加倍受罚。” </a:t>
            </a:r>
            <a:endParaRPr lang="en-US" altLang="zh-TW" sz="1200" dirty="0" smtClean="0">
              <a:solidFill>
                <a:srgbClr val="FFFF00"/>
              </a:solidFill>
            </a:endParaRPr>
          </a:p>
          <a:p>
            <a:r>
              <a:rPr lang="en-US" altLang="zh-TW" sz="1200" dirty="0" smtClean="0">
                <a:solidFill>
                  <a:srgbClr val="FFFF00"/>
                </a:solidFill>
              </a:rPr>
              <a:t>3 </a:t>
            </a:r>
            <a:r>
              <a:rPr lang="zh-TW" altLang="en-US" sz="1200" dirty="0" smtClean="0">
                <a:solidFill>
                  <a:srgbClr val="FFFF00"/>
                </a:solidFill>
              </a:rPr>
              <a:t>有人声喊着说：“在旷野预备耶和华的路，在沙漠地修平我们神的道！ </a:t>
            </a:r>
            <a:r>
              <a:rPr lang="en-US" altLang="zh-TW" sz="1200" dirty="0" smtClean="0">
                <a:solidFill>
                  <a:srgbClr val="FFFF00"/>
                </a:solidFill>
              </a:rPr>
              <a:t>4 </a:t>
            </a:r>
            <a:r>
              <a:rPr lang="zh-TW" altLang="en-US" sz="1200" dirty="0" smtClean="0">
                <a:solidFill>
                  <a:srgbClr val="FFFF00"/>
                </a:solidFill>
              </a:rPr>
              <a:t>一切山洼都要填满，大小山冈都要削平，高高低低的要改为平坦，崎崎岖岖的必成为平原。 </a:t>
            </a:r>
            <a:r>
              <a:rPr lang="en-US" altLang="zh-TW" sz="1200" dirty="0" smtClean="0">
                <a:solidFill>
                  <a:srgbClr val="FFFF00"/>
                </a:solidFill>
              </a:rPr>
              <a:t>5 </a:t>
            </a:r>
            <a:r>
              <a:rPr lang="zh-TW" altLang="en-US" sz="1200" dirty="0" smtClean="0">
                <a:solidFill>
                  <a:srgbClr val="FFFF00"/>
                </a:solidFill>
              </a:rPr>
              <a:t>耶和华的荣耀必然显现，凡有血气的必一同看见，因为这是耶和华亲口说的。”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/>
              <a:t>希伯来书</a:t>
            </a:r>
            <a:r>
              <a:rPr lang="zh-CN" altLang="zh-CN" sz="1200" dirty="0" smtClean="0"/>
              <a:t>3</a:t>
            </a:r>
            <a:r>
              <a:rPr lang="en-US" altLang="zh-CN" sz="1200" dirty="0" smtClean="0"/>
              <a:t>:</a:t>
            </a:r>
            <a:r>
              <a:rPr lang="en-US" altLang="zh-TW" sz="1200" dirty="0" smtClean="0"/>
              <a:t>15 </a:t>
            </a:r>
            <a:r>
              <a:rPr lang="zh-TW" altLang="en-US" sz="1200" dirty="0" smtClean="0"/>
              <a:t>經上說：「你們今日若聽他的話，就不可硬著心，像惹他發怒的日子一樣。」</a:t>
            </a:r>
            <a:r>
              <a:rPr lang="en-US" altLang="zh-TW" sz="1200" dirty="0" smtClean="0"/>
              <a:t>16 </a:t>
            </a:r>
            <a:r>
              <a:rPr lang="zh-TW" altLang="en-US" sz="1200" dirty="0" smtClean="0"/>
              <a:t>那時聽見他話惹他發怒的是誰呢？豈不是跟著摩西從埃及出來的眾人嗎？ </a:t>
            </a:r>
            <a:r>
              <a:rPr lang="en-US" altLang="zh-TW" sz="1200" dirty="0" smtClean="0"/>
              <a:t>17 </a:t>
            </a:r>
            <a:r>
              <a:rPr lang="zh-TW" altLang="en-US" sz="1200" dirty="0" smtClean="0"/>
              <a:t>神四十年之久又厭煩誰呢？豈不是那些犯罪屍首倒在曠野的人嗎？ </a:t>
            </a:r>
            <a:r>
              <a:rPr lang="en-US" altLang="zh-TW" sz="1200" dirty="0" smtClean="0"/>
              <a:t>18 </a:t>
            </a:r>
            <a:r>
              <a:rPr lang="zh-TW" altLang="en-US" sz="1200" dirty="0" smtClean="0"/>
              <a:t>又向誰起誓，不容他們進入他的安息呢？豈不是向那些不信從的人嗎？ </a:t>
            </a:r>
            <a:r>
              <a:rPr lang="en-US" altLang="zh-TW" sz="1200" dirty="0" smtClean="0">
                <a:solidFill>
                  <a:srgbClr val="FFFF00"/>
                </a:solidFill>
              </a:rPr>
              <a:t>19 </a:t>
            </a:r>
            <a:r>
              <a:rPr lang="zh-TW" altLang="en-US" sz="1200" dirty="0" smtClean="0">
                <a:solidFill>
                  <a:srgbClr val="FFFF00"/>
                </a:solidFill>
              </a:rPr>
              <a:t>這樣看來，他們不能進入安息是因為不信的緣故了。</a:t>
            </a:r>
            <a:endParaRPr lang="en-US" altLang="zh-TW" sz="1200" dirty="0" smtClean="0">
              <a:solidFill>
                <a:srgbClr val="FFFF00"/>
              </a:solidFill>
            </a:endParaRPr>
          </a:p>
          <a:p>
            <a:r>
              <a:rPr lang="zh-CHT" altLang="en-US" sz="1200" dirty="0" smtClean="0"/>
              <a:t>哥林多前書</a:t>
            </a:r>
            <a:r>
              <a:rPr lang="en-US" altLang="zh-CHT" sz="1200" dirty="0" smtClean="0"/>
              <a:t>10:5</a:t>
            </a:r>
            <a:r>
              <a:rPr lang="zh-CHT" altLang="en-US" sz="1200" dirty="0" smtClean="0"/>
              <a:t>－</a:t>
            </a:r>
            <a:r>
              <a:rPr lang="en-US" altLang="zh-CHT" sz="1200" dirty="0" smtClean="0"/>
              <a:t>11</a:t>
            </a:r>
            <a:r>
              <a:rPr lang="zh-CHT" altLang="en-US" sz="1200" dirty="0" smtClean="0"/>
              <a:t>就是给我的警告。（但他們中間多半是神不喜歡的人，所以在曠野倒斃。</a:t>
            </a:r>
            <a:r>
              <a:rPr lang="en-US" altLang="zh-CHT" sz="1200" dirty="0" smtClean="0"/>
              <a:t>6 </a:t>
            </a:r>
            <a:r>
              <a:rPr lang="zh-CHT" altLang="en-US" sz="1200" dirty="0" smtClean="0"/>
              <a:t>這些事都是我們的鑒戒，叫我們不要貪戀惡事，像他們那樣貪戀的。</a:t>
            </a:r>
            <a:r>
              <a:rPr lang="en-US" altLang="zh-CHT" sz="1200" dirty="0" smtClean="0"/>
              <a:t>10 </a:t>
            </a:r>
            <a:r>
              <a:rPr lang="zh-CHT" altLang="en-US" sz="1200" dirty="0" smtClean="0"/>
              <a:t>你們也不要發怨言，像他們有發怨言的，就被滅命的所滅。 </a:t>
            </a:r>
            <a:r>
              <a:rPr lang="en-US" altLang="zh-CHT" sz="1200" dirty="0" smtClean="0"/>
              <a:t>11 </a:t>
            </a:r>
            <a:r>
              <a:rPr lang="zh-CHT" altLang="en-US" sz="1200" dirty="0" smtClean="0"/>
              <a:t>他們遭遇這些事都要作為鑒戒，並且寫在經上正是警戒我們這末世的人。</a:t>
            </a:r>
            <a:r>
              <a:rPr lang="zh-TW" altLang="en-US" sz="1200" dirty="0" smtClean="0"/>
              <a:t> </a:t>
            </a:r>
            <a:endParaRPr lang="en-US" altLang="zh-TW" sz="1200" dirty="0" smtClean="0"/>
          </a:p>
          <a:p>
            <a:r>
              <a:rPr lang="zh-TW" altLang="en-US" sz="1200" dirty="0" smtClean="0"/>
              <a:t>你们总要自己省察有信心没有，也要自己试验。岂不知你们若不是可弃绝的，就有耶稣基督在你们心里吗？哥林多后书 </a:t>
            </a:r>
            <a:r>
              <a:rPr lang="en-US" altLang="zh-TW" sz="1200" dirty="0" smtClean="0"/>
              <a:t>13:5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神既在古时借着众先知多次多方地晓谕列祖，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就在这末世借着他儿子晓谕我们；又早已立他为承受万有的，也曾借着他创造诸世界。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他是神荣耀所发的光辉，是神本体的真像，常用他权能的命令托住万有。他洗净了人的罪，就坐在高天至大者的右边。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所以，我们当越发郑重所听见的道理，恐怕我们随流失去。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那借着天使所传的话既是确定的，凡干犯悖逆的都受了该受的报应，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我们若忽略这么大的救恩，怎能逃罪呢？这救恩起先是主亲自讲的，后来是听见的人给我们证实了，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神又按自己的旨意，用神迹、奇事和百般的异能并圣灵的恩赐，同他们作见证。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弟兄们，你们要谨慎，免得你们中间或有人存着不信的恶心，把永生神离弃了。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总要趁着还有今日，天天彼此相劝，免得你们中间有人被罪迷惑，心里就刚硬了。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我们若将起初确实的信心坚持到底，就在基督里有份了。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因我们的大祭司并非不能体恤我们的软弱，他也曾凡事受过试探，与我们一样，只是他没有犯罪。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所以我们只管坦然无惧地来到施恩的宝座前，为要得怜恤，蒙恩惠，做随时的帮助。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若是离弃道理，就不能叫他们重新懊悔了。因为他们把神的儿子重钉十字架，明明地羞辱他。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就如一块田地，吃过屡次下的雨水，生长菜蔬，合乎耕种的人用，就从神得福；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若长荆棘和蒺藜，必被废弃，近于咒诅，结局就是焚烧。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他们供奉的事本是天上事的形状和影像，正如摩西将要造帐幕的时候，蒙神警戒他，说：“你要谨慎，做各样的物件都要照着在山上指示你的样式。”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如今耶稣所得的职任是更美的，正如他做更美之约的中保。这约原是凭更美之应许立的。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因为我们得知真道以后，若故意犯罪，赎罪的祭就再没有了，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唯有战惧等候审判和那烧灭众敌人的烈火。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人干犯摩西的律法，凭两三个见证人，尚且不得怜恤而死；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何况人践踏神的儿子，将那使他成圣之约的血当做平常，又亵慢施恩的圣灵，你们想，他要受的刑罚该怎样加重呢！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因为我们知道谁说“申冤在我，我必报应”，又说“主要审判他的百姓”。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落在永生神的手里，真是可怕的！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dirty="0" smtClean="0">
                <a:solidFill>
                  <a:srgbClr val="FFFF00"/>
                </a:solidFill>
              </a:rPr>
              <a:t>创世记</a:t>
            </a:r>
            <a:r>
              <a:rPr lang="en-US" altLang="zh-TW" sz="1200" dirty="0" smtClean="0">
                <a:solidFill>
                  <a:srgbClr val="FFFF00"/>
                </a:solidFill>
              </a:rPr>
              <a:t>4:10</a:t>
            </a:r>
            <a:r>
              <a:rPr lang="zh-TW" altLang="en-US" sz="1200" dirty="0" smtClean="0">
                <a:solidFill>
                  <a:srgbClr val="FFFF00"/>
                </a:solidFill>
              </a:rPr>
              <a:t>你兄弟的血有声音从地里向我哀告。 </a:t>
            </a:r>
            <a:r>
              <a:rPr lang="en-US" altLang="zh-TW" sz="1200" dirty="0" smtClean="0">
                <a:solidFill>
                  <a:srgbClr val="FFFF00"/>
                </a:solidFill>
              </a:rPr>
              <a:t>11 </a:t>
            </a:r>
            <a:r>
              <a:rPr lang="zh-TW" altLang="en-US" sz="1200" dirty="0" smtClean="0">
                <a:solidFill>
                  <a:srgbClr val="FFFF00"/>
                </a:solidFill>
              </a:rPr>
              <a:t>地开了口，从你手里接受你兄弟的血，现在你必从这地受咒诅。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33500"/>
            <a:ext cx="8229600" cy="3771636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CF039-B951-524F-9634-44915F44E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58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5F897394-7830-E341-9D4B-E7F059BF86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6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F755-269E-9640-AB93-CA3FC6198BDE}" type="datetimeFigureOut">
              <a:rPr lang="en-US" smtClean="0"/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778933" y="1236133"/>
            <a:ext cx="6705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旷野</a:t>
            </a:r>
            <a:r>
              <a:rPr lang="zh-CHT" altLang="en-US" sz="4400" dirty="0" smtClean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的</a:t>
            </a:r>
            <a:r>
              <a:rPr lang="zh-CN" altLang="en-US" sz="4400" dirty="0" smtClean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呼声</a:t>
            </a:r>
            <a:r>
              <a:rPr lang="zh-CHT" altLang="en-US" sz="4400" dirty="0" smtClean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 </a:t>
            </a:r>
            <a:endParaRPr lang="en-US" altLang="zh-CHT" sz="4400" dirty="0" smtClean="0">
              <a:solidFill>
                <a:schemeClr val="bg1"/>
              </a:solidFill>
              <a:latin typeface="Heiti TC Light"/>
              <a:ea typeface="Heiti TC Light"/>
              <a:cs typeface="Heiti TC Light"/>
            </a:endParaRPr>
          </a:p>
          <a:p>
            <a:pPr algn="ctr"/>
            <a:endParaRPr lang="en-US" altLang="zh-CHT" sz="4400" dirty="0">
              <a:solidFill>
                <a:schemeClr val="bg1"/>
              </a:solidFill>
              <a:latin typeface="Heiti TC Light"/>
              <a:ea typeface="Heiti TC Light"/>
              <a:cs typeface="Heiti TC Light"/>
            </a:endParaRPr>
          </a:p>
          <a:p>
            <a:pPr algn="ctr"/>
            <a:r>
              <a:rPr lang="zh-TW" altLang="en-US" sz="4400" dirty="0">
                <a:solidFill>
                  <a:srgbClr val="000000"/>
                </a:solidFill>
              </a:rPr>
              <a:t>以赛亚书 </a:t>
            </a:r>
            <a:r>
              <a:rPr lang="en-US" altLang="zh-TW" sz="4400" dirty="0">
                <a:solidFill>
                  <a:srgbClr val="000000"/>
                </a:solidFill>
              </a:rPr>
              <a:t>1</a:t>
            </a:r>
            <a:r>
              <a:rPr lang="en-US" altLang="zh-CN" sz="4400" dirty="0" smtClean="0">
                <a:solidFill>
                  <a:srgbClr val="000000"/>
                </a:solidFill>
              </a:rPr>
              <a:t>:1-20</a:t>
            </a:r>
            <a:endParaRPr lang="zh-CHT" altLang="en-US" sz="4400" u="sng" dirty="0">
              <a:solidFill>
                <a:schemeClr val="bg1"/>
              </a:solidFill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273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先知书和先知</a:t>
            </a:r>
          </a:p>
        </p:txBody>
      </p:sp>
      <p:graphicFrame>
        <p:nvGraphicFramePr>
          <p:cNvPr id="7168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708922"/>
              </p:ext>
            </p:extLst>
          </p:nvPr>
        </p:nvGraphicFramePr>
        <p:xfrm>
          <a:off x="457200" y="1333500"/>
          <a:ext cx="8466667" cy="3771637"/>
        </p:xfrm>
        <a:graphic>
          <a:graphicData uri="http://schemas.openxmlformats.org/drawingml/2006/table">
            <a:tbl>
              <a:tblPr/>
              <a:tblGrid>
                <a:gridCol w="2353734"/>
                <a:gridCol w="2912533"/>
                <a:gridCol w="3200400"/>
              </a:tblGrid>
              <a:tr h="943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动力</a:t>
                      </a:r>
                      <a:endParaRPr kumimoji="0" lang="en-US" altLang="zh-CN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Motive</a:t>
                      </a:r>
                      <a:endParaRPr kumimoji="0" lang="zh-CN" alt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神所呼召的代言人（ </a:t>
                      </a:r>
                      <a:r>
                        <a:rPr kumimoji="0" lang="en-US" altLang="zh-C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nabi</a:t>
                      </a:r>
                      <a:r>
                        <a:rPr kumimoji="0" lang="en-US" altLang="zh-C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’</a:t>
                      </a:r>
                      <a:r>
                        <a:rPr kumimoji="0" lang="zh-CN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）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3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使命</a:t>
                      </a:r>
                      <a:endParaRPr kumimoji="0" lang="en-US" altLang="zh-CN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Mission</a:t>
                      </a:r>
                      <a:endParaRPr kumimoji="0" lang="zh-CN" alt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Forth-telling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解释，谴责，呼召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Fore-telling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审判，救赎，将来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信</a:t>
                      </a:r>
                      <a:r>
                        <a:rPr kumimoji="0" lang="zh-CN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息</a:t>
                      </a:r>
                      <a:endParaRPr kumimoji="0" lang="en-US" altLang="zh-CN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Message</a:t>
                      </a:r>
                      <a:endParaRPr kumimoji="0" lang="zh-CN" alt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Imperative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祈使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Imperfect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将来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3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回应</a:t>
                      </a:r>
                      <a:endParaRPr kumimoji="0" lang="en-US" altLang="zh-CN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Man’s response</a:t>
                      </a:r>
                      <a:endParaRPr kumimoji="0" lang="zh-CN" alt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顺服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信靠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51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Imperative </a:t>
            </a:r>
            <a:r>
              <a:rPr lang="zh-CN" altLang="en-US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和 </a:t>
            </a:r>
            <a:r>
              <a:rPr lang="en-US" altLang="zh-CN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Imperfect </a:t>
            </a:r>
            <a:r>
              <a:rPr lang="zh-CN" altLang="en-US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的例子</a:t>
            </a:r>
          </a:p>
        </p:txBody>
      </p:sp>
      <p:graphicFrame>
        <p:nvGraphicFramePr>
          <p:cNvPr id="72707" name="Group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7467116"/>
              </p:ext>
            </p:extLst>
          </p:nvPr>
        </p:nvGraphicFramePr>
        <p:xfrm>
          <a:off x="609600" y="1333500"/>
          <a:ext cx="8077200" cy="3771636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37716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Imperative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祈使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哈利路亚（诗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104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：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35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；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105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：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45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；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106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：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，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48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）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- “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你们要赞美耶和华！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Imperfect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将来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给那地方起名叫「耶和华以勒」（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Gen 22:14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）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- “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耶和华将看见，必预备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35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203200"/>
            <a:ext cx="37338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0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48001" y="321733"/>
            <a:ext cx="37592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旷野</a:t>
            </a:r>
            <a:r>
              <a:rPr lang="zh-CHT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的</a:t>
            </a:r>
            <a:r>
              <a:rPr lang="zh-CN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呼声</a:t>
            </a:r>
            <a:r>
              <a:rPr lang="zh-CHT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 </a:t>
            </a:r>
            <a:endParaRPr lang="en-US" altLang="zh-CHT" sz="4400" dirty="0" smtClean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  <a:p>
            <a:endParaRPr lang="en-US" altLang="zh-CHT" sz="4400" dirty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悔改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自由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TW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救赎</a:t>
            </a:r>
            <a:endParaRPr lang="en-US" altLang="zh-TW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TW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预备</a:t>
            </a:r>
            <a:endParaRPr lang="en-US" altLang="zh-TW" sz="44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荣耀</a:t>
            </a:r>
            <a:endParaRPr lang="zh-TW" altLang="en-US" sz="44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255323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8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48001" y="321733"/>
            <a:ext cx="3759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旷野</a:t>
            </a:r>
            <a:r>
              <a:rPr lang="zh-CHT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的</a:t>
            </a:r>
            <a:r>
              <a:rPr lang="zh-CN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呼声</a:t>
            </a:r>
            <a:r>
              <a:rPr lang="zh-CHT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 </a:t>
            </a:r>
            <a:endParaRPr lang="en-US" altLang="zh-CHT" sz="4400" dirty="0" smtClean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  <a:p>
            <a:endParaRPr lang="en-US" altLang="zh-CHT" sz="4400" dirty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悔改</a:t>
            </a:r>
            <a:endParaRPr lang="zh-TW" altLang="en-US" sz="44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242730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48001" y="321733"/>
            <a:ext cx="3759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旷野</a:t>
            </a:r>
            <a:r>
              <a:rPr lang="zh-CHT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的</a:t>
            </a:r>
            <a:r>
              <a:rPr lang="zh-CN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呼声</a:t>
            </a:r>
            <a:r>
              <a:rPr lang="zh-CHT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 </a:t>
            </a:r>
            <a:endParaRPr lang="en-US" altLang="zh-CHT" sz="4400" dirty="0" smtClean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  <a:p>
            <a:endParaRPr lang="en-US" altLang="zh-CHT" sz="4400" dirty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悔改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自由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7467" y="3308766"/>
            <a:ext cx="7552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希伯来书</a:t>
            </a:r>
            <a:r>
              <a:rPr lang="en-US" altLang="zh-TW" sz="32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3:7 </a:t>
            </a:r>
            <a:r>
              <a:rPr lang="zh-TW" altLang="en-US" sz="32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圣灵有话说：“你们今日若听他的话， </a:t>
            </a:r>
            <a:r>
              <a:rPr lang="en-US" altLang="zh-TW" sz="32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8 </a:t>
            </a:r>
            <a:r>
              <a:rPr lang="zh-TW" altLang="en-US" sz="32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就不可硬着心，像在旷野惹他发怒、试探他的时候一样。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377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48001" y="321733"/>
            <a:ext cx="37592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旷野</a:t>
            </a:r>
            <a:r>
              <a:rPr lang="zh-CHT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的</a:t>
            </a:r>
            <a:r>
              <a:rPr lang="zh-CN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呼声</a:t>
            </a:r>
            <a:r>
              <a:rPr lang="zh-CHT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 </a:t>
            </a:r>
            <a:endParaRPr lang="en-US" altLang="zh-CHT" sz="4400" dirty="0" smtClean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  <a:p>
            <a:endParaRPr lang="en-US" altLang="zh-CHT" sz="4400" dirty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悔改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自由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TW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救赎</a:t>
            </a:r>
            <a:endParaRPr lang="zh-TW" altLang="en-US" sz="44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734" y="3799608"/>
            <a:ext cx="8144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solidFill>
                  <a:srgbClr val="FFFF00"/>
                </a:solidFill>
              </a:rPr>
              <a:t>以赛亚书 </a:t>
            </a:r>
            <a:r>
              <a:rPr lang="en-US" altLang="zh-CN" sz="3000" dirty="0">
                <a:solidFill>
                  <a:srgbClr val="FFFF00"/>
                </a:solidFill>
              </a:rPr>
              <a:t>40</a:t>
            </a:r>
            <a:r>
              <a:rPr lang="en-US" altLang="zh-CN" sz="3000" dirty="0" smtClean="0">
                <a:solidFill>
                  <a:srgbClr val="FFFF00"/>
                </a:solidFill>
              </a:rPr>
              <a:t>:</a:t>
            </a:r>
            <a:r>
              <a:rPr lang="en-US" altLang="zh-TW" sz="3000" dirty="0" smtClean="0">
                <a:solidFill>
                  <a:srgbClr val="FFFF00"/>
                </a:solidFill>
              </a:rPr>
              <a:t>3 </a:t>
            </a:r>
            <a:r>
              <a:rPr lang="zh-TW" altLang="en-US" sz="3000" dirty="0">
                <a:solidFill>
                  <a:srgbClr val="FFFF00"/>
                </a:solidFill>
              </a:rPr>
              <a:t>有人声喊着说：“在旷野预备耶和华的路，在沙漠地修平我们神的道！ </a:t>
            </a:r>
            <a:r>
              <a:rPr lang="en-US" altLang="zh-TW" sz="3000" dirty="0">
                <a:solidFill>
                  <a:srgbClr val="FFFF00"/>
                </a:solidFill>
              </a:rPr>
              <a:t>4 </a:t>
            </a:r>
            <a:r>
              <a:rPr lang="zh-TW" altLang="en-US" sz="3000" dirty="0">
                <a:solidFill>
                  <a:srgbClr val="FFFF00"/>
                </a:solidFill>
              </a:rPr>
              <a:t>一切山洼都要填满，大小山冈都要削平，高高低低的要改为平坦，崎崎岖岖的必成为平原</a:t>
            </a:r>
            <a:r>
              <a:rPr lang="zh-TW" altLang="en-US" sz="3000" dirty="0" smtClean="0">
                <a:solidFill>
                  <a:srgbClr val="FFFF00"/>
                </a:solidFill>
              </a:rPr>
              <a:t>。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258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7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000000"/>
                </a:solidFill>
              </a:rPr>
              <a:t>以赛亚书 </a:t>
            </a:r>
            <a:r>
              <a:rPr lang="en-US" altLang="zh-TW" sz="4000" dirty="0">
                <a:solidFill>
                  <a:srgbClr val="000000"/>
                </a:solidFill>
              </a:rPr>
              <a:t>1</a:t>
            </a:r>
            <a:r>
              <a:rPr lang="en-US" altLang="zh-CN" sz="4000" dirty="0" smtClean="0">
                <a:solidFill>
                  <a:srgbClr val="000000"/>
                </a:solidFill>
              </a:rPr>
              <a:t>:</a:t>
            </a:r>
            <a:r>
              <a:rPr lang="en-US" altLang="zh-TW" sz="4000" dirty="0" smtClean="0">
                <a:solidFill>
                  <a:srgbClr val="000000"/>
                </a:solidFill>
              </a:rPr>
              <a:t>16 </a:t>
            </a:r>
            <a:r>
              <a:rPr lang="en-US" altLang="zh-TW" sz="4000" dirty="0">
                <a:solidFill>
                  <a:srgbClr val="000000"/>
                </a:solidFill>
              </a:rPr>
              <a:t>“</a:t>
            </a:r>
            <a:r>
              <a:rPr lang="zh-TW" altLang="en-US" sz="4000" dirty="0">
                <a:solidFill>
                  <a:srgbClr val="000000"/>
                </a:solidFill>
              </a:rPr>
              <a:t>你们要洗濯，自洁，从我眼前除掉你们的恶行。要止住作恶， </a:t>
            </a:r>
            <a:r>
              <a:rPr lang="en-US" altLang="zh-TW" sz="4000" dirty="0">
                <a:solidFill>
                  <a:srgbClr val="000000"/>
                </a:solidFill>
              </a:rPr>
              <a:t>17 </a:t>
            </a:r>
            <a:r>
              <a:rPr lang="zh-TW" altLang="en-US" sz="4000" dirty="0">
                <a:solidFill>
                  <a:srgbClr val="000000"/>
                </a:solidFill>
              </a:rPr>
              <a:t>学习行善，寻求公平，解救受欺压的，给孤儿申冤，为寡妇辨屈。” </a:t>
            </a:r>
            <a:r>
              <a:rPr lang="en-US" altLang="zh-TW" sz="4000" dirty="0" smtClean="0">
                <a:solidFill>
                  <a:srgbClr val="000000"/>
                </a:solidFill>
              </a:rPr>
              <a:t>18 </a:t>
            </a:r>
            <a:r>
              <a:rPr lang="zh-TW" altLang="en-US" sz="4000" dirty="0">
                <a:solidFill>
                  <a:srgbClr val="000000"/>
                </a:solidFill>
              </a:rPr>
              <a:t>耶和华说：“你们来，我们彼此辩论。你们的罪虽像朱红，必变成雪白；虽红如丹颜，必白如羊毛。 </a:t>
            </a:r>
            <a:r>
              <a:rPr lang="en-US" altLang="zh-TW" sz="4000" dirty="0">
                <a:solidFill>
                  <a:srgbClr val="000000"/>
                </a:solidFill>
              </a:rPr>
              <a:t>19 </a:t>
            </a:r>
            <a:r>
              <a:rPr lang="zh-TW" altLang="en-US" sz="4000" dirty="0">
                <a:solidFill>
                  <a:srgbClr val="000000"/>
                </a:solidFill>
              </a:rPr>
              <a:t>你们若甘心听从，必吃地上的美物； </a:t>
            </a:r>
            <a:r>
              <a:rPr lang="en-US" altLang="zh-TW" sz="4000" dirty="0">
                <a:solidFill>
                  <a:srgbClr val="000000"/>
                </a:solidFill>
              </a:rPr>
              <a:t>20 </a:t>
            </a:r>
            <a:r>
              <a:rPr lang="zh-TW" altLang="en-US" sz="4000" dirty="0">
                <a:solidFill>
                  <a:srgbClr val="000000"/>
                </a:solidFill>
              </a:rPr>
              <a:t>若不听从，反倒悖逆，必被刀剑吞灭。”这是耶和华亲口说的。</a:t>
            </a:r>
            <a:endParaRPr lang="en-US" altLang="zh-TW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867" y="118533"/>
            <a:ext cx="83650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000000"/>
                </a:solidFill>
              </a:rPr>
              <a:t>以赛亚书 </a:t>
            </a:r>
            <a:r>
              <a:rPr lang="en-US" altLang="zh-TW" sz="4000" dirty="0">
                <a:solidFill>
                  <a:srgbClr val="000000"/>
                </a:solidFill>
              </a:rPr>
              <a:t>1</a:t>
            </a:r>
            <a:r>
              <a:rPr lang="en-US" altLang="zh-CN" sz="4000" dirty="0">
                <a:solidFill>
                  <a:srgbClr val="000000"/>
                </a:solidFill>
              </a:rPr>
              <a:t>:</a:t>
            </a:r>
            <a:r>
              <a:rPr lang="en-US" altLang="zh-TW" sz="4000" dirty="0">
                <a:solidFill>
                  <a:srgbClr val="000000"/>
                </a:solidFill>
              </a:rPr>
              <a:t>1 </a:t>
            </a:r>
            <a:r>
              <a:rPr lang="zh-TW" altLang="en-US" sz="4000" dirty="0">
                <a:solidFill>
                  <a:srgbClr val="000000"/>
                </a:solidFill>
              </a:rPr>
              <a:t>当乌西雅、约坦、亚哈斯、希西家做犹大王的时候，亚摩斯的儿子以赛亚得默示，论到犹大和耶路撒冷。 </a:t>
            </a:r>
            <a:r>
              <a:rPr lang="en-US" altLang="zh-TW" sz="4000" dirty="0">
                <a:solidFill>
                  <a:srgbClr val="000000"/>
                </a:solidFill>
              </a:rPr>
              <a:t>2 </a:t>
            </a:r>
            <a:r>
              <a:rPr lang="zh-TW" altLang="en-US" sz="4000" dirty="0">
                <a:solidFill>
                  <a:srgbClr val="000000"/>
                </a:solidFill>
              </a:rPr>
              <a:t>天哪，要听！地啊，侧耳而听！因为耶和华说：“我养育儿女，将他们养大，他们竟悖逆我。 </a:t>
            </a:r>
            <a:r>
              <a:rPr lang="en-US" altLang="zh-TW" sz="4000" dirty="0">
                <a:solidFill>
                  <a:srgbClr val="000000"/>
                </a:solidFill>
              </a:rPr>
              <a:t>3 </a:t>
            </a:r>
            <a:r>
              <a:rPr lang="zh-TW" altLang="en-US" sz="4000" dirty="0">
                <a:solidFill>
                  <a:srgbClr val="000000"/>
                </a:solidFill>
              </a:rPr>
              <a:t>牛认识主人，驴认识主人的槽，以色列却不认识，我的民却不留意。</a:t>
            </a:r>
            <a:r>
              <a:rPr lang="zh-TW" altLang="en-US" sz="4000" dirty="0" smtClean="0">
                <a:solidFill>
                  <a:srgbClr val="000000"/>
                </a:solidFill>
              </a:rPr>
              <a:t>”</a:t>
            </a:r>
            <a:endParaRPr lang="en-US" altLang="zh-TW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6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48001" y="321733"/>
            <a:ext cx="3759200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旷野</a:t>
            </a:r>
            <a:r>
              <a:rPr lang="zh-CHT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的</a:t>
            </a:r>
            <a:r>
              <a:rPr lang="zh-CN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呼声</a:t>
            </a:r>
            <a:r>
              <a:rPr lang="zh-CHT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 </a:t>
            </a:r>
            <a:endParaRPr lang="en-US" altLang="zh-CHT" sz="4400" dirty="0" smtClean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  <a:p>
            <a:endParaRPr lang="en-US" altLang="zh-CHT" sz="4400" dirty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悔改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自由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TW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救赎</a:t>
            </a:r>
            <a:endParaRPr lang="en-US" altLang="zh-TW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TW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预备</a:t>
            </a:r>
            <a:endParaRPr lang="zh-TW" altLang="en-US" sz="44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0133" y="4199467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约翰福音</a:t>
            </a:r>
            <a:r>
              <a:rPr lang="en-US" altLang="zh-TW" sz="3200" dirty="0"/>
              <a:t>1:23 </a:t>
            </a:r>
            <a:r>
              <a:rPr lang="zh-TW" altLang="en-US" sz="3200" dirty="0"/>
              <a:t>他说：“我就是那在旷野有人声喊着说：‘修直主的道路’，正如先知以赛亚所说的。”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58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48001" y="321733"/>
            <a:ext cx="37592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旷野</a:t>
            </a:r>
            <a:r>
              <a:rPr lang="zh-CHT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的</a:t>
            </a:r>
            <a:r>
              <a:rPr lang="zh-CN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呼声</a:t>
            </a:r>
            <a:r>
              <a:rPr lang="zh-CHT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 </a:t>
            </a:r>
            <a:endParaRPr lang="en-US" altLang="zh-CHT" sz="4400" dirty="0" smtClean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  <a:p>
            <a:endParaRPr lang="en-US" altLang="zh-CHT" sz="4400" dirty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悔改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自由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TW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救赎</a:t>
            </a:r>
            <a:endParaRPr lang="en-US" altLang="zh-TW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TW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预备</a:t>
            </a:r>
            <a:endParaRPr lang="en-US" altLang="zh-TW" sz="44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荣耀</a:t>
            </a:r>
            <a:endParaRPr lang="zh-TW" altLang="en-US" sz="44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40258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56935" y="321733"/>
            <a:ext cx="541866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旷野</a:t>
            </a:r>
            <a:r>
              <a:rPr lang="zh-CHT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的</a:t>
            </a:r>
            <a:r>
              <a:rPr lang="zh-CN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呼声</a:t>
            </a:r>
            <a:r>
              <a:rPr lang="zh-CHT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 </a:t>
            </a:r>
            <a:endParaRPr lang="en-US" altLang="zh-CHT" sz="4400" dirty="0" smtClean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  <a:p>
            <a:endParaRPr lang="en-US" altLang="zh-CHT" sz="4400" dirty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悔改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自由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TW" altLang="en-US" sz="44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救赎，</a:t>
            </a:r>
            <a:r>
              <a:rPr lang="zh-CN" altLang="en-US" sz="44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供应，带领</a:t>
            </a:r>
            <a:endParaRPr lang="en-US" altLang="zh-TW" sz="4400" dirty="0" smtClean="0">
              <a:solidFill>
                <a:srgbClr val="FFFF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TW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预备</a:t>
            </a:r>
            <a:endParaRPr lang="en-US" altLang="zh-TW" sz="44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荣耀</a:t>
            </a:r>
            <a:endParaRPr lang="zh-TW" altLang="en-US" sz="44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31926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50801"/>
            <a:ext cx="8636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000000"/>
                </a:solidFill>
              </a:rPr>
              <a:t>以赛亚书 </a:t>
            </a:r>
            <a:r>
              <a:rPr lang="en-US" altLang="zh-TW" sz="4000" dirty="0">
                <a:solidFill>
                  <a:srgbClr val="000000"/>
                </a:solidFill>
              </a:rPr>
              <a:t>1</a:t>
            </a:r>
            <a:r>
              <a:rPr lang="en-US" altLang="zh-CN" sz="4000" dirty="0" smtClean="0">
                <a:solidFill>
                  <a:srgbClr val="000000"/>
                </a:solidFill>
              </a:rPr>
              <a:t>:</a:t>
            </a:r>
            <a:r>
              <a:rPr lang="en-US" altLang="zh-TW" sz="4000" dirty="0" smtClean="0">
                <a:solidFill>
                  <a:srgbClr val="000000"/>
                </a:solidFill>
              </a:rPr>
              <a:t>4 </a:t>
            </a:r>
            <a:r>
              <a:rPr lang="zh-TW" altLang="en-US" sz="4000" dirty="0">
                <a:solidFill>
                  <a:srgbClr val="000000"/>
                </a:solidFill>
              </a:rPr>
              <a:t>嗐，犯罪的国民，担着罪孽的百姓，行恶的种类，败坏的儿女！他们</a:t>
            </a:r>
            <a:r>
              <a:rPr lang="zh-TW" altLang="en-US" sz="4000" dirty="0">
                <a:solidFill>
                  <a:srgbClr val="FFFF00"/>
                </a:solidFill>
              </a:rPr>
              <a:t>离弃</a:t>
            </a:r>
            <a:r>
              <a:rPr lang="zh-TW" altLang="en-US" sz="4000" dirty="0">
                <a:solidFill>
                  <a:srgbClr val="000000"/>
                </a:solidFill>
              </a:rPr>
              <a:t>耶和华，</a:t>
            </a:r>
            <a:r>
              <a:rPr lang="zh-TW" altLang="en-US" sz="4000" dirty="0">
                <a:solidFill>
                  <a:srgbClr val="FFFF00"/>
                </a:solidFill>
              </a:rPr>
              <a:t>藐视</a:t>
            </a:r>
            <a:r>
              <a:rPr lang="zh-TW" altLang="en-US" sz="4000" dirty="0">
                <a:solidFill>
                  <a:srgbClr val="000000"/>
                </a:solidFill>
              </a:rPr>
              <a:t>以色列的圣者，与他</a:t>
            </a:r>
            <a:r>
              <a:rPr lang="zh-TW" altLang="en-US" sz="4000" dirty="0">
                <a:solidFill>
                  <a:srgbClr val="FFFF00"/>
                </a:solidFill>
              </a:rPr>
              <a:t>生疏</a:t>
            </a:r>
            <a:r>
              <a:rPr lang="zh-TW" altLang="en-US" sz="4000" dirty="0">
                <a:solidFill>
                  <a:srgbClr val="000000"/>
                </a:solidFill>
              </a:rPr>
              <a:t>，往后退步。 </a:t>
            </a:r>
            <a:r>
              <a:rPr lang="en-US" altLang="zh-TW" sz="4000" dirty="0">
                <a:solidFill>
                  <a:srgbClr val="000000"/>
                </a:solidFill>
              </a:rPr>
              <a:t>5 </a:t>
            </a:r>
            <a:r>
              <a:rPr lang="zh-TW" altLang="en-US" sz="4000" dirty="0">
                <a:solidFill>
                  <a:srgbClr val="000000"/>
                </a:solidFill>
              </a:rPr>
              <a:t>你们为什么屡次悖逆？还要受责打吗？你们已经满头疼痛，全心发昏。 </a:t>
            </a:r>
            <a:r>
              <a:rPr lang="en-US" altLang="zh-TW" sz="4000" dirty="0">
                <a:solidFill>
                  <a:srgbClr val="000000"/>
                </a:solidFill>
              </a:rPr>
              <a:t>6 </a:t>
            </a:r>
            <a:r>
              <a:rPr lang="zh-TW" altLang="en-US" sz="4000" dirty="0">
                <a:solidFill>
                  <a:srgbClr val="000000"/>
                </a:solidFill>
              </a:rPr>
              <a:t>从脚掌到头顶，没有一处完全的，尽是伤口、青肿与新打的伤痕，都没有收口，没有缠裹，也没有用膏滋润</a:t>
            </a:r>
            <a:r>
              <a:rPr lang="zh-TW" altLang="en-US" sz="4000" dirty="0" smtClean="0">
                <a:solidFill>
                  <a:srgbClr val="000000"/>
                </a:solidFill>
              </a:rPr>
              <a:t>。</a:t>
            </a:r>
            <a:endParaRPr lang="en-US" altLang="zh-TW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8934" y="3014133"/>
            <a:ext cx="6604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以赛亚书 </a:t>
            </a:r>
            <a:r>
              <a:rPr lang="en-US" altLang="zh-TW" sz="3600" dirty="0"/>
              <a:t>1</a:t>
            </a:r>
            <a:r>
              <a:rPr lang="en-US" altLang="zh-CN" sz="3600" dirty="0" smtClean="0"/>
              <a:t>:</a:t>
            </a:r>
            <a:r>
              <a:rPr lang="en-US" altLang="zh-TW" sz="3600" dirty="0" smtClean="0"/>
              <a:t>3 </a:t>
            </a:r>
            <a:r>
              <a:rPr lang="zh-TW" altLang="en-US" sz="3600" dirty="0"/>
              <a:t>牛认识主人，驴认识主人的槽，以色列却不认识，我的民却不留意。</a:t>
            </a:r>
            <a:endParaRPr lang="en-US" altLang="zh-TW" sz="3600" dirty="0"/>
          </a:p>
        </p:txBody>
      </p:sp>
      <p:sp>
        <p:nvSpPr>
          <p:cNvPr id="5" name="Rectangle 4"/>
          <p:cNvSpPr/>
          <p:nvPr/>
        </p:nvSpPr>
        <p:spPr>
          <a:xfrm>
            <a:off x="626533" y="1103576"/>
            <a:ext cx="62484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Heiti SC Light"/>
                <a:ea typeface="Heiti SC Light"/>
                <a:cs typeface="Heiti SC Light"/>
              </a:rPr>
              <a:t>旷野</a:t>
            </a:r>
            <a:r>
              <a:rPr lang="zh-TW" altLang="en-US" sz="3600" dirty="0" smtClean="0">
                <a:latin typeface="Heiti SC Light"/>
                <a:ea typeface="Heiti SC Light"/>
                <a:cs typeface="Heiti SC Light"/>
              </a:rPr>
              <a:t>的</a:t>
            </a:r>
            <a:r>
              <a:rPr lang="zh-CN" altLang="en-US" sz="3600" dirty="0" smtClean="0">
                <a:latin typeface="Heiti SC Light"/>
                <a:ea typeface="Heiti SC Light"/>
                <a:cs typeface="Heiti SC Light"/>
              </a:rPr>
              <a:t>呼声</a:t>
            </a:r>
          </a:p>
          <a:p>
            <a:pPr algn="ctr"/>
            <a:r>
              <a:rPr lang="zh-CN" altLang="en-US" sz="3600" dirty="0" smtClean="0">
                <a:latin typeface="Heiti SC Light"/>
                <a:ea typeface="Heiti SC Light"/>
                <a:cs typeface="Heiti SC Light"/>
              </a:rPr>
              <a:t>神在呼召我们悔改回家</a:t>
            </a:r>
            <a:endParaRPr lang="en-US" altLang="zh-CN" sz="3600" dirty="0" smtClean="0">
              <a:latin typeface="Heiti SC Light"/>
              <a:ea typeface="Heiti SC Light"/>
              <a:cs typeface="Heiti SC Light"/>
            </a:endParaRPr>
          </a:p>
          <a:p>
            <a:pPr algn="ctr"/>
            <a:r>
              <a:rPr lang="zh-CN" altLang="en-US" sz="3600" dirty="0" smtClean="0">
                <a:latin typeface="Heiti SC Light"/>
                <a:ea typeface="Heiti SC Light"/>
                <a:cs typeface="Heiti SC Light"/>
              </a:rPr>
              <a:t>让我们留意，悔改，回家吧</a:t>
            </a:r>
            <a:endParaRPr lang="en-US" altLang="zh-CN" sz="3600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000" y="134057"/>
            <a:ext cx="689186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Heiti SC Light"/>
                <a:ea typeface="Heiti SC Light"/>
                <a:cs typeface="Heiti SC Light"/>
              </a:rPr>
              <a:t>本周挑战</a:t>
            </a:r>
            <a:endParaRPr lang="en-US" sz="3200" dirty="0">
              <a:latin typeface="Heiti SC Light"/>
              <a:ea typeface="Heiti SC Light"/>
              <a:cs typeface="Heiti SC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3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50801"/>
            <a:ext cx="8636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000000"/>
                </a:solidFill>
              </a:rPr>
              <a:t>以赛亚书 </a:t>
            </a:r>
            <a:r>
              <a:rPr lang="en-US" altLang="zh-TW" sz="4000" dirty="0">
                <a:solidFill>
                  <a:srgbClr val="000000"/>
                </a:solidFill>
              </a:rPr>
              <a:t>1</a:t>
            </a:r>
            <a:r>
              <a:rPr lang="en-US" altLang="zh-CN" sz="4000" dirty="0" smtClean="0">
                <a:solidFill>
                  <a:srgbClr val="000000"/>
                </a:solidFill>
              </a:rPr>
              <a:t>:</a:t>
            </a:r>
            <a:r>
              <a:rPr lang="en-US" altLang="zh-TW" sz="4000" dirty="0" smtClean="0">
                <a:solidFill>
                  <a:srgbClr val="000000"/>
                </a:solidFill>
              </a:rPr>
              <a:t>4 </a:t>
            </a:r>
            <a:r>
              <a:rPr lang="zh-TW" altLang="en-US" sz="4000" dirty="0">
                <a:solidFill>
                  <a:srgbClr val="000000"/>
                </a:solidFill>
              </a:rPr>
              <a:t>嗐，犯罪的国民，担着罪孽的百姓，行恶的种类，败坏的儿女！他们离弃耶和华，藐视以色列的圣者，与他生疏，往后退步。 </a:t>
            </a:r>
            <a:r>
              <a:rPr lang="en-US" altLang="zh-TW" sz="4000" dirty="0">
                <a:solidFill>
                  <a:srgbClr val="000000"/>
                </a:solidFill>
              </a:rPr>
              <a:t>5 </a:t>
            </a:r>
            <a:r>
              <a:rPr lang="zh-TW" altLang="en-US" sz="4000" dirty="0">
                <a:solidFill>
                  <a:srgbClr val="000000"/>
                </a:solidFill>
              </a:rPr>
              <a:t>你们为什么屡次悖逆？还要受责打吗？你们已经满头疼痛，全心发昏。 </a:t>
            </a:r>
            <a:r>
              <a:rPr lang="en-US" altLang="zh-TW" sz="4000" dirty="0">
                <a:solidFill>
                  <a:srgbClr val="000000"/>
                </a:solidFill>
              </a:rPr>
              <a:t>6 </a:t>
            </a:r>
            <a:r>
              <a:rPr lang="zh-TW" altLang="en-US" sz="4000" dirty="0">
                <a:solidFill>
                  <a:srgbClr val="000000"/>
                </a:solidFill>
              </a:rPr>
              <a:t>从脚掌到头顶，没有一处完全的，尽是伤口、青肿与新打的伤痕，都没有收口，没有缠裹，也没有用膏滋润</a:t>
            </a:r>
            <a:r>
              <a:rPr lang="zh-TW" altLang="en-US" sz="4000" dirty="0" smtClean="0">
                <a:solidFill>
                  <a:srgbClr val="000000"/>
                </a:solidFill>
              </a:rPr>
              <a:t>。</a:t>
            </a:r>
            <a:endParaRPr lang="en-US" altLang="zh-TW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599" y="203199"/>
            <a:ext cx="81279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000000"/>
                </a:solidFill>
              </a:rPr>
              <a:t>以赛亚书 </a:t>
            </a:r>
            <a:r>
              <a:rPr lang="en-US" altLang="zh-TW" sz="4000" dirty="0">
                <a:solidFill>
                  <a:srgbClr val="000000"/>
                </a:solidFill>
              </a:rPr>
              <a:t>1</a:t>
            </a:r>
            <a:r>
              <a:rPr lang="en-US" altLang="zh-CN" sz="4000" dirty="0" smtClean="0">
                <a:solidFill>
                  <a:srgbClr val="000000"/>
                </a:solidFill>
              </a:rPr>
              <a:t>:</a:t>
            </a:r>
            <a:r>
              <a:rPr lang="en-US" altLang="zh-TW" sz="4000" dirty="0" smtClean="0">
                <a:solidFill>
                  <a:srgbClr val="000000"/>
                </a:solidFill>
              </a:rPr>
              <a:t>7 </a:t>
            </a:r>
            <a:r>
              <a:rPr lang="zh-TW" altLang="en-US" sz="4000" dirty="0">
                <a:solidFill>
                  <a:srgbClr val="000000"/>
                </a:solidFill>
              </a:rPr>
              <a:t>你们的地土已经荒凉，你们的城邑被火焚毁，你们的田地在你们眼前为外邦人所侵吞，既被外邦人倾覆，就成为荒凉。 </a:t>
            </a:r>
            <a:r>
              <a:rPr lang="en-US" altLang="zh-TW" sz="4000" dirty="0">
                <a:solidFill>
                  <a:srgbClr val="000000"/>
                </a:solidFill>
              </a:rPr>
              <a:t>8 </a:t>
            </a:r>
            <a:r>
              <a:rPr lang="zh-TW" altLang="en-US" sz="4000" dirty="0">
                <a:solidFill>
                  <a:srgbClr val="000000"/>
                </a:solidFill>
              </a:rPr>
              <a:t>仅存锡</a:t>
            </a:r>
            <a:r>
              <a:rPr lang="zh-TW" altLang="en-US" sz="4000" dirty="0" smtClean="0">
                <a:solidFill>
                  <a:srgbClr val="000000"/>
                </a:solidFill>
              </a:rPr>
              <a:t>安城，</a:t>
            </a:r>
            <a:r>
              <a:rPr lang="zh-TW" altLang="en-US" sz="4000" dirty="0">
                <a:solidFill>
                  <a:srgbClr val="000000"/>
                </a:solidFill>
              </a:rPr>
              <a:t>好像葡萄园的草棚，瓜田的茅屋，被围困的城邑。 </a:t>
            </a:r>
            <a:r>
              <a:rPr lang="en-US" altLang="zh-TW" sz="4000" dirty="0">
                <a:solidFill>
                  <a:srgbClr val="000000"/>
                </a:solidFill>
              </a:rPr>
              <a:t>9 </a:t>
            </a:r>
            <a:r>
              <a:rPr lang="zh-TW" altLang="en-US" sz="4000" dirty="0">
                <a:solidFill>
                  <a:srgbClr val="000000"/>
                </a:solidFill>
              </a:rPr>
              <a:t>若不是万军之耶和华给我们稍留余种，我们早已像所多玛、蛾摩拉的样子了</a:t>
            </a:r>
            <a:r>
              <a:rPr lang="zh-TW" altLang="en-US" sz="4000" dirty="0" smtClean="0">
                <a:solidFill>
                  <a:srgbClr val="000000"/>
                </a:solidFill>
              </a:rPr>
              <a:t>。</a:t>
            </a:r>
            <a:endParaRPr lang="en-US" altLang="zh-TW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32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2" y="50801"/>
            <a:ext cx="84666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000000"/>
                </a:solidFill>
              </a:rPr>
              <a:t>以赛亚书 </a:t>
            </a:r>
            <a:r>
              <a:rPr lang="en-US" altLang="zh-TW" sz="4000" dirty="0">
                <a:solidFill>
                  <a:srgbClr val="000000"/>
                </a:solidFill>
              </a:rPr>
              <a:t>1</a:t>
            </a:r>
            <a:r>
              <a:rPr lang="en-US" altLang="zh-CN" sz="4000" dirty="0" smtClean="0">
                <a:solidFill>
                  <a:srgbClr val="000000"/>
                </a:solidFill>
              </a:rPr>
              <a:t>:</a:t>
            </a:r>
            <a:r>
              <a:rPr lang="en-US" altLang="zh-TW" sz="4000" dirty="0" smtClean="0">
                <a:solidFill>
                  <a:srgbClr val="000000"/>
                </a:solidFill>
              </a:rPr>
              <a:t>10 </a:t>
            </a:r>
            <a:r>
              <a:rPr lang="zh-TW" altLang="en-US" sz="4000" dirty="0">
                <a:solidFill>
                  <a:srgbClr val="000000"/>
                </a:solidFill>
              </a:rPr>
              <a:t>你们这所多玛的官长啊，要听耶和华的话！你们这蛾摩拉的百姓啊，要侧耳听我们神的训诲！ </a:t>
            </a:r>
            <a:r>
              <a:rPr lang="en-US" altLang="zh-TW" sz="4000" dirty="0">
                <a:solidFill>
                  <a:srgbClr val="000000"/>
                </a:solidFill>
              </a:rPr>
              <a:t>11 </a:t>
            </a:r>
            <a:r>
              <a:rPr lang="zh-TW" altLang="en-US" sz="4000" dirty="0">
                <a:solidFill>
                  <a:srgbClr val="000000"/>
                </a:solidFill>
              </a:rPr>
              <a:t>耶和华说：“你们所献的许多祭物与我何益呢？公绵羊的燔祭和肥畜的脂油，我已经够了；公牛的血、羊羔的血、公山羊的血，我都不喜悦。 </a:t>
            </a:r>
            <a:r>
              <a:rPr lang="en-US" altLang="zh-TW" sz="4000" dirty="0">
                <a:solidFill>
                  <a:srgbClr val="000000"/>
                </a:solidFill>
              </a:rPr>
              <a:t>12 </a:t>
            </a:r>
            <a:r>
              <a:rPr lang="zh-TW" altLang="en-US" sz="4000" dirty="0">
                <a:solidFill>
                  <a:srgbClr val="000000"/>
                </a:solidFill>
              </a:rPr>
              <a:t>你们来朝见我，谁向你们讨这些，使你们践踏我的院宇呢</a:t>
            </a:r>
            <a:r>
              <a:rPr lang="zh-TW" altLang="en-US" sz="4000" dirty="0" smtClean="0">
                <a:solidFill>
                  <a:srgbClr val="000000"/>
                </a:solidFill>
              </a:rPr>
              <a:t>？</a:t>
            </a:r>
            <a:endParaRPr lang="en-US" altLang="zh-TW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000000"/>
                </a:solidFill>
              </a:rPr>
              <a:t>以赛亚书 </a:t>
            </a:r>
            <a:r>
              <a:rPr lang="en-US" altLang="zh-TW" sz="4000" dirty="0">
                <a:solidFill>
                  <a:srgbClr val="000000"/>
                </a:solidFill>
              </a:rPr>
              <a:t>1</a:t>
            </a:r>
            <a:r>
              <a:rPr lang="en-US" altLang="zh-CN" sz="4000" dirty="0" smtClean="0">
                <a:solidFill>
                  <a:srgbClr val="000000"/>
                </a:solidFill>
              </a:rPr>
              <a:t>:</a:t>
            </a:r>
            <a:r>
              <a:rPr lang="en-US" altLang="zh-TW" sz="4000" dirty="0" smtClean="0">
                <a:solidFill>
                  <a:srgbClr val="000000"/>
                </a:solidFill>
              </a:rPr>
              <a:t>16 </a:t>
            </a:r>
            <a:r>
              <a:rPr lang="en-US" altLang="zh-TW" sz="4000" dirty="0">
                <a:solidFill>
                  <a:srgbClr val="000000"/>
                </a:solidFill>
              </a:rPr>
              <a:t>“</a:t>
            </a:r>
            <a:r>
              <a:rPr lang="zh-TW" altLang="en-US" sz="4000" dirty="0">
                <a:solidFill>
                  <a:srgbClr val="000000"/>
                </a:solidFill>
              </a:rPr>
              <a:t>你们要洗濯，自洁，从我眼前除掉你们的恶行。要止住作恶， </a:t>
            </a:r>
            <a:r>
              <a:rPr lang="en-US" altLang="zh-TW" sz="4000" dirty="0">
                <a:solidFill>
                  <a:srgbClr val="000000"/>
                </a:solidFill>
              </a:rPr>
              <a:t>17 </a:t>
            </a:r>
            <a:r>
              <a:rPr lang="zh-TW" altLang="en-US" sz="4000" dirty="0">
                <a:solidFill>
                  <a:srgbClr val="000000"/>
                </a:solidFill>
              </a:rPr>
              <a:t>学习行善，寻求公平，解救受欺压的，给孤儿申冤，为寡妇辨屈。” </a:t>
            </a:r>
            <a:r>
              <a:rPr lang="en-US" altLang="zh-TW" sz="4000" dirty="0" smtClean="0">
                <a:solidFill>
                  <a:srgbClr val="000000"/>
                </a:solidFill>
              </a:rPr>
              <a:t>18 </a:t>
            </a:r>
            <a:r>
              <a:rPr lang="zh-TW" altLang="en-US" sz="4000" dirty="0">
                <a:solidFill>
                  <a:srgbClr val="000000"/>
                </a:solidFill>
              </a:rPr>
              <a:t>耶和华说：“你们来，我们彼此辩论。你们的罪虽像朱红，必变成雪白；虽红如丹颜，必白如羊毛。 </a:t>
            </a:r>
            <a:r>
              <a:rPr lang="en-US" altLang="zh-TW" sz="4000" dirty="0">
                <a:solidFill>
                  <a:srgbClr val="000000"/>
                </a:solidFill>
              </a:rPr>
              <a:t>19 </a:t>
            </a:r>
            <a:r>
              <a:rPr lang="zh-TW" altLang="en-US" sz="4000" dirty="0">
                <a:solidFill>
                  <a:srgbClr val="000000"/>
                </a:solidFill>
              </a:rPr>
              <a:t>你们若甘心听从，必吃地上的美物； </a:t>
            </a:r>
            <a:r>
              <a:rPr lang="en-US" altLang="zh-TW" sz="4000" dirty="0">
                <a:solidFill>
                  <a:srgbClr val="000000"/>
                </a:solidFill>
              </a:rPr>
              <a:t>20 </a:t>
            </a:r>
            <a:r>
              <a:rPr lang="zh-TW" altLang="en-US" sz="4000" dirty="0">
                <a:solidFill>
                  <a:srgbClr val="000000"/>
                </a:solidFill>
              </a:rPr>
              <a:t>若不听从，反倒悖逆，必被刀剑吞灭。”这是耶和华亲口说的。</a:t>
            </a:r>
            <a:endParaRPr lang="en-US" altLang="zh-TW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943958"/>
              </p:ext>
            </p:extLst>
          </p:nvPr>
        </p:nvGraphicFramePr>
        <p:xfrm>
          <a:off x="2167467" y="0"/>
          <a:ext cx="6953947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215"/>
                <a:gridCol w="4048732"/>
              </a:tblGrid>
              <a:tr h="63500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更美的启示</a:t>
                      </a:r>
                      <a:endParaRPr lang="en-US" sz="3200" dirty="0">
                        <a:solidFill>
                          <a:schemeClr val="bg1"/>
                        </a:solidFill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</a:t>
                      </a:r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+mn-ea"/>
                          <a:cs typeface="新細明體"/>
                        </a:rPr>
                        <a:t>美的祭司</a:t>
                      </a:r>
                      <a:r>
                        <a:rPr lang="zh-CN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+mn-ea"/>
                          <a:cs typeface="新細明體"/>
                        </a:rPr>
                        <a:t>，</a:t>
                      </a:r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+mn-ea"/>
                          <a:cs typeface="新細明體"/>
                        </a:rPr>
                        <a:t>祭物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更美的使者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</a:t>
                      </a: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新細明體"/>
                        </a:rPr>
                        <a:t>美的信望爱</a:t>
                      </a:r>
                      <a:endParaRPr lang="en-US" sz="3200" dirty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更美的救恩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</a:t>
                      </a:r>
                      <a:r>
                        <a:rPr lang="zh-CN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警戒</a:t>
                      </a:r>
                      <a:endParaRPr lang="en-US" sz="3200" dirty="0" smtClean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更美的管家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更美的家鄉</a:t>
                      </a:r>
                      <a:endParaRPr lang="en-US" sz="3200" dirty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更美的安息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更美的路程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更美的祭司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更美的管教</a:t>
                      </a: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</a:t>
                      </a:r>
                      <a:r>
                        <a:rPr lang="zh-CN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警戒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更美的合一</a:t>
                      </a:r>
                      <a:r>
                        <a:rPr lang="zh-CN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，</a:t>
                      </a: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圣洁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更美的圣约</a:t>
                      </a:r>
                      <a:endParaRPr lang="en-US" sz="3200" dirty="0" smtClean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更美的应许，祝福</a:t>
                      </a:r>
                      <a:endParaRPr lang="en-US" sz="3200" dirty="0" smtClean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5199" y="999067"/>
            <a:ext cx="64346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TW" altLang="en-US" sz="4000" dirty="0"/>
              <a:t>希伯来书 </a:t>
            </a:r>
            <a:r>
              <a:rPr lang="en-US" altLang="zh-CN" sz="4000" dirty="0"/>
              <a:t>1:</a:t>
            </a:r>
            <a:r>
              <a:rPr lang="en-US" altLang="zh-TW" sz="4000" dirty="0"/>
              <a:t>1 </a:t>
            </a:r>
            <a:r>
              <a:rPr lang="zh-TW" altLang="en-US" sz="4000" dirty="0"/>
              <a:t>神既在古时借着</a:t>
            </a:r>
            <a:r>
              <a:rPr lang="zh-TW" altLang="en-US" sz="4000" dirty="0">
                <a:solidFill>
                  <a:srgbClr val="FFFF00"/>
                </a:solidFill>
              </a:rPr>
              <a:t>众先知</a:t>
            </a:r>
            <a:r>
              <a:rPr lang="zh-TW" altLang="en-US" sz="4000" dirty="0"/>
              <a:t>多次多方地晓谕列祖， </a:t>
            </a:r>
            <a:r>
              <a:rPr lang="en-US" altLang="zh-TW" sz="4000" dirty="0"/>
              <a:t>2 </a:t>
            </a:r>
            <a:r>
              <a:rPr lang="zh-TW" altLang="en-US" sz="4000" dirty="0"/>
              <a:t>就在这末世借着</a:t>
            </a:r>
            <a:r>
              <a:rPr lang="zh-TW" altLang="en-US" sz="4000" dirty="0">
                <a:solidFill>
                  <a:srgbClr val="FFFF00"/>
                </a:solidFill>
              </a:rPr>
              <a:t>他儿子</a:t>
            </a:r>
            <a:r>
              <a:rPr lang="zh-TW" altLang="en-US" sz="4000" dirty="0"/>
              <a:t>晓谕我们；又早已立他为承受万有的，也曾借着他创造诸世界。 </a:t>
            </a:r>
            <a:endParaRPr lang="en-US" altLang="zh-TW" sz="4000" dirty="0"/>
          </a:p>
        </p:txBody>
      </p:sp>
      <p:sp>
        <p:nvSpPr>
          <p:cNvPr id="3" name="Rectangle 2"/>
          <p:cNvSpPr/>
          <p:nvPr/>
        </p:nvSpPr>
        <p:spPr>
          <a:xfrm>
            <a:off x="2489200" y="184834"/>
            <a:ext cx="6841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多次多方</a:t>
            </a:r>
            <a:r>
              <a:rPr lang="zh-CHT" altLang="en-US" sz="3600" dirty="0" smtClean="0">
                <a:latin typeface="Heiti TC Medium"/>
                <a:ea typeface="Heiti TC Medium"/>
                <a:cs typeface="Heiti TC Medium"/>
              </a:rPr>
              <a:t>的</a:t>
            </a:r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晓谕，启示，说话</a:t>
            </a:r>
            <a:endParaRPr lang="en-US" sz="3600" dirty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995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8545335</TotalTime>
  <Words>1863</Words>
  <Application>Microsoft Macintosh PowerPoint</Application>
  <PresentationFormat>On-screen Show (16:10)</PresentationFormat>
  <Paragraphs>144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Twilight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先知书和先知</vt:lpstr>
      <vt:lpstr>Imperative 和 Imperfect 的例子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Jiang</dc:creator>
  <cp:lastModifiedBy>Kunming Su</cp:lastModifiedBy>
  <cp:revision>854</cp:revision>
  <cp:lastPrinted>2018-06-30T19:46:15Z</cp:lastPrinted>
  <dcterms:created xsi:type="dcterms:W3CDTF">2016-04-20T14:44:41Z</dcterms:created>
  <dcterms:modified xsi:type="dcterms:W3CDTF">2018-07-01T02:04:23Z</dcterms:modified>
</cp:coreProperties>
</file>