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  <p:sldMasterId id="2147483965" r:id="rId2"/>
  </p:sldMasterIdLst>
  <p:notesMasterIdLst>
    <p:notesMasterId r:id="rId28"/>
  </p:notesMasterIdLst>
  <p:handoutMasterIdLst>
    <p:handoutMasterId r:id="rId29"/>
  </p:handoutMasterIdLst>
  <p:sldIdLst>
    <p:sldId id="261" r:id="rId3"/>
    <p:sldId id="771" r:id="rId4"/>
    <p:sldId id="893" r:id="rId5"/>
    <p:sldId id="894" r:id="rId6"/>
    <p:sldId id="896" r:id="rId7"/>
    <p:sldId id="881" r:id="rId8"/>
    <p:sldId id="897" r:id="rId9"/>
    <p:sldId id="927" r:id="rId10"/>
    <p:sldId id="898" r:id="rId11"/>
    <p:sldId id="928" r:id="rId12"/>
    <p:sldId id="926" r:id="rId13"/>
    <p:sldId id="877" r:id="rId14"/>
    <p:sldId id="932" r:id="rId15"/>
    <p:sldId id="930" r:id="rId16"/>
    <p:sldId id="931" r:id="rId17"/>
    <p:sldId id="939" r:id="rId18"/>
    <p:sldId id="934" r:id="rId19"/>
    <p:sldId id="933" r:id="rId20"/>
    <p:sldId id="940" r:id="rId21"/>
    <p:sldId id="901" r:id="rId22"/>
    <p:sldId id="908" r:id="rId23"/>
    <p:sldId id="924" r:id="rId24"/>
    <p:sldId id="918" r:id="rId25"/>
    <p:sldId id="936" r:id="rId26"/>
    <p:sldId id="822" r:id="rId2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08" autoAdjust="0"/>
  </p:normalViewPr>
  <p:slideViewPr>
    <p:cSldViewPr snapToGrid="0" snapToObjects="1">
      <p:cViewPr>
        <p:scale>
          <a:sx n="75" d="100"/>
          <a:sy n="75" d="100"/>
        </p:scale>
        <p:origin x="-2032" y="-3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6/16/18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6/16/18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 义人必因信得生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你们要追念往日蒙了光照以后，所忍受大争战的各样苦难。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一面被毁谤，遭患难，成了戏景叫众人观看；一面陪伴那些受这样苦难的人。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因为你们体恤了那些被捆锁的人，并且你们的家业被人抢去，也甘心忍受，知道自己有更美、长存的家业。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所以，你们不可丢弃勇敢的心，存这样的心必得大赏赐。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你们必须忍耐，使你们行完了神的旨意，就可以得着所应许的。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因为还有一点点时候，那要来的就来，并不迟延。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只是义人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必因信得生；他若退后，我心里就不喜欢他。”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我们却不是退后入沉沦的那等人，乃是有信心以致灵魂得救的人。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路加</a:t>
            </a:r>
            <a:r>
              <a:rPr lang="en-US" altLang="zh-CN" dirty="0" smtClean="0"/>
              <a:t>23:</a:t>
            </a:r>
            <a:r>
              <a:rPr lang="en-US" altLang="zh-TW" dirty="0" smtClean="0"/>
              <a:t>44 </a:t>
            </a:r>
            <a:r>
              <a:rPr lang="zh-TW" altLang="en-US" dirty="0" smtClean="0"/>
              <a:t>那时约有午正，遍地都黑暗了，直到申初， </a:t>
            </a:r>
            <a:r>
              <a:rPr lang="en-US" altLang="zh-TW" dirty="0" smtClean="0"/>
              <a:t>45 </a:t>
            </a:r>
            <a:r>
              <a:rPr lang="zh-TW" altLang="en-US" dirty="0" smtClean="0"/>
              <a:t>日头变黑了，殿里的幔子从当中裂为两半。 </a:t>
            </a:r>
            <a:r>
              <a:rPr lang="en-US" altLang="zh-TW" dirty="0" smtClean="0"/>
              <a:t>46 </a:t>
            </a:r>
            <a:r>
              <a:rPr lang="zh-TW" altLang="en-US" dirty="0" smtClean="0"/>
              <a:t>耶稣大声喊着说：“父啊，我将我的灵魂交在你手里！”说了这话，气就断了。 </a:t>
            </a:r>
            <a:r>
              <a:rPr lang="en-US" altLang="zh-TW" dirty="0" smtClean="0"/>
              <a:t>47 </a:t>
            </a:r>
            <a:r>
              <a:rPr lang="zh-TW" altLang="en-US" dirty="0" smtClean="0"/>
              <a:t>百夫长看见所成的事，就归荣耀于神，说：“这真是个义人！”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所以，我们当越发郑重所听见的道理，恐怕我们随流失去。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所以，我厌烦那世代的人，说：‘他们心里常常迷糊，竟不晓得我的作为。’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我就在怒中起誓说：‘他们断不可进入我的安息。’”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弟兄们，你们要谨慎，免得你们中间或有人存着不信的恶心，把永生神离弃了。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总要趁着还有今日，天天彼此相劝，免得你们中间有人被罪迷惑，心里就刚硬了。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我们若将起初确实的信心坚持到底，就在基督里有份了。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经上说：“你们今日若听他的话，就不可硬着心，像惹他发怒的日子一样。”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我们既蒙留下有进入他安息的应许，就当畏惧，免得我们中间或有人似乎是赶不上了。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因为有福音传给我们，像传给他们一样。只是所听见的道于他们无益，因为他们没有信心与所听见的道调和。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但我们已经相信的人得以进入那安息，正如神所说：“我在怒中起誓说：‘他们断不可进入我的安息。’”其实造物之工，从创世以来已经成全了。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论到第七日，有一处说：“到第七日神就歇了他一切的工。”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因我们的大祭司并非不能体恤我们的软弱，他也曾凡事受过试探，与我们一样，只是他没有犯罪。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所以我们只管坦然无惧地来到施恩的宝座前，为要得怜恤，蒙恩惠，做随时的帮助。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若是离弃道理，就不能叫他们重新懊悔了。因为他们把神的儿子重钉十字架，明明地羞辱他。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就如一块田地，吃过屡次下的雨水，生长菜蔬，合乎耕种的人用，就从神得福；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若长荆棘和蒺藜，必被废弃，近于咒诅，结局就是焚烧。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他们供奉的事本是天上事的形状和影像，正如摩西将要造帐幕的时候，蒙神警戒他，说：“你要谨慎，做各样的物件都要照着在山上指示你的样式。”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如今耶稣所得的职任是更美的，正如他做更美之约的中保。这约原是凭更美之应许立的。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solidFill>
                  <a:srgbClr val="FFFF00"/>
                </a:solidFill>
              </a:rPr>
              <a:t>创世记</a:t>
            </a:r>
            <a:r>
              <a:rPr lang="en-US" altLang="zh-TW" sz="1200" dirty="0" smtClean="0">
                <a:solidFill>
                  <a:srgbClr val="FFFF00"/>
                </a:solidFill>
              </a:rPr>
              <a:t>4:10</a:t>
            </a:r>
            <a:r>
              <a:rPr lang="zh-TW" altLang="en-US" sz="1200" dirty="0" smtClean="0">
                <a:solidFill>
                  <a:srgbClr val="FFFF00"/>
                </a:solidFill>
              </a:rPr>
              <a:t>你兄弟的血有声音从地里向我哀告。 </a:t>
            </a:r>
            <a:r>
              <a:rPr lang="en-US" altLang="zh-TW" sz="1200" dirty="0" smtClean="0">
                <a:solidFill>
                  <a:srgbClr val="FFFF00"/>
                </a:solidFill>
              </a:rPr>
              <a:t>11 </a:t>
            </a:r>
            <a:r>
              <a:rPr lang="zh-TW" altLang="en-US" sz="1200" dirty="0" smtClean="0">
                <a:solidFill>
                  <a:srgbClr val="FFFF00"/>
                </a:solidFill>
              </a:rPr>
              <a:t>地开了口，从你手里接受你兄弟的血，现在你必从这地受咒诅。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1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已经应许迦南美地，还要以色列人攻取 已经成就，还要祷告 已经安全，还要警戒 已经得救，还要求告 已经得胜，还要活出 已经饶恕，还要悔改 已经应许，还要侍奉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 and Not Yet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，已然未然 既有恩典，又有真理 既有慈爱，又有公义 既有预定，又有自由 既有信心，又有行为 既有因信称义，又有道成肉身 既有宗教改革，又有回归圣经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/>
              <a:t>1 </a:t>
            </a:r>
            <a:r>
              <a:rPr lang="zh-TW" altLang="en-US" sz="1200" dirty="0" smtClean="0"/>
              <a:t>律法既是将来美事的影儿，不是本物的真像，总不能借着每年常献一样的祭物，叫那近前来的人得以完全。 </a:t>
            </a:r>
            <a:r>
              <a:rPr lang="en-US" altLang="zh-TW" sz="1200" dirty="0" smtClean="0"/>
              <a:t>2 </a:t>
            </a:r>
            <a:r>
              <a:rPr lang="zh-TW" altLang="en-US" sz="1200" dirty="0" smtClean="0"/>
              <a:t>若不然，献祭的事岂不早已止住了吗？因为礼拜的人，良心既被洁净，就不再觉得有罪了。 </a:t>
            </a:r>
            <a:r>
              <a:rPr lang="en-US" altLang="zh-TW" sz="1200" dirty="0" smtClean="0"/>
              <a:t>3 </a:t>
            </a:r>
            <a:r>
              <a:rPr lang="zh-TW" altLang="en-US" sz="1200" dirty="0" smtClean="0"/>
              <a:t>但这些祭物是叫人每年想起罪来， </a:t>
            </a:r>
            <a:r>
              <a:rPr lang="en-US" altLang="zh-TW" sz="1200" dirty="0" smtClean="0"/>
              <a:t>4 </a:t>
            </a:r>
            <a:r>
              <a:rPr lang="zh-TW" altLang="en-US" sz="1200" dirty="0" smtClean="0"/>
              <a:t>因为公牛和山羊的血断不能除罪。 </a:t>
            </a:r>
            <a:r>
              <a:rPr lang="en-US" altLang="zh-TW" sz="1200" dirty="0" smtClean="0"/>
              <a:t>5 </a:t>
            </a:r>
            <a:r>
              <a:rPr lang="zh-TW" altLang="en-US" sz="1200" dirty="0" smtClean="0"/>
              <a:t>所以，基督到世上来的时候就说：“神啊，祭物和礼物是你不愿意的，你曾给我预备了身体。 </a:t>
            </a:r>
            <a:r>
              <a:rPr lang="en-US" altLang="zh-TW" sz="1200" dirty="0" smtClean="0"/>
              <a:t>6 </a:t>
            </a:r>
            <a:r>
              <a:rPr lang="zh-TW" altLang="en-US" sz="1200" dirty="0" smtClean="0"/>
              <a:t>燔祭和赎罪祭是你不喜欢的。 </a:t>
            </a:r>
            <a:r>
              <a:rPr lang="en-US" altLang="zh-TW" sz="1200" dirty="0" smtClean="0"/>
              <a:t>7 </a:t>
            </a:r>
            <a:r>
              <a:rPr lang="zh-TW" altLang="en-US" sz="1200" dirty="0" smtClean="0"/>
              <a:t>那时我说：‘神啊，我来了，为要照你的旨意行，我的事在经卷上已经记载了。’” </a:t>
            </a:r>
            <a:r>
              <a:rPr lang="en-US" altLang="zh-TW" sz="1200" dirty="0" smtClean="0"/>
              <a:t>8 </a:t>
            </a:r>
            <a:r>
              <a:rPr lang="zh-TW" altLang="en-US" sz="1200" dirty="0" smtClean="0"/>
              <a:t>以上说：“祭物和礼物，燔祭和赎罪祭，是你不愿意的，也是你不喜欢的。”这都是按着律法献的。 </a:t>
            </a:r>
            <a:r>
              <a:rPr lang="en-US" altLang="zh-TW" sz="1200" dirty="0" smtClean="0"/>
              <a:t>9 </a:t>
            </a:r>
            <a:r>
              <a:rPr lang="zh-TW" altLang="en-US" sz="1200" dirty="0" smtClean="0"/>
              <a:t>后又说：“我来了为要照你的旨意行。”可见他是除去在先的，为要立定在后的。 </a:t>
            </a:r>
            <a:r>
              <a:rPr lang="en-US" altLang="zh-TW" sz="1200" dirty="0" smtClean="0"/>
              <a:t>10 </a:t>
            </a:r>
            <a:r>
              <a:rPr lang="zh-TW" altLang="en-US" sz="1200" dirty="0" smtClean="0"/>
              <a:t>我们凭这旨意，靠耶稣基督只一次献上他的身体，就得以成圣。 </a:t>
            </a:r>
            <a:r>
              <a:rPr lang="en-US" altLang="zh-TW" sz="1200" dirty="0" smtClean="0"/>
              <a:t>11 </a:t>
            </a:r>
            <a:r>
              <a:rPr lang="zh-TW" altLang="en-US" sz="1200" dirty="0" smtClean="0"/>
              <a:t>凡祭司天天站着侍奉神，屡次献上一样的祭物，这祭物永不能除罪。 </a:t>
            </a:r>
            <a:r>
              <a:rPr lang="en-US" altLang="zh-TW" sz="1200" dirty="0" smtClean="0"/>
              <a:t>12 </a:t>
            </a:r>
            <a:r>
              <a:rPr lang="zh-TW" altLang="en-US" sz="1200" dirty="0" smtClean="0"/>
              <a:t>但基督献了一次永远的赎罪祭，就在神的右边坐下了， </a:t>
            </a:r>
            <a:r>
              <a:rPr lang="en-US" altLang="zh-TW" sz="1200" dirty="0" smtClean="0"/>
              <a:t>13 </a:t>
            </a:r>
            <a:r>
              <a:rPr lang="zh-TW" altLang="en-US" sz="1200" dirty="0" smtClean="0"/>
              <a:t>从此等候他仇敌成了他的脚凳。 </a:t>
            </a:r>
            <a:r>
              <a:rPr lang="en-US" altLang="zh-TW" sz="1200" dirty="0" smtClean="0"/>
              <a:t>14 </a:t>
            </a:r>
            <a:r>
              <a:rPr lang="zh-TW" altLang="en-US" sz="1200" dirty="0" smtClean="0"/>
              <a:t>因为他一次献祭，便叫那得以成圣的人永远完全。 </a:t>
            </a:r>
            <a:r>
              <a:rPr lang="en-US" altLang="zh-TW" sz="1200" dirty="0" smtClean="0"/>
              <a:t>15 </a:t>
            </a:r>
            <a:r>
              <a:rPr lang="zh-TW" altLang="en-US" sz="1200" dirty="0" smtClean="0"/>
              <a:t>圣灵也对我们作见证，因为他既已说过： </a:t>
            </a:r>
            <a:r>
              <a:rPr lang="en-US" altLang="zh-TW" sz="1200" dirty="0" smtClean="0"/>
              <a:t>16 “</a:t>
            </a:r>
            <a:r>
              <a:rPr lang="zh-TW" altLang="en-US" sz="1200" dirty="0" smtClean="0"/>
              <a:t>主说：‘那些日子以后，我与他们所立的约乃是这样：我要将我的律法写在他们心上，又要放在他们的里面’”， </a:t>
            </a:r>
            <a:r>
              <a:rPr lang="en-US" altLang="zh-TW" sz="1200" dirty="0" smtClean="0"/>
              <a:t>17 </a:t>
            </a:r>
            <a:r>
              <a:rPr lang="zh-TW" altLang="en-US" sz="1200" dirty="0" smtClean="0"/>
              <a:t>以后就说：“我不再记念他们的罪愆和他们的过犯。” </a:t>
            </a:r>
            <a:r>
              <a:rPr lang="en-US" altLang="zh-TW" sz="1200" dirty="0" smtClean="0"/>
              <a:t>18 </a:t>
            </a:r>
            <a:r>
              <a:rPr lang="zh-TW" altLang="en-US" sz="1200" smtClean="0"/>
              <a:t>这些罪过既已赦免，就不用再为罪献祭了。 当存诚心和充足的信心来到神面前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/>
              <a:t>1 </a:t>
            </a:r>
            <a:r>
              <a:rPr lang="zh-TW" altLang="en-US" sz="1200" dirty="0" smtClean="0"/>
              <a:t>律法既是将来美事的影儿，不是本物的真像，总不能借着每年常献一样的祭物，叫那近前来的人得以完全。 </a:t>
            </a:r>
            <a:r>
              <a:rPr lang="en-US" altLang="zh-TW" sz="1200" dirty="0" smtClean="0"/>
              <a:t>2 </a:t>
            </a:r>
            <a:r>
              <a:rPr lang="zh-TW" altLang="en-US" sz="1200" dirty="0" smtClean="0"/>
              <a:t>若不然，献祭的事岂不早已止住了吗？因为礼拜的人，良心既被洁净，就不再觉得有罪了。 </a:t>
            </a:r>
            <a:r>
              <a:rPr lang="en-US" altLang="zh-TW" sz="1200" dirty="0" smtClean="0"/>
              <a:t>3 </a:t>
            </a:r>
            <a:r>
              <a:rPr lang="zh-TW" altLang="en-US" sz="1200" dirty="0" smtClean="0"/>
              <a:t>但这些祭物是叫人每年想起罪来， </a:t>
            </a:r>
            <a:r>
              <a:rPr lang="en-US" altLang="zh-TW" sz="1200" dirty="0" smtClean="0"/>
              <a:t>4 </a:t>
            </a:r>
            <a:r>
              <a:rPr lang="zh-TW" altLang="en-US" sz="1200" dirty="0" smtClean="0"/>
              <a:t>因为公牛和山羊的血断不能除罪。 </a:t>
            </a:r>
            <a:r>
              <a:rPr lang="en-US" altLang="zh-TW" sz="1200" dirty="0" smtClean="0"/>
              <a:t>5 </a:t>
            </a:r>
            <a:r>
              <a:rPr lang="zh-TW" altLang="en-US" sz="1200" dirty="0" smtClean="0"/>
              <a:t>所以，基督到世上来的时候就说：“神啊，祭物和礼物是你不愿意的，你曾给我预备了身体。 </a:t>
            </a:r>
            <a:r>
              <a:rPr lang="en-US" altLang="zh-TW" sz="1200" dirty="0" smtClean="0"/>
              <a:t>6 </a:t>
            </a:r>
            <a:r>
              <a:rPr lang="zh-TW" altLang="en-US" sz="1200" dirty="0" smtClean="0"/>
              <a:t>燔祭和赎罪祭是你不喜欢的。 </a:t>
            </a:r>
            <a:r>
              <a:rPr lang="en-US" altLang="zh-TW" sz="1200" dirty="0" smtClean="0"/>
              <a:t>7 </a:t>
            </a:r>
            <a:r>
              <a:rPr lang="zh-TW" altLang="en-US" sz="1200" dirty="0" smtClean="0"/>
              <a:t>那时我说：‘神啊，我来了，为要照你的旨意行，我的事在经卷上已经记载了。’” </a:t>
            </a:r>
            <a:r>
              <a:rPr lang="en-US" altLang="zh-TW" sz="1200" dirty="0" smtClean="0"/>
              <a:t>8 </a:t>
            </a:r>
            <a:r>
              <a:rPr lang="zh-TW" altLang="en-US" sz="1200" dirty="0" smtClean="0"/>
              <a:t>以上说：“祭物和礼物，燔祭和赎罪祭，是你不愿意的，也是你不喜欢的。”这都是按着律法献的。 </a:t>
            </a:r>
            <a:r>
              <a:rPr lang="en-US" altLang="zh-TW" sz="1200" dirty="0" smtClean="0"/>
              <a:t>9 </a:t>
            </a:r>
            <a:r>
              <a:rPr lang="zh-TW" altLang="en-US" sz="1200" dirty="0" smtClean="0"/>
              <a:t>后又说：“我来了为要照你的旨意行。”可见他是除去在先的，为要立定在后的。 </a:t>
            </a:r>
            <a:r>
              <a:rPr lang="en-US" altLang="zh-TW" sz="1200" dirty="0" smtClean="0"/>
              <a:t>10 </a:t>
            </a:r>
            <a:r>
              <a:rPr lang="zh-TW" altLang="en-US" sz="1200" dirty="0" smtClean="0"/>
              <a:t>我们凭这旨意，靠耶稣基督只一次献上他的身体，就得以成圣。 </a:t>
            </a:r>
            <a:r>
              <a:rPr lang="en-US" altLang="zh-TW" sz="1200" dirty="0" smtClean="0"/>
              <a:t>11 </a:t>
            </a:r>
            <a:r>
              <a:rPr lang="zh-TW" altLang="en-US" sz="1200" dirty="0" smtClean="0"/>
              <a:t>凡祭司天天站着侍奉神，屡次献上一样的祭物，这祭物永不能除罪。 </a:t>
            </a:r>
            <a:r>
              <a:rPr lang="en-US" altLang="zh-TW" sz="1200" dirty="0" smtClean="0"/>
              <a:t>12 </a:t>
            </a:r>
            <a:r>
              <a:rPr lang="zh-TW" altLang="en-US" sz="1200" dirty="0" smtClean="0"/>
              <a:t>但基督献了一次永远的赎罪祭，就在神的右边坐下了， </a:t>
            </a:r>
            <a:r>
              <a:rPr lang="en-US" altLang="zh-TW" sz="1200" dirty="0" smtClean="0"/>
              <a:t>13 </a:t>
            </a:r>
            <a:r>
              <a:rPr lang="zh-TW" altLang="en-US" sz="1200" dirty="0" smtClean="0"/>
              <a:t>从此等候他仇敌成了他的脚凳。 </a:t>
            </a:r>
            <a:r>
              <a:rPr lang="en-US" altLang="zh-TW" sz="1200" dirty="0" smtClean="0"/>
              <a:t>14 </a:t>
            </a:r>
            <a:r>
              <a:rPr lang="zh-TW" altLang="en-US" sz="1200" dirty="0" smtClean="0"/>
              <a:t>因为他一次献祭，便叫那得以成圣的人永远完全。 </a:t>
            </a:r>
            <a:r>
              <a:rPr lang="en-US" altLang="zh-TW" sz="1200" dirty="0" smtClean="0"/>
              <a:t>15 </a:t>
            </a:r>
            <a:r>
              <a:rPr lang="zh-TW" altLang="en-US" sz="1200" dirty="0" smtClean="0"/>
              <a:t>圣灵也对我们作见证，因为他既已说过： </a:t>
            </a:r>
            <a:r>
              <a:rPr lang="en-US" altLang="zh-TW" sz="1200" dirty="0" smtClean="0"/>
              <a:t>16 “</a:t>
            </a:r>
            <a:r>
              <a:rPr lang="zh-TW" altLang="en-US" sz="1200" dirty="0" smtClean="0"/>
              <a:t>主说：‘那些日子以后，我与他们所立的约乃是这样：我要将我的律法写在他们心上，又要放在他们的里面’”， </a:t>
            </a:r>
            <a:r>
              <a:rPr lang="en-US" altLang="zh-TW" sz="1200" dirty="0" smtClean="0"/>
              <a:t>17 </a:t>
            </a:r>
            <a:r>
              <a:rPr lang="zh-TW" altLang="en-US" sz="1200" dirty="0" smtClean="0"/>
              <a:t>以后就说：“我不再记念他们的罪愆和他们的过犯。” </a:t>
            </a:r>
            <a:r>
              <a:rPr lang="en-US" altLang="zh-TW" sz="1200" dirty="0" smtClean="0"/>
              <a:t>18 </a:t>
            </a:r>
            <a:r>
              <a:rPr lang="zh-TW" altLang="en-US" sz="1200" dirty="0" smtClean="0"/>
              <a:t>这些罪过既已赦免，就不用再为罪献祭了。 当存诚心和充足的信心来到神面前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希伯来书</a:t>
            </a:r>
            <a:r>
              <a:rPr lang="zh-CN" altLang="zh-CN" sz="1200" dirty="0" smtClean="0"/>
              <a:t>3</a:t>
            </a:r>
            <a:r>
              <a:rPr lang="en-US" altLang="zh-CN" sz="1200" dirty="0" smtClean="0"/>
              <a:t>:</a:t>
            </a:r>
            <a:r>
              <a:rPr lang="en-US" altLang="zh-TW" sz="1200" dirty="0" smtClean="0"/>
              <a:t>15 </a:t>
            </a:r>
            <a:r>
              <a:rPr lang="zh-TW" altLang="en-US" sz="1200" dirty="0" smtClean="0"/>
              <a:t>經上說：「你們今日若聽他的話，就不可硬著心，像惹他發怒的日子一樣。」</a:t>
            </a:r>
            <a:r>
              <a:rPr lang="en-US" altLang="zh-TW" sz="1200" dirty="0" smtClean="0"/>
              <a:t>16 </a:t>
            </a:r>
            <a:r>
              <a:rPr lang="zh-TW" altLang="en-US" sz="1200" dirty="0" smtClean="0"/>
              <a:t>那時聽見他話惹他發怒的是誰呢？豈不是跟著摩西從埃及出來的眾人嗎？ </a:t>
            </a:r>
            <a:r>
              <a:rPr lang="en-US" altLang="zh-TW" sz="1200" dirty="0" smtClean="0"/>
              <a:t>17 </a:t>
            </a:r>
            <a:r>
              <a:rPr lang="zh-TW" altLang="en-US" sz="1200" dirty="0" smtClean="0"/>
              <a:t>神四十年之久又厭煩誰呢？豈不是那些犯罪屍首倒在曠野的人嗎？ </a:t>
            </a:r>
            <a:r>
              <a:rPr lang="en-US" altLang="zh-TW" sz="1200" dirty="0" smtClean="0"/>
              <a:t>18 </a:t>
            </a:r>
            <a:r>
              <a:rPr lang="zh-TW" altLang="en-US" sz="1200" dirty="0" smtClean="0"/>
              <a:t>又向誰起誓，不容他們進入他的安息呢？豈不是向那些不信從的人嗎？ </a:t>
            </a:r>
            <a:r>
              <a:rPr lang="en-US" altLang="zh-TW" sz="1200" dirty="0" smtClean="0">
                <a:solidFill>
                  <a:srgbClr val="FFFF00"/>
                </a:solidFill>
              </a:rPr>
              <a:t>19 </a:t>
            </a:r>
            <a:r>
              <a:rPr lang="zh-TW" altLang="en-US" sz="1200" dirty="0" smtClean="0">
                <a:solidFill>
                  <a:srgbClr val="FFFF00"/>
                </a:solidFill>
              </a:rPr>
              <a:t>這樣看來，他們不能進入安息是因為不信的緣故了。</a:t>
            </a:r>
            <a:endParaRPr lang="en-US" altLang="zh-TW" sz="1200" dirty="0" smtClean="0">
              <a:solidFill>
                <a:srgbClr val="FFFF00"/>
              </a:solidFill>
            </a:endParaRPr>
          </a:p>
          <a:p>
            <a:r>
              <a:rPr lang="zh-CHT" altLang="en-US" sz="1200" dirty="0" smtClean="0"/>
              <a:t>哥林多前書</a:t>
            </a:r>
            <a:r>
              <a:rPr lang="en-US" altLang="zh-CHT" sz="1200" dirty="0" smtClean="0"/>
              <a:t>10:5</a:t>
            </a:r>
            <a:r>
              <a:rPr lang="zh-CHT" altLang="en-US" sz="1200" dirty="0" smtClean="0"/>
              <a:t>－</a:t>
            </a:r>
            <a:r>
              <a:rPr lang="en-US" altLang="zh-CHT" sz="1200" dirty="0" smtClean="0"/>
              <a:t>11</a:t>
            </a:r>
            <a:r>
              <a:rPr lang="zh-CHT" altLang="en-US" sz="1200" dirty="0" smtClean="0"/>
              <a:t>就是给我的警告。（但他們中間多半是神不喜歡的人，所以在曠野倒斃。</a:t>
            </a:r>
            <a:r>
              <a:rPr lang="en-US" altLang="zh-CHT" sz="1200" dirty="0" smtClean="0"/>
              <a:t>6 </a:t>
            </a:r>
            <a:r>
              <a:rPr lang="zh-CHT" altLang="en-US" sz="1200" dirty="0" smtClean="0"/>
              <a:t>這些事都是我們的鑒戒，叫我們不要貪戀惡事，像他們那樣貪戀的。</a:t>
            </a:r>
            <a:r>
              <a:rPr lang="en-US" altLang="zh-CHT" sz="1200" dirty="0" smtClean="0"/>
              <a:t>10 </a:t>
            </a:r>
            <a:r>
              <a:rPr lang="zh-CHT" altLang="en-US" sz="1200" dirty="0" smtClean="0"/>
              <a:t>你們也不要發怨言，像他們有發怨言的，就被滅命的所滅。 </a:t>
            </a:r>
            <a:r>
              <a:rPr lang="en-US" altLang="zh-CHT" sz="1200" dirty="0" smtClean="0"/>
              <a:t>11 </a:t>
            </a:r>
            <a:r>
              <a:rPr lang="zh-CHT" altLang="en-US" sz="1200" dirty="0" smtClean="0"/>
              <a:t>他們遭遇這些事都要作為鑒戒，並且寫在經上正是警戒我們這末世的人。</a:t>
            </a:r>
            <a:r>
              <a:rPr lang="zh-TW" altLang="en-US" sz="1200" dirty="0" smtClean="0"/>
              <a:t> </a:t>
            </a:r>
            <a:endParaRPr lang="en-US" altLang="zh-TW" sz="1200" dirty="0" smtClean="0"/>
          </a:p>
          <a:p>
            <a:r>
              <a:rPr lang="zh-TW" altLang="en-US" sz="1200" dirty="0" smtClean="0"/>
              <a:t>你们总要自己省察有信心没有，也要自己试验。岂不知你们若不是可弃绝的，就有耶稣基督在你们心里吗？哥林多后书 </a:t>
            </a:r>
            <a:r>
              <a:rPr lang="en-US" altLang="zh-TW" sz="1200" dirty="0" smtClean="0"/>
              <a:t>13:5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/>
              <a:t>马太</a:t>
            </a:r>
            <a:r>
              <a:rPr lang="en-US" altLang="zh-CN" sz="1200" dirty="0" smtClean="0"/>
              <a:t>12:</a:t>
            </a:r>
            <a:r>
              <a:rPr lang="en-US" altLang="zh-TW" sz="1200" dirty="0" smtClean="0"/>
              <a:t>22 </a:t>
            </a:r>
            <a:r>
              <a:rPr lang="zh-TW" altLang="en-US" sz="1200" dirty="0" smtClean="0"/>
              <a:t>当下，有人将一个被鬼附着、又瞎又哑的人带到耶稣那里。耶稣就医治他，甚至那哑巴又能说话，又能看见。 </a:t>
            </a:r>
            <a:r>
              <a:rPr lang="en-US" altLang="zh-TW" sz="1200" dirty="0" smtClean="0"/>
              <a:t>23 </a:t>
            </a:r>
            <a:r>
              <a:rPr lang="zh-TW" altLang="en-US" sz="1200" dirty="0" smtClean="0"/>
              <a:t>众人都惊奇，说：“这不是大卫的子孙吗？” </a:t>
            </a:r>
            <a:r>
              <a:rPr lang="en-US" altLang="zh-TW" sz="1200" dirty="0" smtClean="0"/>
              <a:t>24 </a:t>
            </a:r>
            <a:r>
              <a:rPr lang="zh-TW" altLang="en-US" sz="1200" dirty="0" smtClean="0"/>
              <a:t>但法利赛人听见，就说：“这个人赶鬼，无非是靠着鬼王别西卜啊。” </a:t>
            </a:r>
            <a:r>
              <a:rPr lang="en-US" altLang="zh-TW" sz="1200" dirty="0" smtClean="0"/>
              <a:t>25 </a:t>
            </a:r>
            <a:r>
              <a:rPr lang="zh-TW" altLang="en-US" sz="1200" dirty="0" smtClean="0"/>
              <a:t>耶稣知道他们的意念，就对他们说：“凡一国自相纷争，就成为荒场；一城一家自相纷争，必站立不住。 </a:t>
            </a:r>
            <a:r>
              <a:rPr lang="en-US" altLang="zh-TW" sz="1200" dirty="0" smtClean="0"/>
              <a:t>26 </a:t>
            </a:r>
            <a:r>
              <a:rPr lang="zh-TW" altLang="en-US" sz="1200" dirty="0" smtClean="0"/>
              <a:t>若撒旦赶逐撒旦，就是自相纷争，他的国怎能站得住呢？ </a:t>
            </a:r>
            <a:r>
              <a:rPr lang="en-US" altLang="zh-TW" sz="1200" dirty="0" smtClean="0"/>
              <a:t>27 </a:t>
            </a:r>
            <a:r>
              <a:rPr lang="zh-TW" altLang="en-US" sz="1200" dirty="0" smtClean="0"/>
              <a:t>我若靠着别西卜赶鬼，你们的子弟赶鬼又靠着谁呢？这样，他们就要断定你们的是非。 </a:t>
            </a:r>
            <a:r>
              <a:rPr lang="en-US" altLang="zh-TW" sz="1200" dirty="0" smtClean="0"/>
              <a:t>28 </a:t>
            </a:r>
            <a:r>
              <a:rPr lang="zh-TW" altLang="en-US" sz="1200" dirty="0" smtClean="0"/>
              <a:t>我若靠着神的灵赶鬼，这就是神的国临到你们了。 </a:t>
            </a:r>
            <a:r>
              <a:rPr lang="en-US" altLang="zh-TW" sz="1200" dirty="0" smtClean="0"/>
              <a:t>29 </a:t>
            </a:r>
            <a:r>
              <a:rPr lang="zh-TW" altLang="en-US" sz="1200" dirty="0" smtClean="0"/>
              <a:t>人怎能进壮士家里抢夺他的家具呢？除非先捆住那壮士，才可以抢夺他的家财。 </a:t>
            </a:r>
            <a:r>
              <a:rPr lang="en-US" altLang="zh-TW" sz="1200" dirty="0" smtClean="0"/>
              <a:t>30 </a:t>
            </a:r>
            <a:r>
              <a:rPr lang="zh-TW" altLang="en-US" sz="1200" dirty="0" smtClean="0"/>
              <a:t>不与我相合的，就是敌我的；不同我收聚的，就是分散的。 </a:t>
            </a:r>
            <a:endParaRPr lang="en-US" altLang="zh-TW" sz="1200" dirty="0" smtClean="0"/>
          </a:p>
          <a:p>
            <a:r>
              <a:rPr lang="en-US" altLang="zh-TW" sz="1200" dirty="0" smtClean="0"/>
              <a:t>31 “</a:t>
            </a:r>
            <a:r>
              <a:rPr lang="zh-TW" altLang="en-US" sz="1200" dirty="0" smtClean="0"/>
              <a:t>所以我告诉你们，人一切的罪和亵渎的话都可得赦免，唯独亵渎圣灵总不得赦免。 </a:t>
            </a:r>
            <a:r>
              <a:rPr lang="en-US" altLang="zh-TW" sz="1200" dirty="0" smtClean="0"/>
              <a:t>32 </a:t>
            </a:r>
            <a:r>
              <a:rPr lang="zh-TW" altLang="en-US" sz="1200" dirty="0" smtClean="0"/>
              <a:t>凡说话干犯人子的，还可得赦免；唯独说话干犯圣灵的，今世来世总不得赦免。 </a:t>
            </a:r>
            <a:r>
              <a:rPr lang="en-US" altLang="zh-TW" sz="1200" dirty="0" smtClean="0"/>
              <a:t>33 </a:t>
            </a:r>
            <a:r>
              <a:rPr lang="zh-TW" altLang="en-US" sz="1200" dirty="0" smtClean="0"/>
              <a:t>你们或以为树好果子也好，树坏果子也坏，因为看果子就可以知道树。 </a:t>
            </a:r>
            <a:r>
              <a:rPr lang="en-US" altLang="zh-TW" sz="1200" dirty="0" smtClean="0"/>
              <a:t>34 </a:t>
            </a:r>
            <a:r>
              <a:rPr lang="zh-TW" altLang="en-US" sz="1200" dirty="0" smtClean="0"/>
              <a:t>毒蛇的种类！你们既是恶人，怎能说出好话来呢？因为心里所充满的，口里就说出来。 </a:t>
            </a:r>
            <a:r>
              <a:rPr lang="en-US" altLang="zh-TW" sz="1200" dirty="0" smtClean="0"/>
              <a:t>35 </a:t>
            </a:r>
            <a:r>
              <a:rPr lang="zh-TW" altLang="en-US" sz="1200" dirty="0" smtClean="0"/>
              <a:t>善人从他心里所存的善就发出善来，恶人从他心里所存的恶就发出恶来。 </a:t>
            </a:r>
            <a:r>
              <a:rPr lang="en-US" altLang="zh-TW" sz="1200" dirty="0" smtClean="0"/>
              <a:t>36 </a:t>
            </a:r>
            <a:r>
              <a:rPr lang="zh-TW" altLang="en-US" sz="1200" dirty="0" smtClean="0"/>
              <a:t>我又告诉你们，凡人所说的闲话，当审判的日子必要句句供出来。 </a:t>
            </a:r>
            <a:r>
              <a:rPr lang="en-US" altLang="zh-TW" sz="1200" dirty="0" smtClean="0"/>
              <a:t>37 </a:t>
            </a:r>
            <a:r>
              <a:rPr lang="zh-TW" altLang="en-US" sz="1200" dirty="0" smtClean="0"/>
              <a:t>因为要凭你的话定你为义，也要凭你的话定你有罪。”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/>
              <a:t>1 </a:t>
            </a:r>
            <a:r>
              <a:rPr lang="zh-TW" altLang="en-US" sz="1200" dirty="0" smtClean="0"/>
              <a:t>律法既是将来美事的影儿，不是本物的真像，总不能借着每年常献一样的祭物，叫那近前来的人得以完全。 </a:t>
            </a:r>
            <a:r>
              <a:rPr lang="en-US" altLang="zh-TW" sz="1200" dirty="0" smtClean="0"/>
              <a:t>2 </a:t>
            </a:r>
            <a:r>
              <a:rPr lang="zh-TW" altLang="en-US" sz="1200" dirty="0" smtClean="0"/>
              <a:t>若不然，献祭的事岂不早已止住了吗？因为礼拜的人，良心既被洁净，就不再觉得有罪了。 </a:t>
            </a:r>
            <a:r>
              <a:rPr lang="en-US" altLang="zh-TW" sz="1200" dirty="0" smtClean="0"/>
              <a:t>3 </a:t>
            </a:r>
            <a:r>
              <a:rPr lang="zh-TW" altLang="en-US" sz="1200" dirty="0" smtClean="0"/>
              <a:t>但这些祭物是叫人每年想起罪来， </a:t>
            </a:r>
            <a:r>
              <a:rPr lang="en-US" altLang="zh-TW" sz="1200" dirty="0" smtClean="0"/>
              <a:t>4 </a:t>
            </a:r>
            <a:r>
              <a:rPr lang="zh-TW" altLang="en-US" sz="1200" dirty="0" smtClean="0"/>
              <a:t>因为公牛和山羊的血断不能除罪。 </a:t>
            </a:r>
            <a:r>
              <a:rPr lang="en-US" altLang="zh-TW" sz="1200" dirty="0" smtClean="0"/>
              <a:t>5 </a:t>
            </a:r>
            <a:r>
              <a:rPr lang="zh-TW" altLang="en-US" sz="1200" dirty="0" smtClean="0"/>
              <a:t>所以，基督到世上来的时候就说：“神啊，祭物和礼物是你不愿意的，你曾给我预备了身体。 </a:t>
            </a:r>
            <a:r>
              <a:rPr lang="en-US" altLang="zh-TW" sz="1200" dirty="0" smtClean="0"/>
              <a:t>6 </a:t>
            </a:r>
            <a:r>
              <a:rPr lang="zh-TW" altLang="en-US" sz="1200" dirty="0" smtClean="0"/>
              <a:t>燔祭和赎罪祭是你不喜欢的。 </a:t>
            </a:r>
            <a:r>
              <a:rPr lang="en-US" altLang="zh-TW" sz="1200" dirty="0" smtClean="0"/>
              <a:t>7 </a:t>
            </a:r>
            <a:r>
              <a:rPr lang="zh-TW" altLang="en-US" sz="1200" dirty="0" smtClean="0"/>
              <a:t>那时我说：‘神啊，我来了，为要照你的旨意行，我的事在经卷上已经记载了。’” </a:t>
            </a:r>
            <a:r>
              <a:rPr lang="en-US" altLang="zh-TW" sz="1200" dirty="0" smtClean="0"/>
              <a:t>8 </a:t>
            </a:r>
            <a:r>
              <a:rPr lang="zh-TW" altLang="en-US" sz="1200" dirty="0" smtClean="0"/>
              <a:t>以上说：“祭物和礼物，燔祭和赎罪祭，是你不愿意的，也是你不喜欢的。”这都是按着律法献的。 </a:t>
            </a:r>
            <a:r>
              <a:rPr lang="en-US" altLang="zh-TW" sz="1200" dirty="0" smtClean="0"/>
              <a:t>9 </a:t>
            </a:r>
            <a:r>
              <a:rPr lang="zh-TW" altLang="en-US" sz="1200" dirty="0" smtClean="0"/>
              <a:t>后又说：“我来了为要照你的旨意行。”可见他是除去在先的，为要立定在后的。 </a:t>
            </a:r>
            <a:r>
              <a:rPr lang="en-US" altLang="zh-TW" sz="1200" dirty="0" smtClean="0"/>
              <a:t>10 </a:t>
            </a:r>
            <a:r>
              <a:rPr lang="zh-TW" altLang="en-US" sz="1200" dirty="0" smtClean="0"/>
              <a:t>我们凭这旨意，靠耶稣基督只一次献上他的身体，就得以成圣。 </a:t>
            </a:r>
            <a:r>
              <a:rPr lang="en-US" altLang="zh-TW" sz="1200" dirty="0" smtClean="0"/>
              <a:t>11 </a:t>
            </a:r>
            <a:r>
              <a:rPr lang="zh-TW" altLang="en-US" sz="1200" dirty="0" smtClean="0"/>
              <a:t>凡祭司天天站着侍奉神，屡次献上一样的祭物，这祭物永不能除罪。 </a:t>
            </a:r>
            <a:r>
              <a:rPr lang="en-US" altLang="zh-TW" sz="1200" dirty="0" smtClean="0"/>
              <a:t>12 </a:t>
            </a:r>
            <a:r>
              <a:rPr lang="zh-TW" altLang="en-US" sz="1200" dirty="0" smtClean="0"/>
              <a:t>但基督献了一次永远的赎罪祭，就在神的右边坐下了， </a:t>
            </a:r>
            <a:r>
              <a:rPr lang="en-US" altLang="zh-TW" sz="1200" dirty="0" smtClean="0"/>
              <a:t>13 </a:t>
            </a:r>
            <a:r>
              <a:rPr lang="zh-TW" altLang="en-US" sz="1200" dirty="0" smtClean="0"/>
              <a:t>从此等候他仇敌成了他的脚凳。 </a:t>
            </a:r>
            <a:r>
              <a:rPr lang="en-US" altLang="zh-TW" sz="1200" dirty="0" smtClean="0"/>
              <a:t>14 </a:t>
            </a:r>
            <a:r>
              <a:rPr lang="zh-TW" altLang="en-US" sz="1200" dirty="0" smtClean="0"/>
              <a:t>因为他一次献祭，便叫那得以成圣的人永远完全。 </a:t>
            </a:r>
            <a:r>
              <a:rPr lang="en-US" altLang="zh-TW" sz="1200" dirty="0" smtClean="0"/>
              <a:t>15 </a:t>
            </a:r>
            <a:r>
              <a:rPr lang="zh-TW" altLang="en-US" sz="1200" dirty="0" smtClean="0"/>
              <a:t>圣灵也对我们作见证，因为他既已说过： </a:t>
            </a:r>
            <a:r>
              <a:rPr lang="en-US" altLang="zh-TW" sz="1200" dirty="0" smtClean="0"/>
              <a:t>16 “</a:t>
            </a:r>
            <a:r>
              <a:rPr lang="zh-TW" altLang="en-US" sz="1200" dirty="0" smtClean="0"/>
              <a:t>主说：‘那些日子以后，我与他们所立的约乃是这样：我要将我的律法写在他们心上，又要放在他们的里面’”， </a:t>
            </a:r>
            <a:r>
              <a:rPr lang="en-US" altLang="zh-TW" sz="1200" dirty="0" smtClean="0"/>
              <a:t>17 </a:t>
            </a:r>
            <a:r>
              <a:rPr lang="zh-TW" altLang="en-US" sz="1200" dirty="0" smtClean="0"/>
              <a:t>以后就说：“我不再记念他们的罪愆和他们的过犯。” </a:t>
            </a:r>
            <a:r>
              <a:rPr lang="en-US" altLang="zh-TW" sz="1200" dirty="0" smtClean="0"/>
              <a:t>18 </a:t>
            </a:r>
            <a:r>
              <a:rPr lang="zh-TW" altLang="en-US" sz="1200" dirty="0" smtClean="0"/>
              <a:t>这些罪过既已赦免，就不用再为罪献祭了。 当存诚心和充足的信心来到神面前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/>
              <a:t>1 </a:t>
            </a:r>
            <a:r>
              <a:rPr lang="zh-TW" altLang="en-US" sz="1200" dirty="0" smtClean="0"/>
              <a:t>律法既是将来美事的影儿，不是本物的真像，总不能借着每年常献一样的祭物，叫那近前来的人得以完全。 </a:t>
            </a:r>
            <a:r>
              <a:rPr lang="en-US" altLang="zh-TW" sz="1200" dirty="0" smtClean="0"/>
              <a:t>2 </a:t>
            </a:r>
            <a:r>
              <a:rPr lang="zh-TW" altLang="en-US" sz="1200" dirty="0" smtClean="0"/>
              <a:t>若不然，献祭的事岂不早已止住了吗？因为礼拜的人，良心既被洁净，就不再觉得有罪了。 </a:t>
            </a:r>
            <a:r>
              <a:rPr lang="en-US" altLang="zh-TW" sz="1200" dirty="0" smtClean="0"/>
              <a:t>3 </a:t>
            </a:r>
            <a:r>
              <a:rPr lang="zh-TW" altLang="en-US" sz="1200" dirty="0" smtClean="0"/>
              <a:t>但这些祭物是叫人每年想起罪来， </a:t>
            </a:r>
            <a:r>
              <a:rPr lang="en-US" altLang="zh-TW" sz="1200" dirty="0" smtClean="0"/>
              <a:t>4 </a:t>
            </a:r>
            <a:r>
              <a:rPr lang="zh-TW" altLang="en-US" sz="1200" dirty="0" smtClean="0"/>
              <a:t>因为公牛和山羊的血断不能除罪。 </a:t>
            </a:r>
            <a:r>
              <a:rPr lang="en-US" altLang="zh-TW" sz="1200" dirty="0" smtClean="0"/>
              <a:t>5 </a:t>
            </a:r>
            <a:r>
              <a:rPr lang="zh-TW" altLang="en-US" sz="1200" dirty="0" smtClean="0"/>
              <a:t>所以，基督到世上来的时候就说：“神啊，祭物和礼物是你不愿意的，你曾给我预备了身体。 </a:t>
            </a:r>
            <a:r>
              <a:rPr lang="en-US" altLang="zh-TW" sz="1200" dirty="0" smtClean="0"/>
              <a:t>6 </a:t>
            </a:r>
            <a:r>
              <a:rPr lang="zh-TW" altLang="en-US" sz="1200" dirty="0" smtClean="0"/>
              <a:t>燔祭和赎罪祭是你不喜欢的。 </a:t>
            </a:r>
            <a:r>
              <a:rPr lang="en-US" altLang="zh-TW" sz="1200" dirty="0" smtClean="0"/>
              <a:t>7 </a:t>
            </a:r>
            <a:r>
              <a:rPr lang="zh-TW" altLang="en-US" sz="1200" dirty="0" smtClean="0"/>
              <a:t>那时我说：‘神啊，我来了，为要照你的旨意行，我的事在经卷上已经记载了。’” </a:t>
            </a:r>
            <a:r>
              <a:rPr lang="en-US" altLang="zh-TW" sz="1200" dirty="0" smtClean="0"/>
              <a:t>8 </a:t>
            </a:r>
            <a:r>
              <a:rPr lang="zh-TW" altLang="en-US" sz="1200" dirty="0" smtClean="0"/>
              <a:t>以上说：“祭物和礼物，燔祭和赎罪祭，是你不愿意的，也是你不喜欢的。”这都是按着律法献的。 </a:t>
            </a:r>
            <a:r>
              <a:rPr lang="en-US" altLang="zh-TW" sz="1200" dirty="0" smtClean="0"/>
              <a:t>9 </a:t>
            </a:r>
            <a:r>
              <a:rPr lang="zh-TW" altLang="en-US" sz="1200" dirty="0" smtClean="0"/>
              <a:t>后又说：“我来了为要照你的旨意行。”可见他是除去在先的，为要立定在后的。 </a:t>
            </a:r>
            <a:r>
              <a:rPr lang="en-US" altLang="zh-TW" sz="1200" dirty="0" smtClean="0"/>
              <a:t>10 </a:t>
            </a:r>
            <a:r>
              <a:rPr lang="zh-TW" altLang="en-US" sz="1200" dirty="0" smtClean="0"/>
              <a:t>我们凭这旨意，靠耶稣基督只一次献上他的身体，就得以成圣。 </a:t>
            </a:r>
            <a:r>
              <a:rPr lang="en-US" altLang="zh-TW" sz="1200" dirty="0" smtClean="0"/>
              <a:t>11 </a:t>
            </a:r>
            <a:r>
              <a:rPr lang="zh-TW" altLang="en-US" sz="1200" dirty="0" smtClean="0"/>
              <a:t>凡祭司天天站着侍奉神，屡次献上一样的祭物，这祭物永不能除罪。 </a:t>
            </a:r>
            <a:r>
              <a:rPr lang="en-US" altLang="zh-TW" sz="1200" dirty="0" smtClean="0"/>
              <a:t>12 </a:t>
            </a:r>
            <a:r>
              <a:rPr lang="zh-TW" altLang="en-US" sz="1200" dirty="0" smtClean="0"/>
              <a:t>但基督献了一次永远的赎罪祭，就在神的右边坐下了， </a:t>
            </a:r>
            <a:r>
              <a:rPr lang="en-US" altLang="zh-TW" sz="1200" dirty="0" smtClean="0"/>
              <a:t>13 </a:t>
            </a:r>
            <a:r>
              <a:rPr lang="zh-TW" altLang="en-US" sz="1200" dirty="0" smtClean="0"/>
              <a:t>从此等候他仇敌成了他的脚凳。 </a:t>
            </a:r>
            <a:r>
              <a:rPr lang="en-US" altLang="zh-TW" sz="1200" dirty="0" smtClean="0"/>
              <a:t>14 </a:t>
            </a:r>
            <a:r>
              <a:rPr lang="zh-TW" altLang="en-US" sz="1200" dirty="0" smtClean="0"/>
              <a:t>因为他一次献祭，便叫那得以成圣的人永远完全。 </a:t>
            </a:r>
            <a:r>
              <a:rPr lang="en-US" altLang="zh-TW" sz="1200" dirty="0" smtClean="0"/>
              <a:t>15 </a:t>
            </a:r>
            <a:r>
              <a:rPr lang="zh-TW" altLang="en-US" sz="1200" dirty="0" smtClean="0"/>
              <a:t>圣灵也对我们作见证，因为他既已说过： </a:t>
            </a:r>
            <a:r>
              <a:rPr lang="en-US" altLang="zh-TW" sz="1200" dirty="0" smtClean="0"/>
              <a:t>16 “</a:t>
            </a:r>
            <a:r>
              <a:rPr lang="zh-TW" altLang="en-US" sz="1200" dirty="0" smtClean="0"/>
              <a:t>主说：‘那些日子以后，我与他们所立的约乃是这样：我要将我的律法写在他们心上，又要放在他们的里面’”， </a:t>
            </a:r>
            <a:r>
              <a:rPr lang="en-US" altLang="zh-TW" sz="1200" dirty="0" smtClean="0"/>
              <a:t>17 </a:t>
            </a:r>
            <a:r>
              <a:rPr lang="zh-TW" altLang="en-US" sz="1200" dirty="0" smtClean="0"/>
              <a:t>以后就说：“我不再记念他们的罪愆和他们的过犯。” </a:t>
            </a:r>
            <a:r>
              <a:rPr lang="en-US" altLang="zh-TW" sz="1200" dirty="0" smtClean="0"/>
              <a:t>18 </a:t>
            </a:r>
            <a:r>
              <a:rPr lang="zh-TW" altLang="en-US" sz="1200" dirty="0" smtClean="0"/>
              <a:t>这些罪过既已赦免，就不用再为罪献祭了。 当存诚心和充足的信心来到神面前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所以，我们当越发郑重所听见的道理，恐怕我们随流失去。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弟兄们，你们要谨慎，免得你们中间或有人存着不信的恶心，把永生神离弃了。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总要趁着还有今日，天天彼此相劝，免得你们中间有人被罪迷惑，心里就刚硬了。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我们若将起初确实的信心坚持到底，就在基督里有份了。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因我们的大祭司并非不能体恤我们的软弱，他也曾凡事受过试探，与我们一样，只是他没有犯罪。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所以我们只管坦然无惧地来到施恩的宝座前，为要得怜恤，蒙恩惠，做随时的帮助。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若是离弃道理，就不能叫他们重新懊悔了。因为他们把神的儿子重钉十字架，明明地羞辱他。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就如一块田地，吃过屡次下的雨水，生长菜蔬，合乎耕种的人用，就从神得福；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若长荆棘和蒺藜，必被废弃，近于咒诅，结局就是焚烧。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他们供奉的事本是天上事的形状和影像，正如摩西将要造帐幕的时候，蒙神警戒他，说：“你要谨慎，做各样的物件都要照着在山上指示你的样式。”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如今耶稣所得的职任是更美的，正如他做更美之约的中保。这约原是凭更美之应许立的。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solidFill>
                  <a:srgbClr val="FFFF00"/>
                </a:solidFill>
              </a:rPr>
              <a:t>创世记</a:t>
            </a:r>
            <a:r>
              <a:rPr lang="en-US" altLang="zh-TW" sz="1200" dirty="0" smtClean="0">
                <a:solidFill>
                  <a:srgbClr val="FFFF00"/>
                </a:solidFill>
              </a:rPr>
              <a:t>4:10</a:t>
            </a:r>
            <a:r>
              <a:rPr lang="zh-TW" altLang="en-US" sz="1200" dirty="0" smtClean="0">
                <a:solidFill>
                  <a:srgbClr val="FFFF00"/>
                </a:solidFill>
              </a:rPr>
              <a:t>你兄弟的血有声音从地里向我哀告。 </a:t>
            </a:r>
            <a:r>
              <a:rPr lang="en-US" altLang="zh-TW" sz="1200" dirty="0" smtClean="0">
                <a:solidFill>
                  <a:srgbClr val="FFFF00"/>
                </a:solidFill>
              </a:rPr>
              <a:t>11 </a:t>
            </a:r>
            <a:r>
              <a:rPr lang="zh-TW" altLang="en-US" sz="1200" dirty="0" smtClean="0">
                <a:solidFill>
                  <a:srgbClr val="FFFF00"/>
                </a:solidFill>
              </a:rPr>
              <a:t>地开了口，从你手里接受你兄弟的血，现在你必从这地受咒诅。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所以，我们当越发郑重所听见的道理，恐怕我们随流失去。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弟兄们，你们要谨慎，免得你们中间或有人存着不信的恶心，把永生神离弃了。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总要趁着还有今日，天天彼此相劝，免得你们中间有人被罪迷惑，心里就刚硬了。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我们若将起初确实的信心坚持到底，就在基督里有份了。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因我们的大祭司并非不能体恤我们的软弱，他也曾凡事受过试探，与我们一样，只是他没有犯罪。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所以我们只管坦然无惧地来到施恩的宝座前，为要得怜恤，蒙恩惠，做随时的帮助。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若是离弃道理，就不能叫他们重新懊悔了。因为他们把神的儿子重钉十字架，明明地羞辱他。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就如一块田地，吃过屡次下的雨水，生长菜蔬，合乎耕种的人用，就从神得福；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若长荆棘和蒺藜，必被废弃，近于咒诅，结局就是焚烧。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他们供奉的事本是天上事的形状和影像，正如摩西将要造帐幕的时候，蒙神警戒他，说：“你要谨慎，做各样的物件都要照着在山上指示你的样式。”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如今耶稣所得的职任是更美的，正如他做更美之约的中保。这约原是凭更美之应许立的。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solidFill>
                  <a:srgbClr val="FFFF00"/>
                </a:solidFill>
              </a:rPr>
              <a:t>创世记</a:t>
            </a:r>
            <a:r>
              <a:rPr lang="en-US" altLang="zh-TW" sz="1200" dirty="0" smtClean="0">
                <a:solidFill>
                  <a:srgbClr val="FFFF00"/>
                </a:solidFill>
              </a:rPr>
              <a:t>4:10</a:t>
            </a:r>
            <a:r>
              <a:rPr lang="zh-TW" altLang="en-US" sz="1200" dirty="0" smtClean="0">
                <a:solidFill>
                  <a:srgbClr val="FFFF00"/>
                </a:solidFill>
              </a:rPr>
              <a:t>你兄弟的血有声音从地里向我哀告。 </a:t>
            </a:r>
            <a:r>
              <a:rPr lang="en-US" altLang="zh-TW" sz="1200" dirty="0" smtClean="0">
                <a:solidFill>
                  <a:srgbClr val="FFFF00"/>
                </a:solidFill>
              </a:rPr>
              <a:t>11 </a:t>
            </a:r>
            <a:r>
              <a:rPr lang="zh-TW" altLang="en-US" sz="1200" dirty="0" smtClean="0">
                <a:solidFill>
                  <a:srgbClr val="FFFF00"/>
                </a:solidFill>
              </a:rPr>
              <a:t>地开了口，从你手里接受你兄弟的血，现在你必从这地受咒诅。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弟兄们，你们要谨慎，免得你们中间或有人存着不信的恶心，把永生神离弃了。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总要趁着还有今日，天天彼此相劝，免得你们中间有人被罪迷惑，心里就刚硬了。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我们若将起初确实的信心坚持到底，就在基督里有份了。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因我们的大祭司并非不能体恤我们的软弱，他也曾凡事受过试探，与我们一样，只是他没有犯罪。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所以我们只管坦然无惧地来到施恩的宝座前，为要得怜恤，蒙恩惠，做随时的帮助。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若是离弃道理，就不能叫他们重新懊悔了。因为他们把神的儿子重钉十字架，明明地羞辱他。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就如一块田地，吃过屡次下的雨水，生长菜蔬，合乎耕种的人用，就从神得福；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若长荆棘和蒺藜，必被废弃，近于咒诅，结局就是焚烧。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他们供奉的事本是天上事的形状和影像，正如摩西将要造帐幕的时候，蒙神警戒他，说：“你要谨慎，做各样的物件都要照着在山上指示你的样式。”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如今耶稣所得的职任是更美的，正如他做更美之约的中保。这约原是凭更美之应许立的。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solidFill>
                  <a:srgbClr val="FFFF00"/>
                </a:solidFill>
              </a:rPr>
              <a:t>创世记</a:t>
            </a:r>
            <a:r>
              <a:rPr lang="en-US" altLang="zh-TW" sz="1200" dirty="0" smtClean="0">
                <a:solidFill>
                  <a:srgbClr val="FFFF00"/>
                </a:solidFill>
              </a:rPr>
              <a:t>4:10</a:t>
            </a:r>
            <a:r>
              <a:rPr lang="zh-TW" altLang="en-US" sz="1200" dirty="0" smtClean="0">
                <a:solidFill>
                  <a:srgbClr val="FFFF00"/>
                </a:solidFill>
              </a:rPr>
              <a:t>你兄弟的血有声音从地里向我哀告。 </a:t>
            </a:r>
            <a:r>
              <a:rPr lang="en-US" altLang="zh-TW" sz="1200" dirty="0" smtClean="0">
                <a:solidFill>
                  <a:srgbClr val="FFFF00"/>
                </a:solidFill>
              </a:rPr>
              <a:t>11 </a:t>
            </a:r>
            <a:r>
              <a:rPr lang="zh-TW" altLang="en-US" sz="1200" dirty="0" smtClean="0">
                <a:solidFill>
                  <a:srgbClr val="FFFF00"/>
                </a:solidFill>
              </a:rPr>
              <a:t>地开了口，从你手里接受你兄弟的血，现在你必从这地受咒诅。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713678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</p:grpSp>
      <p:sp>
        <p:nvSpPr>
          <p:cNvPr id="973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333500"/>
            <a:ext cx="8229600" cy="1524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3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5E3F68-283E-40E0-ABAE-F600DC7F0F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5B65-609B-4449-8AA6-2C8ACD1D02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2F07-518A-4C13-8F8B-6D0BC329C66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973A-6F71-414D-93E9-756776F152D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41FA-B846-4E05-8F9E-EE47DC4D00F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25771-1908-4335-B156-8D34531370B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9BE5-DB40-456A-8E10-889FC4C9616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D3217-2915-4CE6-9B82-61063C1C283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F94CF-AAC8-4FDC-AFF2-C47CDA5C7B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973E-080F-41C8-B998-B30D5A5557A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90B4-ABE1-4E4D-915F-B99A4F307F7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713678"/>
            <a:chOff x="0" y="0"/>
            <a:chExt cx="5760" cy="4319"/>
          </a:xfrm>
        </p:grpSpPr>
        <p:sp>
          <p:nvSpPr>
            <p:cNvPr id="962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62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62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62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</p:grpSp>
      <p:sp>
        <p:nvSpPr>
          <p:cNvPr id="9629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30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032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9630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9630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032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A44306-6537-45C2-90EE-6DCE2C642C90}" type="slidenum">
              <a:rPr lang="en-US">
                <a:solidFill>
                  <a:srgbClr val="FFFFFF"/>
                </a:solidFill>
                <a:latin typeface="Garamond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" y="1236134"/>
            <a:ext cx="72813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HT" altLang="en-US" sz="3600" dirty="0" smtClean="0">
                <a:latin typeface="Heiti TC Light"/>
                <a:ea typeface="Heiti TC Light"/>
                <a:cs typeface="Heiti TC Light"/>
              </a:rPr>
              <a:t>更</a:t>
            </a:r>
            <a:r>
              <a:rPr lang="zh-CHT" altLang="en-US" sz="3600" dirty="0">
                <a:latin typeface="Heiti TC Light"/>
                <a:ea typeface="Heiti TC Light"/>
                <a:cs typeface="Heiti TC Light"/>
              </a:rPr>
              <a:t>美的警戒 </a:t>
            </a:r>
            <a:endParaRPr lang="en-US" altLang="zh-CHT" sz="3600" dirty="0" smtClean="0">
              <a:latin typeface="Heiti TC Light"/>
              <a:ea typeface="Heiti TC Light"/>
              <a:cs typeface="Heiti TC Light"/>
            </a:endParaRPr>
          </a:p>
          <a:p>
            <a:pPr algn="ctr"/>
            <a:endParaRPr lang="en-US" altLang="zh-CHT" sz="3600" dirty="0">
              <a:latin typeface="Heiti TC Light"/>
              <a:ea typeface="Heiti TC Light"/>
              <a:cs typeface="Heiti TC Light"/>
            </a:endParaRPr>
          </a:p>
          <a:p>
            <a:pPr algn="ctr"/>
            <a:r>
              <a:rPr lang="zh-CHT" altLang="en-US" sz="3600" dirty="0" smtClean="0">
                <a:latin typeface="Heiti TC Light"/>
                <a:ea typeface="Heiti TC Light"/>
                <a:cs typeface="Heiti TC Light"/>
              </a:rPr>
              <a:t>希伯來書 </a:t>
            </a:r>
            <a:r>
              <a:rPr lang="en-US" altLang="zh-CHT" sz="3600" dirty="0">
                <a:latin typeface="Heiti TC Light"/>
                <a:ea typeface="Heiti TC Light"/>
                <a:cs typeface="Heiti TC Light"/>
              </a:rPr>
              <a:t>10:26-</a:t>
            </a:r>
            <a:r>
              <a:rPr lang="en-US" altLang="zh-CHT" sz="3600" dirty="0" smtClean="0">
                <a:latin typeface="Heiti TC Light"/>
                <a:ea typeface="Heiti TC Light"/>
                <a:cs typeface="Heiti TC Light"/>
              </a:rPr>
              <a:t>39</a:t>
            </a:r>
          </a:p>
          <a:p>
            <a:pPr algn="ctr"/>
            <a:endParaRPr lang="en-US" altLang="zh-CHT" sz="3600" dirty="0">
              <a:latin typeface="Heiti TC Light"/>
              <a:ea typeface="Heiti TC Light"/>
              <a:cs typeface="Heiti TC Light"/>
            </a:endParaRPr>
          </a:p>
          <a:p>
            <a:pPr algn="ctr"/>
            <a:r>
              <a:rPr lang="zh-CN" altLang="zh-CHT" sz="3600" u="sng" dirty="0" smtClean="0">
                <a:latin typeface="Heiti TC Light"/>
                <a:ea typeface="Heiti TC Light"/>
                <a:cs typeface="Heiti TC Light"/>
              </a:rPr>
              <a:t>6</a:t>
            </a:r>
            <a:r>
              <a:rPr lang="en-US" altLang="zh-CN" sz="3600" u="sng" dirty="0" smtClean="0">
                <a:latin typeface="Heiti TC Light"/>
                <a:ea typeface="Heiti TC Light"/>
                <a:cs typeface="Heiti TC Light"/>
              </a:rPr>
              <a:t>/17/18</a:t>
            </a:r>
            <a:endParaRPr lang="zh-CHT" altLang="en-US" sz="3600" u="sng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666" y="1557866"/>
            <a:ext cx="629984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CN" altLang="en-US" sz="3600" dirty="0">
                <a:latin typeface="Heiti TC Medium"/>
                <a:ea typeface="Heiti TC Medium"/>
                <a:cs typeface="Heiti TC Medium"/>
              </a:rPr>
              <a:t>警戒的对象，内容和结局？</a:t>
            </a:r>
          </a:p>
          <a:p>
            <a:pPr marL="571500" indent="-571500">
              <a:buFont typeface="Arial"/>
              <a:buChar char="•"/>
            </a:pP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这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为什么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是更美</a:t>
            </a:r>
            <a:r>
              <a:rPr lang="zh-CHT" altLang="en-US" sz="3600" dirty="0" smtClean="0"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警戒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？</a:t>
            </a:r>
            <a:endParaRPr lang="en-US" altLang="zh-CN" sz="3600" dirty="0" smtClean="0">
              <a:latin typeface="Heiti TC Medium"/>
              <a:ea typeface="Heiti TC Medium"/>
              <a:cs typeface="Heiti TC Medium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警戒面前，我们如何回应？</a:t>
            </a:r>
            <a:endParaRPr lang="en-US" altLang="zh-CN" sz="3600" dirty="0" smtClean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135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0"/>
            <a:ext cx="8603786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0"/>
            <a:ext cx="860378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0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5067" y="27902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422061"/>
              </p:ext>
            </p:extLst>
          </p:nvPr>
        </p:nvGraphicFramePr>
        <p:xfrm>
          <a:off x="33864" y="1325880"/>
          <a:ext cx="973666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936"/>
                <a:gridCol w="2082800"/>
                <a:gridCol w="2099733"/>
                <a:gridCol w="3759200"/>
              </a:tblGrid>
              <a:tr h="493366">
                <a:tc>
                  <a:txBody>
                    <a:bodyPr/>
                    <a:lstStyle/>
                    <a:p>
                      <a:r>
                        <a:rPr lang="zh-CN" altLang="en-US" sz="3000" dirty="0" smtClean="0">
                          <a:latin typeface="黑体"/>
                          <a:ea typeface="黑体"/>
                          <a:cs typeface="黑体"/>
                        </a:rPr>
                        <a:t>希伯来书</a:t>
                      </a:r>
                      <a:endParaRPr lang="en-US" sz="30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latin typeface="黑体"/>
                          <a:ea typeface="黑体"/>
                          <a:cs typeface="黑体"/>
                        </a:rPr>
                        <a:t>警戒前</a:t>
                      </a:r>
                      <a:endParaRPr lang="zh-TW" altLang="en-US" sz="30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latin typeface="黑体"/>
                          <a:ea typeface="黑体"/>
                          <a:cs typeface="黑体"/>
                        </a:rPr>
                        <a:t>警戒</a:t>
                      </a:r>
                      <a:endParaRPr lang="zh-TW" altLang="en-US" sz="30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000" dirty="0" smtClean="0">
                          <a:latin typeface="黑体"/>
                          <a:ea typeface="黑体"/>
                          <a:cs typeface="黑体"/>
                        </a:rPr>
                        <a:t>警戒后不听的结局</a:t>
                      </a:r>
                      <a:endParaRPr lang="zh-TW" altLang="en-US" sz="30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449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000" dirty="0" smtClean="0">
                          <a:latin typeface="黑体"/>
                          <a:ea typeface="黑体"/>
                          <a:cs typeface="黑体"/>
                        </a:rPr>
                        <a:t>2:1-4</a:t>
                      </a:r>
                      <a:endParaRPr lang="zh-TW" altLang="en-US" sz="30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道理，救恩</a:t>
                      </a:r>
                      <a:endParaRPr lang="en-US" altLang="zh-TW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郑重不忽略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bg1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随流失去</a:t>
                      </a: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怎能逃罪？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47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000" dirty="0" smtClean="0">
                          <a:latin typeface="黑体"/>
                          <a:ea typeface="黑体"/>
                          <a:cs typeface="黑体"/>
                        </a:rPr>
                        <a:t>3:10-15</a:t>
                      </a:r>
                      <a:endParaRPr lang="zh-TW" altLang="en-US" sz="30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安息</a:t>
                      </a:r>
                      <a:endParaRPr lang="zh-TW" altLang="en-US" sz="3000" dirty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信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没有安息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22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000" dirty="0" smtClean="0">
                          <a:latin typeface="黑体"/>
                          <a:ea typeface="黑体"/>
                          <a:cs typeface="黑体"/>
                        </a:rPr>
                        <a:t>4:1-3</a:t>
                      </a:r>
                      <a:endParaRPr lang="zh-TW" altLang="en-US" sz="30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安息，福音</a:t>
                      </a:r>
                      <a:endParaRPr lang="zh-TW" altLang="en-US" sz="3000" dirty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畏惧，信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于他们无益无安息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334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000" dirty="0" smtClean="0">
                          <a:latin typeface="黑体"/>
                          <a:ea typeface="黑体"/>
                          <a:cs typeface="黑体"/>
                        </a:rPr>
                        <a:t>6:6-8</a:t>
                      </a:r>
                      <a:endParaRPr lang="zh-TW" altLang="en-US" sz="30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道理</a:t>
                      </a:r>
                      <a:endParaRPr lang="zh-TW" altLang="en-US" sz="3000" dirty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坚守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废弃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000" dirty="0" smtClean="0">
                          <a:latin typeface="黑体"/>
                          <a:ea typeface="黑体"/>
                          <a:cs typeface="黑体"/>
                        </a:rPr>
                        <a:t>8:5-6</a:t>
                      </a:r>
                      <a:endParaRPr lang="zh-TW" altLang="en-US" sz="30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指示样式</a:t>
                      </a:r>
                      <a:endParaRPr lang="zh-TW" altLang="en-US" sz="3000" dirty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谨慎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469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000" dirty="0" smtClean="0">
                          <a:latin typeface="黑体"/>
                          <a:ea typeface="黑体"/>
                          <a:cs typeface="黑体"/>
                        </a:rPr>
                        <a:t>10:26-39</a:t>
                      </a:r>
                      <a:endParaRPr lang="zh-TW" altLang="en-US" sz="30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真道</a:t>
                      </a:r>
                      <a:endParaRPr lang="zh-TW" altLang="en-US" sz="3000" dirty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远离罪恶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刑罚加重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175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000" dirty="0" smtClean="0">
                          <a:latin typeface="黑体"/>
                          <a:ea typeface="黑体"/>
                          <a:cs typeface="黑体"/>
                        </a:rPr>
                        <a:t>12:25-29</a:t>
                      </a:r>
                      <a:endParaRPr lang="zh-TW" altLang="en-US" sz="30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说话</a:t>
                      </a:r>
                      <a:endParaRPr lang="zh-TW" altLang="en-US" sz="3000" dirty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谨慎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不能逃罪</a:t>
                      </a:r>
                      <a:endParaRPr lang="zh-TW" altLang="en-US" sz="30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70" y="-575731"/>
            <a:ext cx="2252130" cy="20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1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533" y="1083733"/>
            <a:ext cx="629984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为什么是更美</a:t>
            </a:r>
            <a:r>
              <a:rPr lang="zh-CHT" altLang="en-US" sz="3600" dirty="0" smtClean="0"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警戒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？</a:t>
            </a:r>
            <a:endParaRPr lang="en-US" altLang="zh-CN" sz="3600" dirty="0" smtClean="0">
              <a:latin typeface="Heiti TC Medium"/>
              <a:ea typeface="Heiti TC Medium"/>
              <a:cs typeface="Heiti TC Medium"/>
            </a:endParaRPr>
          </a:p>
          <a:p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因为</a:t>
            </a:r>
            <a:r>
              <a:rPr lang="en-US" altLang="zh-CN" sz="3600" dirty="0" smtClean="0">
                <a:latin typeface="Heiti TC Medium"/>
                <a:ea typeface="Heiti TC Medium"/>
                <a:cs typeface="Heiti TC Medium"/>
              </a:rPr>
              <a:t> 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－－－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/>
              <a:t>平衡我们的信心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21465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67" y="-2"/>
            <a:ext cx="71628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希伯来书</a:t>
            </a:r>
            <a:r>
              <a:rPr lang="zh-CN" altLang="zh-TW" sz="3600" dirty="0"/>
              <a:t>9</a:t>
            </a:r>
            <a:r>
              <a:rPr lang="en-US" altLang="zh-CN" sz="3600" dirty="0" smtClean="0"/>
              <a:t>:</a:t>
            </a:r>
            <a:r>
              <a:rPr lang="en-US" altLang="zh-TW" sz="3600" dirty="0" smtClean="0"/>
              <a:t>13 </a:t>
            </a:r>
            <a:r>
              <a:rPr lang="zh-TW" altLang="en-US" sz="3600" dirty="0"/>
              <a:t>若山羊和公牛的血并母牛犊的灰洒在不洁的人身上，尚且叫人成圣，身体洁净， </a:t>
            </a:r>
            <a:r>
              <a:rPr lang="en-US" altLang="zh-TW" sz="3600" dirty="0"/>
              <a:t>14 </a:t>
            </a:r>
            <a:r>
              <a:rPr lang="zh-TW" altLang="en-US" sz="3600" dirty="0"/>
              <a:t>何况基督借着永远的灵，将自己无瑕无疵献给神，他的血岂不更能洗净你们的心，除去你们的死行，</a:t>
            </a:r>
            <a:r>
              <a:rPr lang="zh-TW" altLang="en-US" sz="3600" dirty="0">
                <a:solidFill>
                  <a:srgbClr val="FFFF00"/>
                </a:solidFill>
              </a:rPr>
              <a:t>使你们侍奉那永生神</a:t>
            </a:r>
            <a:r>
              <a:rPr lang="zh-TW" altLang="en-US" sz="3600" dirty="0"/>
              <a:t>吗？ </a:t>
            </a:r>
            <a:r>
              <a:rPr lang="en-US" altLang="zh-TW" sz="3600" dirty="0"/>
              <a:t>15 </a:t>
            </a:r>
            <a:r>
              <a:rPr lang="zh-TW" altLang="en-US" sz="3600" dirty="0"/>
              <a:t>为此，他做了新约的中保，既然受死赎了人在前约之时所犯的罪过，便</a:t>
            </a:r>
            <a:r>
              <a:rPr lang="zh-TW" altLang="en-US" sz="3600" dirty="0">
                <a:solidFill>
                  <a:srgbClr val="FFFF00"/>
                </a:solidFill>
              </a:rPr>
              <a:t>叫蒙召之人得着所应许永远的产业</a:t>
            </a:r>
            <a:r>
              <a:rPr lang="zh-TW" altLang="en-US" sz="3600" dirty="0" smtClean="0"/>
              <a:t>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7074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734" y="639233"/>
            <a:ext cx="7230534" cy="43359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8133" y="511286"/>
            <a:ext cx="5164666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000000"/>
                </a:solidFill>
              </a:rPr>
              <a:t>已经应许迦南美地，还要以色列人攻取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已经</a:t>
            </a:r>
            <a:r>
              <a:rPr lang="zh-TW" altLang="en-US" sz="2200" dirty="0">
                <a:solidFill>
                  <a:srgbClr val="000000"/>
                </a:solidFill>
              </a:rPr>
              <a:t>成就，还要祷告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已经</a:t>
            </a:r>
            <a:r>
              <a:rPr lang="zh-TW" altLang="en-US" sz="2200" dirty="0">
                <a:solidFill>
                  <a:srgbClr val="000000"/>
                </a:solidFill>
              </a:rPr>
              <a:t>安全，还要警戒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已经得救</a:t>
            </a:r>
            <a:r>
              <a:rPr lang="zh-TW" altLang="en-US" sz="2200" dirty="0">
                <a:solidFill>
                  <a:srgbClr val="000000"/>
                </a:solidFill>
              </a:rPr>
              <a:t>，还要求告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已经得胜</a:t>
            </a:r>
            <a:r>
              <a:rPr lang="zh-TW" altLang="en-US" sz="2200" dirty="0">
                <a:solidFill>
                  <a:srgbClr val="000000"/>
                </a:solidFill>
              </a:rPr>
              <a:t>，还要活出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已经饶</a:t>
            </a:r>
            <a:r>
              <a:rPr lang="zh-TW" altLang="en-US" sz="2200" dirty="0">
                <a:solidFill>
                  <a:srgbClr val="000000"/>
                </a:solidFill>
              </a:rPr>
              <a:t>恕，还要悔改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已经应许</a:t>
            </a:r>
            <a:r>
              <a:rPr lang="zh-TW" altLang="en-US" sz="2200" dirty="0">
                <a:solidFill>
                  <a:srgbClr val="000000"/>
                </a:solidFill>
              </a:rPr>
              <a:t>，</a:t>
            </a:r>
            <a:r>
              <a:rPr lang="zh-TW" altLang="en-US" sz="2200" dirty="0" smtClean="0">
                <a:solidFill>
                  <a:srgbClr val="000000"/>
                </a:solidFill>
              </a:rPr>
              <a:t>还要侍奉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既</a:t>
            </a:r>
            <a:r>
              <a:rPr lang="zh-TW" altLang="en-US" sz="2200" dirty="0" smtClean="0">
                <a:solidFill>
                  <a:srgbClr val="000000"/>
                </a:solidFill>
              </a:rPr>
              <a:t>然</a:t>
            </a:r>
            <a:r>
              <a:rPr lang="en-US" altLang="zh-TW" sz="2200" dirty="0" smtClean="0">
                <a:solidFill>
                  <a:srgbClr val="000000"/>
                </a:solidFill>
              </a:rPr>
              <a:t>			</a:t>
            </a:r>
            <a:r>
              <a:rPr lang="zh-TW" altLang="en-US" sz="2200" dirty="0" smtClean="0">
                <a:solidFill>
                  <a:srgbClr val="000000"/>
                </a:solidFill>
              </a:rPr>
              <a:t>未然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既有</a:t>
            </a:r>
            <a:r>
              <a:rPr lang="zh-TW" altLang="en-US" sz="2200" dirty="0">
                <a:solidFill>
                  <a:srgbClr val="000000"/>
                </a:solidFill>
              </a:rPr>
              <a:t>恩典，又有真理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既有慈爱</a:t>
            </a:r>
            <a:r>
              <a:rPr lang="zh-TW" altLang="en-US" sz="2200" dirty="0">
                <a:solidFill>
                  <a:srgbClr val="000000"/>
                </a:solidFill>
              </a:rPr>
              <a:t>，又有公义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既有预</a:t>
            </a:r>
            <a:r>
              <a:rPr lang="zh-TW" altLang="en-US" sz="2200" dirty="0">
                <a:solidFill>
                  <a:srgbClr val="000000"/>
                </a:solidFill>
              </a:rPr>
              <a:t>定，又有自由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既有</a:t>
            </a:r>
            <a:r>
              <a:rPr lang="zh-TW" altLang="en-US" sz="2200" dirty="0">
                <a:solidFill>
                  <a:srgbClr val="000000"/>
                </a:solidFill>
              </a:rPr>
              <a:t>信心，又有行为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r>
              <a:rPr lang="zh-TW" altLang="en-US" sz="2200" dirty="0" smtClean="0">
                <a:solidFill>
                  <a:srgbClr val="000000"/>
                </a:solidFill>
              </a:rPr>
              <a:t>既有因信称义</a:t>
            </a:r>
            <a:r>
              <a:rPr lang="zh-TW" altLang="en-US" sz="2200" dirty="0">
                <a:solidFill>
                  <a:srgbClr val="000000"/>
                </a:solidFill>
              </a:rPr>
              <a:t>，又有道成肉</a:t>
            </a:r>
            <a:r>
              <a:rPr lang="zh-TW" altLang="en-US" sz="2200" dirty="0" smtClean="0">
                <a:solidFill>
                  <a:srgbClr val="000000"/>
                </a:solidFill>
              </a:rPr>
              <a:t>身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3267"/>
            <a:ext cx="6477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7" y="4398545"/>
            <a:ext cx="2201333" cy="1320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72982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我们得救，究竟是靠着恩典，还是靠着好行为呢？ </a:t>
            </a:r>
            <a:r>
              <a:rPr lang="zh-TW" altLang="en-US" sz="3200" dirty="0" smtClean="0"/>
              <a:t>是靠恩典</a:t>
            </a:r>
            <a:r>
              <a:rPr lang="zh-TW" altLang="en-US" sz="3200" dirty="0"/>
              <a:t>，这恩典会在我们的好行为中显</a:t>
            </a:r>
            <a:r>
              <a:rPr lang="zh-TW" altLang="en-US" sz="3200" dirty="0" smtClean="0"/>
              <a:t>出来。保罗提醒</a:t>
            </a:r>
            <a:r>
              <a:rPr lang="zh-TW" altLang="en-US" sz="3200" dirty="0"/>
              <a:t>他的读者顺服的重要，这可能听起来像“靠自己的努力上天堂”的计划。但实际上并不是。保罗马上接着说，我们的好行为是神成就的。所以，完全是靠着恩典，然而我们也有责任做些什么，作为回应。 当保罗敦促他的读者“作成”他们得救的功夫时，他的意思是我们已经接受了恩典，要做合乎逻辑的后续工作</a:t>
            </a:r>
            <a:r>
              <a:rPr lang="zh-TW" altLang="en-US" sz="3200" dirty="0" smtClean="0"/>
              <a:t>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32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7" y="4398545"/>
            <a:ext cx="2201333" cy="1320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7162800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/>
              <a:t>他不是说我们</a:t>
            </a:r>
            <a:r>
              <a:rPr lang="zh-TW" altLang="en-US" sz="3400" dirty="0"/>
              <a:t>“制造”我们的救恩。我们只是跟随圣灵在我们里面的带领，继续努力，因为我们已经藉着恩典被更新了</a:t>
            </a:r>
            <a:r>
              <a:rPr lang="zh-TW" altLang="en-US" sz="3400" dirty="0" smtClean="0"/>
              <a:t>。人很容易犯非对即错</a:t>
            </a:r>
            <a:r>
              <a:rPr lang="zh-TW" altLang="en-US" sz="3400" dirty="0"/>
              <a:t>的错误。我们可能把恩典当作借口，随意生活，反正我们已经被赦免了。或者，我们可能会忽略恩典，拚命赚取神的喜爱。但救恩是完全靠着恩典的，而我们的回应就是：顺服，藉着神在我们里面持续不断的工作来顺服。这是一个精妙的平衡，也是神圣的平衡</a:t>
            </a:r>
            <a:r>
              <a:rPr lang="en-US" altLang="zh-TW" sz="3400" dirty="0"/>
              <a:t>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843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533" y="1083733"/>
            <a:ext cx="62998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Heiti TC Medium"/>
                <a:ea typeface="Heiti TC Medium"/>
                <a:cs typeface="Heiti TC Medium"/>
              </a:rPr>
              <a:t>为什么是更美</a:t>
            </a:r>
            <a:r>
              <a:rPr lang="zh-CHT" altLang="en-US" sz="4000" dirty="0" smtClean="0"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4000" dirty="0" smtClean="0">
                <a:latin typeface="Heiti TC Medium"/>
                <a:ea typeface="Heiti TC Medium"/>
                <a:cs typeface="Heiti TC Medium"/>
              </a:rPr>
              <a:t>警戒</a:t>
            </a:r>
            <a:r>
              <a:rPr lang="zh-CN" altLang="en-US" sz="4000" dirty="0" smtClean="0">
                <a:latin typeface="Heiti TC Medium"/>
                <a:ea typeface="Heiti TC Medium"/>
                <a:cs typeface="Heiti TC Medium"/>
              </a:rPr>
              <a:t>？</a:t>
            </a:r>
            <a:endParaRPr lang="en-US" altLang="zh-CN" sz="4000" dirty="0" smtClean="0">
              <a:latin typeface="Heiti TC Medium"/>
              <a:ea typeface="Heiti TC Medium"/>
              <a:cs typeface="Heiti TC Medium"/>
            </a:endParaRPr>
          </a:p>
          <a:p>
            <a:r>
              <a:rPr lang="zh-CN" altLang="en-US" sz="4000" dirty="0" smtClean="0">
                <a:latin typeface="Heiti TC Medium"/>
                <a:ea typeface="Heiti TC Medium"/>
                <a:cs typeface="Heiti TC Medium"/>
              </a:rPr>
              <a:t>因为</a:t>
            </a:r>
            <a:r>
              <a:rPr lang="en-US" altLang="zh-CN" sz="4000" dirty="0" smtClean="0">
                <a:latin typeface="Heiti TC Medium"/>
                <a:ea typeface="Heiti TC Medium"/>
                <a:cs typeface="Heiti TC Medium"/>
              </a:rPr>
              <a:t> </a:t>
            </a:r>
            <a:r>
              <a:rPr lang="zh-CN" altLang="en-US" sz="4000" dirty="0" smtClean="0">
                <a:latin typeface="Heiti TC Medium"/>
                <a:ea typeface="Heiti TC Medium"/>
                <a:cs typeface="Heiti TC Medium"/>
              </a:rPr>
              <a:t>－－－</a:t>
            </a:r>
            <a:endParaRPr lang="en-US" sz="4000" dirty="0">
              <a:latin typeface="Heiti TC Medium"/>
              <a:ea typeface="Heiti TC Medium"/>
              <a:cs typeface="Heiti TC Medium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4000" dirty="0" smtClean="0"/>
              <a:t>平衡我们的信心</a:t>
            </a:r>
            <a:endParaRPr lang="en-US" altLang="zh-CN" sz="40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成全我们的信心</a:t>
            </a:r>
            <a:endParaRPr lang="en-US" altLang="zh-CN" sz="40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zh-CN" altLang="en-US" sz="32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甘</a:t>
            </a:r>
            <a:r>
              <a:rPr lang="zh-TW" altLang="en-US" sz="32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心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（</a:t>
            </a:r>
            <a:r>
              <a:rPr lang="en-US" altLang="zh-CN" sz="3200" dirty="0">
                <a:latin typeface="黑体"/>
                <a:ea typeface="黑体"/>
                <a:cs typeface="黑体"/>
              </a:rPr>
              <a:t>10:32-34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）</a:t>
            </a:r>
            <a:endParaRPr lang="en-US" altLang="zh-CN" sz="3200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ü"/>
            </a:pPr>
            <a:r>
              <a:rPr lang="zh-CN" altLang="en-US" sz="32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耐</a:t>
            </a:r>
            <a:r>
              <a:rPr lang="zh-TW" altLang="en-US" sz="32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心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（</a:t>
            </a:r>
            <a:r>
              <a:rPr lang="en-US" altLang="zh-CN" sz="3200" dirty="0">
                <a:latin typeface="黑体"/>
                <a:ea typeface="黑体"/>
                <a:cs typeface="黑体"/>
              </a:rPr>
              <a:t>10:35-36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）</a:t>
            </a:r>
            <a:endParaRPr lang="en-US" altLang="zh-CN" sz="3200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ü"/>
            </a:pPr>
            <a:r>
              <a:rPr lang="zh-TW" altLang="en-US" sz="32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信心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（</a:t>
            </a:r>
            <a:r>
              <a:rPr lang="en-US" altLang="zh-CN" sz="3200" dirty="0">
                <a:latin typeface="黑体"/>
                <a:ea typeface="黑体"/>
                <a:cs typeface="黑体"/>
              </a:rPr>
              <a:t>10:37-39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）</a:t>
            </a:r>
            <a:endParaRPr lang="en-US" altLang="zh-TW" sz="3200" dirty="0">
              <a:latin typeface="黑体"/>
              <a:ea typeface="黑体"/>
              <a:cs typeface="黑体"/>
            </a:endParaRPr>
          </a:p>
          <a:p>
            <a:pPr marL="457200" indent="-457200">
              <a:buFont typeface="Arial"/>
              <a:buChar char="•"/>
            </a:pP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8933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6891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/>
              <a:t>希伯来书</a:t>
            </a:r>
            <a:r>
              <a:rPr lang="en-US" altLang="zh-CN" sz="4000" dirty="0" smtClean="0"/>
              <a:t>10:</a:t>
            </a:r>
            <a:r>
              <a:rPr lang="en-US" altLang="zh-TW" sz="4000" dirty="0"/>
              <a:t>26 </a:t>
            </a:r>
            <a:r>
              <a:rPr lang="zh-TW" altLang="en-US" sz="4000" dirty="0"/>
              <a:t>因为我们得知真道以后，若故意犯罪，赎罪的祭就再没有了， </a:t>
            </a:r>
            <a:r>
              <a:rPr lang="en-US" altLang="zh-TW" sz="4000" dirty="0"/>
              <a:t>27 </a:t>
            </a:r>
            <a:r>
              <a:rPr lang="zh-TW" altLang="en-US" sz="4000" dirty="0"/>
              <a:t>唯有战惧等候审判和那烧灭众敌人的烈火。 </a:t>
            </a:r>
            <a:r>
              <a:rPr lang="en-US" altLang="zh-TW" sz="4000" dirty="0"/>
              <a:t>28 </a:t>
            </a:r>
            <a:r>
              <a:rPr lang="zh-TW" altLang="en-US" sz="4000" dirty="0"/>
              <a:t>人干犯摩西的律法，凭两三个见证人，尚且不得怜恤而死</a:t>
            </a:r>
            <a:r>
              <a:rPr lang="zh-TW" altLang="en-US" sz="4000" dirty="0" smtClean="0"/>
              <a:t>；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8709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700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LOVE ME?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你爱我吗？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Then Respond To My Grace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那就回应我的恩典</a:t>
            </a:r>
            <a:endPara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Genesis </a:t>
            </a:r>
            <a:r>
              <a:rPr lang="zh-CN" alt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创世记</a:t>
            </a:r>
            <a:r>
              <a:rPr lang="en-US" altLang="zh-CN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22:1-18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 descr="thinking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65502"/>
            <a:ext cx="4584700" cy="2616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381002"/>
            <a:ext cx="8153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 I motivated by a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 by His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love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br>
              <a:rPr lang="en-US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什么激励我：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任务单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还是他的</a:t>
            </a:r>
            <a:r>
              <a:rPr lang="zh-CN" alt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爱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serving Him a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duty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delight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br>
              <a:rPr 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服侍他是我的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任务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还是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喜乐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 attitude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got to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get to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我的心态是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需要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zh-CN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还是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想要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Perry\Desktop\Perrys Documents 2-27-13\My Pictures\passion-of-chr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397" y="254001"/>
            <a:ext cx="456240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17500"/>
            <a:ext cx="8915400" cy="4826000"/>
          </a:xfrm>
        </p:spPr>
        <p:txBody>
          <a:bodyPr/>
          <a:lstStyle/>
          <a:p>
            <a:pPr marL="0" indent="0" eaLnBrk="1" hangingPunct="1">
              <a:buClr>
                <a:srgbClr val="080808"/>
              </a:buClr>
              <a:buNone/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 love you and                                         </a:t>
            </a:r>
          </a:p>
          <a:p>
            <a:pPr marL="0" indent="0" eaLnBrk="1" hangingPunct="1">
              <a:buClr>
                <a:srgbClr val="080808"/>
              </a:buClr>
              <a:buNone/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have lavished My                                          grace, mercy and                              forgiveness upon                                     you. Now I am                                      asking, Will you </a:t>
            </a:r>
          </a:p>
          <a:p>
            <a:pPr marL="0" indent="0" eaLnBrk="1" hangingPunct="1">
              <a:buClr>
                <a:srgbClr val="080808"/>
              </a:buClr>
              <a:buNone/>
              <a:defRPr/>
            </a:pPr>
            <a:r>
              <a:rPr lang="en-US" sz="36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RESPOND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to my </a:t>
            </a:r>
          </a:p>
          <a:p>
            <a:pPr marL="0" indent="0" eaLnBrk="1" hangingPunct="1">
              <a:buClr>
                <a:srgbClr val="080808"/>
              </a:buClr>
              <a:buNone/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love by trusting </a:t>
            </a:r>
          </a:p>
          <a:p>
            <a:pPr marL="0" indent="0" eaLnBrk="1" hangingPunct="1">
              <a:buClr>
                <a:srgbClr val="080808"/>
              </a:buClr>
              <a:buNone/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Me in obedience!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2544901"/>
            <a:ext cx="487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 smtClean="0">
                <a:solidFill>
                  <a:srgbClr val="FFFFFF"/>
                </a:solidFill>
                <a:latin typeface="Garamond" pitchFamily="18" charset="0"/>
              </a:rPr>
              <a:t>我爱你并已将我的恩典，怜悯与赦免倾倒于你。现在我要求，你会以信靠顺服</a:t>
            </a:r>
            <a:r>
              <a:rPr lang="zh-CN" altLang="en-US" sz="4000" dirty="0" smtClean="0">
                <a:solidFill>
                  <a:srgbClr val="FFFF00"/>
                </a:solidFill>
                <a:latin typeface="Garamond" pitchFamily="18" charset="0"/>
              </a:rPr>
              <a:t>回应</a:t>
            </a:r>
            <a:r>
              <a:rPr lang="zh-CN" altLang="en-US" sz="4000" dirty="0" smtClean="0">
                <a:solidFill>
                  <a:srgbClr val="FFFFFF"/>
                </a:solidFill>
                <a:latin typeface="Garamond" pitchFamily="18" charset="0"/>
              </a:rPr>
              <a:t>我的爱！</a:t>
            </a:r>
            <a:endParaRPr lang="en-US" sz="4000" dirty="0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iamond or pen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32" y="0"/>
            <a:ext cx="9152632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7600" y="3302000"/>
            <a:ext cx="421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‘Endure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坚忍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 =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hupo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under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在下面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+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mone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remain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坚持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533" y="1083733"/>
            <a:ext cx="6299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为什么是更美</a:t>
            </a:r>
            <a:r>
              <a:rPr lang="zh-CHT" altLang="en-US" sz="3600" dirty="0" smtClean="0"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警戒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？</a:t>
            </a:r>
            <a:endParaRPr lang="en-US" altLang="zh-CN" sz="3600" dirty="0" smtClean="0">
              <a:latin typeface="Heiti TC Medium"/>
              <a:ea typeface="Heiti TC Medium"/>
              <a:cs typeface="Heiti TC Medium"/>
            </a:endParaRPr>
          </a:p>
          <a:p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因为</a:t>
            </a:r>
            <a:r>
              <a:rPr lang="en-US" altLang="zh-CN" sz="3600" dirty="0" smtClean="0">
                <a:latin typeface="Heiti TC Medium"/>
                <a:ea typeface="Heiti TC Medium"/>
                <a:cs typeface="Heiti TC Medium"/>
              </a:rPr>
              <a:t> 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－－－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/>
              <a:t>平衡我们的信心</a:t>
            </a:r>
            <a:endParaRPr lang="en-US" altLang="zh-CN" sz="3600" dirty="0" smtClean="0"/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/>
              <a:t>成全我们的信心</a:t>
            </a:r>
            <a:endParaRPr lang="en-US" altLang="zh-CN" sz="3600" dirty="0" smtClean="0"/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/>
              <a:t>坚固我们的信心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3362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065" y="2865725"/>
            <a:ext cx="638386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希伯来书</a:t>
            </a:r>
            <a:r>
              <a:rPr lang="en-US" altLang="zh-CN" sz="3600" dirty="0" smtClean="0"/>
              <a:t>10</a:t>
            </a:r>
            <a:r>
              <a:rPr lang="en-US" altLang="zh-CN" sz="3600" dirty="0"/>
              <a:t>:</a:t>
            </a:r>
            <a:r>
              <a:rPr lang="en-US" altLang="zh-TW" sz="3600" dirty="0"/>
              <a:t>26 </a:t>
            </a:r>
            <a:r>
              <a:rPr lang="zh-TW" altLang="en-US" sz="3600" dirty="0"/>
              <a:t>因为我们得知真道以后，若故意犯罪，赎罪的祭就再没有了</a:t>
            </a:r>
            <a:endParaRPr lang="en-US" altLang="zh-TW" sz="3600" dirty="0"/>
          </a:p>
        </p:txBody>
      </p:sp>
      <p:sp>
        <p:nvSpPr>
          <p:cNvPr id="5" name="Rectangle 4"/>
          <p:cNvSpPr/>
          <p:nvPr/>
        </p:nvSpPr>
        <p:spPr>
          <a:xfrm>
            <a:off x="626533" y="1103576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Heiti SC Light"/>
                <a:ea typeface="Heiti SC Light"/>
                <a:cs typeface="Heiti SC Light"/>
              </a:rPr>
              <a:t>更</a:t>
            </a:r>
            <a:r>
              <a:rPr lang="zh-TW" altLang="en-US" sz="3600" dirty="0" smtClean="0">
                <a:latin typeface="Heiti SC Light"/>
                <a:ea typeface="Heiti SC Light"/>
                <a:cs typeface="Heiti SC Light"/>
              </a:rPr>
              <a:t>美的</a:t>
            </a:r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警戒</a:t>
            </a:r>
            <a:endParaRPr lang="en-US" altLang="zh-CN" sz="3600" dirty="0">
              <a:latin typeface="Heiti SC Light"/>
              <a:ea typeface="Heiti SC Light"/>
              <a:cs typeface="Heiti SC Light"/>
            </a:endParaRPr>
          </a:p>
          <a:p>
            <a:pPr algn="ctr"/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认罪悔改</a:t>
            </a:r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远离试探</a:t>
            </a:r>
            <a:endParaRPr lang="en-US" sz="3200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134057"/>
            <a:ext cx="68918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本周挑战</a:t>
            </a:r>
            <a:endParaRPr lang="en-US" sz="3200" dirty="0">
              <a:latin typeface="Heiti SC Light"/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3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133490"/>
            <a:ext cx="6891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/>
              <a:t>希伯来书</a:t>
            </a:r>
            <a:r>
              <a:rPr lang="en-US" altLang="zh-CN" sz="4000" dirty="0" smtClean="0"/>
              <a:t>10:</a:t>
            </a:r>
            <a:r>
              <a:rPr lang="en-US" altLang="zh-TW" sz="4000" dirty="0" smtClean="0"/>
              <a:t>29 </a:t>
            </a:r>
            <a:r>
              <a:rPr lang="zh-TW" altLang="en-US" sz="4000" dirty="0"/>
              <a:t>何况人践踏神的儿子，将那使他成圣之约的血当做平常，又亵慢施恩的圣灵，你们想，他要受的刑罚该怎样加重呢！ </a:t>
            </a:r>
            <a:r>
              <a:rPr lang="en-US" altLang="zh-TW" sz="4000" dirty="0"/>
              <a:t>30 </a:t>
            </a:r>
            <a:r>
              <a:rPr lang="zh-TW" altLang="en-US" sz="4000" dirty="0"/>
              <a:t>因为我们知道谁说“申冤在我，我必报应”，又说“主要审判他的百姓”。 </a:t>
            </a:r>
            <a:r>
              <a:rPr lang="en-US" altLang="zh-TW" sz="4000" dirty="0"/>
              <a:t>31 </a:t>
            </a:r>
            <a:r>
              <a:rPr lang="zh-TW" altLang="en-US" sz="4000" dirty="0"/>
              <a:t>落在永生神的手里，真是可怕的</a:t>
            </a:r>
            <a:r>
              <a:rPr lang="zh-TW" altLang="en-US" sz="4000" dirty="0" smtClean="0"/>
              <a:t>！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2444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150423"/>
            <a:ext cx="6891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/>
              <a:t>希伯来书</a:t>
            </a:r>
            <a:r>
              <a:rPr lang="en-US" altLang="zh-CN" sz="4000" dirty="0" smtClean="0"/>
              <a:t>10:</a:t>
            </a:r>
            <a:r>
              <a:rPr lang="en-US" altLang="zh-TW" sz="4000" dirty="0" smtClean="0"/>
              <a:t>32 </a:t>
            </a:r>
            <a:r>
              <a:rPr lang="zh-TW" altLang="en-US" sz="4000" dirty="0"/>
              <a:t>你们要追念往日蒙了光照以后，所忍受大争战的各样苦难。 </a:t>
            </a:r>
            <a:r>
              <a:rPr lang="en-US" altLang="zh-TW" sz="4000" dirty="0"/>
              <a:t>33 </a:t>
            </a:r>
            <a:r>
              <a:rPr lang="zh-TW" altLang="en-US" sz="4000" dirty="0"/>
              <a:t>一面被毁谤，遭患难，成了戏景叫众人观看；一面陪伴那些受这样苦难的人。 </a:t>
            </a:r>
            <a:r>
              <a:rPr lang="en-US" altLang="zh-TW" sz="4000" dirty="0"/>
              <a:t>34 </a:t>
            </a:r>
            <a:r>
              <a:rPr lang="zh-TW" altLang="en-US" sz="4000" dirty="0"/>
              <a:t>因为你们体恤了那些被捆锁的人，并且你们的家业被人抢去，也甘心忍受，知道自己有更美、长存的家业</a:t>
            </a:r>
            <a:r>
              <a:rPr lang="zh-TW" altLang="en-US" sz="4000" dirty="0" smtClean="0"/>
              <a:t>。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2444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116555"/>
            <a:ext cx="6891866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希伯来书</a:t>
            </a:r>
            <a:r>
              <a:rPr lang="en-US" altLang="zh-CN" sz="3600" dirty="0" smtClean="0"/>
              <a:t>10:</a:t>
            </a:r>
            <a:r>
              <a:rPr lang="en-US" altLang="zh-TW" sz="3600" dirty="0" smtClean="0"/>
              <a:t>35 </a:t>
            </a:r>
            <a:r>
              <a:rPr lang="zh-TW" altLang="en-US" sz="3600" dirty="0" smtClean="0"/>
              <a:t>所以，你们不可丢弃勇敢的心，存这样的心必得大赏赐。 </a:t>
            </a:r>
            <a:r>
              <a:rPr lang="en-US" altLang="zh-TW" sz="3600" dirty="0" smtClean="0"/>
              <a:t>36 </a:t>
            </a:r>
            <a:r>
              <a:rPr lang="zh-TW" altLang="en-US" sz="3600" dirty="0" smtClean="0"/>
              <a:t>你们必须忍耐，使你们行完了神的旨意，就可以得着所应许的。 </a:t>
            </a:r>
            <a:r>
              <a:rPr lang="en-US" altLang="zh-TW" sz="3600" dirty="0" smtClean="0"/>
              <a:t>37 “</a:t>
            </a:r>
            <a:r>
              <a:rPr lang="zh-TW" altLang="en-US" sz="3600" dirty="0" smtClean="0"/>
              <a:t>因为还有一点点时候，那要来的就来，并不迟延。 </a:t>
            </a:r>
            <a:r>
              <a:rPr lang="en-US" altLang="zh-TW" sz="3600" dirty="0" smtClean="0"/>
              <a:t>38 </a:t>
            </a:r>
            <a:r>
              <a:rPr lang="zh-TW" altLang="en-US" sz="3600" dirty="0" smtClean="0"/>
              <a:t>只是义人必因信得生；他若退后，我心里就不喜欢他。” </a:t>
            </a:r>
            <a:r>
              <a:rPr lang="en-US" altLang="zh-TW" sz="3600" dirty="0" smtClean="0"/>
              <a:t>39 </a:t>
            </a:r>
            <a:r>
              <a:rPr lang="zh-TW" altLang="en-US" sz="3600" dirty="0" smtClean="0"/>
              <a:t>我们却不是退后入沉沦的那等人，乃是有信心以致灵魂得救的人。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5944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76092"/>
              </p:ext>
            </p:extLst>
          </p:nvPr>
        </p:nvGraphicFramePr>
        <p:xfrm>
          <a:off x="298064" y="191417"/>
          <a:ext cx="666042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589"/>
                <a:gridCol w="3877839"/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更美的启示</a:t>
                      </a:r>
                      <a:endParaRPr lang="en-US" sz="3200" dirty="0">
                        <a:solidFill>
                          <a:schemeClr val="bg1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</a:t>
                      </a:r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+mn-ea"/>
                          <a:cs typeface="新細明體"/>
                        </a:rPr>
                        <a:t>美的祭司</a:t>
                      </a:r>
                      <a:r>
                        <a:rPr lang="zh-CN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+mn-ea"/>
                          <a:cs typeface="新細明體"/>
                        </a:rPr>
                        <a:t>，</a:t>
                      </a:r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+mn-ea"/>
                          <a:cs typeface="新細明體"/>
                        </a:rPr>
                        <a:t>祭物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更美的使者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</a:t>
                      </a: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新細明體"/>
                        </a:rPr>
                        <a:t>美的信望爱</a:t>
                      </a:r>
                      <a:endParaRPr lang="en-US" sz="3200" dirty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更美的救恩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</a:t>
                      </a:r>
                      <a:r>
                        <a:rPr lang="zh-CN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警戒</a:t>
                      </a:r>
                      <a:endParaRPr lang="en-US" sz="3200" dirty="0" smtClean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更美的管家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更美的家鄉</a:t>
                      </a:r>
                      <a:endParaRPr lang="en-US" sz="3200" dirty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更美的安息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更美的路程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更美的祭司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更美的管教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</a:t>
                      </a:r>
                      <a:r>
                        <a:rPr lang="zh-CN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警戒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更美的合一</a:t>
                      </a:r>
                      <a:r>
                        <a:rPr lang="zh-CN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，</a:t>
                      </a: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圣洁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更美的圣约</a:t>
                      </a:r>
                      <a:endParaRPr lang="en-US" sz="3200" dirty="0" smtClean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更美的应许，祝福</a:t>
                      </a:r>
                      <a:endParaRPr lang="en-US" sz="3200" dirty="0" smtClean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Heart 1"/>
          <p:cNvSpPr/>
          <p:nvPr/>
        </p:nvSpPr>
        <p:spPr>
          <a:xfrm>
            <a:off x="5791200" y="1490133"/>
            <a:ext cx="914400" cy="914400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67" y="626533"/>
            <a:ext cx="6874934" cy="508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zh-CN" sz="3600" dirty="0"/>
              <a:t>2</a:t>
            </a:r>
            <a:r>
              <a:rPr lang="en-US" altLang="zh-CN" sz="3600" dirty="0" smtClean="0"/>
              <a:t>:1</a:t>
            </a:r>
            <a:r>
              <a:rPr lang="zh-TW" altLang="en-US" sz="3600" dirty="0"/>
              <a:t>所以，我们当越发郑重所听见的道理，恐怕我们随流失去。</a:t>
            </a:r>
            <a:r>
              <a:rPr lang="en-US" altLang="zh-TW" sz="3600" dirty="0" smtClean="0"/>
              <a:t>2 </a:t>
            </a:r>
            <a:r>
              <a:rPr lang="zh-TW" altLang="en-US" sz="3600" dirty="0"/>
              <a:t>那借着天使所传的话既是确定的，凡干犯悖逆的都受了该受的报应， </a:t>
            </a:r>
            <a:r>
              <a:rPr lang="en-US" altLang="zh-TW" sz="3600" dirty="0"/>
              <a:t>3 </a:t>
            </a:r>
            <a:r>
              <a:rPr lang="zh-TW" altLang="en-US" sz="3600" dirty="0"/>
              <a:t>我们若忽略这么大的救恩，怎能逃罪呢</a:t>
            </a:r>
            <a:r>
              <a:rPr lang="zh-TW" altLang="en-US" sz="3600" dirty="0" smtClean="0"/>
              <a:t>？</a:t>
            </a:r>
            <a:endParaRPr lang="en-US" altLang="zh-TW" sz="3600" dirty="0"/>
          </a:p>
          <a:p>
            <a:pPr marL="457200" indent="-457200">
              <a:buFont typeface="Arial"/>
              <a:buChar char="•"/>
            </a:pPr>
            <a:r>
              <a:rPr lang="en-US" altLang="zh-TW" sz="3600" dirty="0" smtClean="0"/>
              <a:t>3</a:t>
            </a:r>
            <a:r>
              <a:rPr lang="en-US" altLang="zh-TW" sz="3600" dirty="0"/>
              <a:t>:</a:t>
            </a:r>
            <a:r>
              <a:rPr lang="en-US" altLang="zh-TW" sz="3600" dirty="0" smtClean="0"/>
              <a:t>12</a:t>
            </a:r>
            <a:r>
              <a:rPr lang="zh-TW" altLang="en-US" sz="3600" dirty="0" smtClean="0"/>
              <a:t>要谨</a:t>
            </a:r>
            <a:r>
              <a:rPr lang="zh-TW" altLang="en-US" sz="3600" dirty="0"/>
              <a:t>慎，免得你们中间或有人存着不信的恶心，把永生神离弃了</a:t>
            </a:r>
            <a:r>
              <a:rPr lang="zh-TW" altLang="en-US" sz="3600" dirty="0" smtClean="0"/>
              <a:t>。</a:t>
            </a:r>
            <a:endParaRPr lang="en-US" altLang="zh-TW" sz="3600" dirty="0"/>
          </a:p>
        </p:txBody>
      </p:sp>
      <p:sp>
        <p:nvSpPr>
          <p:cNvPr id="3" name="Rectangle 2"/>
          <p:cNvSpPr/>
          <p:nvPr/>
        </p:nvSpPr>
        <p:spPr>
          <a:xfrm>
            <a:off x="1833240" y="-138331"/>
            <a:ext cx="4383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多次多方</a:t>
            </a:r>
            <a:r>
              <a:rPr lang="zh-CHT" altLang="en-US" sz="3600" dirty="0" smtClean="0"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警戒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098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1067"/>
            <a:ext cx="7180373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zh-TW" sz="3600" dirty="0" smtClean="0"/>
              <a:t>4:</a:t>
            </a:r>
            <a:r>
              <a:rPr lang="en-US" altLang="zh-CHT" sz="3600" dirty="0"/>
              <a:t>2 </a:t>
            </a:r>
            <a:r>
              <a:rPr lang="zh-CHT" altLang="en-US" sz="3600" dirty="0"/>
              <a:t>因為有福音傳給我們，像傳給他們一樣。只是所聽見的道於他們無益，因為他們沒有信心與所聽見的道調和。 </a:t>
            </a:r>
            <a:r>
              <a:rPr lang="en-US" altLang="zh-CHT" sz="3600" dirty="0"/>
              <a:t>3 </a:t>
            </a:r>
            <a:r>
              <a:rPr lang="zh-CHT" altLang="en-US" sz="3600" dirty="0"/>
              <a:t>但我們已經相信的人得以進入那安息</a:t>
            </a:r>
            <a:r>
              <a:rPr lang="zh-CHT" altLang="en-US" sz="3600" dirty="0" smtClean="0"/>
              <a:t>，</a:t>
            </a:r>
            <a:endParaRPr lang="en-US" altLang="zh-CHT" sz="3600" dirty="0" smtClean="0"/>
          </a:p>
          <a:p>
            <a:pPr marL="457200" indent="-457200">
              <a:buFont typeface="Arial"/>
              <a:buChar char="•"/>
            </a:pPr>
            <a:r>
              <a:rPr lang="zh-TW" altLang="zh-TW" sz="3600" dirty="0"/>
              <a:t>6</a:t>
            </a:r>
            <a:r>
              <a:rPr lang="en-US" altLang="zh-TW" sz="3600" dirty="0"/>
              <a:t>:6 </a:t>
            </a:r>
            <a:r>
              <a:rPr lang="zh-TW" altLang="en-US" sz="3600" dirty="0"/>
              <a:t>若是离弃道理，就不能叫他们重新懊悔了。</a:t>
            </a:r>
            <a:r>
              <a:rPr lang="en-US" altLang="zh-TW" sz="3600" dirty="0"/>
              <a:t>8 </a:t>
            </a:r>
            <a:r>
              <a:rPr lang="zh-TW" altLang="en-US" sz="3600" dirty="0"/>
              <a:t>若长荆棘和蒺藜，必被废弃，近于咒诅，结局就是焚烧</a:t>
            </a:r>
            <a:r>
              <a:rPr lang="zh-TW" altLang="en-US" sz="3600" dirty="0" smtClean="0"/>
              <a:t>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389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32" y="0"/>
            <a:ext cx="699224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TW" altLang="zh-TW" sz="2800" dirty="0" smtClean="0">
                <a:solidFill>
                  <a:srgbClr val="FFFFFF"/>
                </a:solidFill>
              </a:rPr>
              <a:t>8</a:t>
            </a:r>
            <a:r>
              <a:rPr lang="en-US" altLang="zh-TW" sz="2800" dirty="0" smtClean="0">
                <a:solidFill>
                  <a:srgbClr val="FFFFFF"/>
                </a:solidFill>
              </a:rPr>
              <a:t>:5</a:t>
            </a:r>
            <a:r>
              <a:rPr lang="zh-TW" altLang="en-US" sz="2800" dirty="0" smtClean="0">
                <a:solidFill>
                  <a:srgbClr val="FFFFFF"/>
                </a:solidFill>
              </a:rPr>
              <a:t>蒙</a:t>
            </a:r>
            <a:r>
              <a:rPr lang="zh-TW" altLang="en-US" sz="2800" dirty="0">
                <a:solidFill>
                  <a:srgbClr val="FFFFFF"/>
                </a:solidFill>
              </a:rPr>
              <a:t>神警戒他，说：“你要谨慎，做各样的物件都要照着在山上指示你的样式。</a:t>
            </a:r>
            <a:r>
              <a:rPr lang="zh-TW" altLang="en-US" sz="2800" dirty="0" smtClean="0">
                <a:solidFill>
                  <a:srgbClr val="FFFFFF"/>
                </a:solidFill>
              </a:rPr>
              <a:t>”</a:t>
            </a:r>
            <a:r>
              <a:rPr lang="en-US" altLang="zh-CN" sz="2800" dirty="0" smtClean="0">
                <a:solidFill>
                  <a:srgbClr val="FFFFFF"/>
                </a:solidFill>
              </a:rPr>
              <a:t> 1</a:t>
            </a:r>
            <a:r>
              <a:rPr lang="en-US" altLang="zh-TW" sz="2800" dirty="0" smtClean="0">
                <a:solidFill>
                  <a:srgbClr val="FFFFFF"/>
                </a:solidFill>
              </a:rPr>
              <a:t>0</a:t>
            </a:r>
            <a:r>
              <a:rPr lang="en-US" altLang="zh-CN" sz="2800" dirty="0" smtClean="0">
                <a:solidFill>
                  <a:srgbClr val="FFFFFF"/>
                </a:solidFill>
              </a:rPr>
              <a:t>:</a:t>
            </a:r>
            <a:r>
              <a:rPr lang="en-US" altLang="zh-TW" sz="2800" dirty="0" smtClean="0">
                <a:solidFill>
                  <a:srgbClr val="FFFFFF"/>
                </a:solidFill>
              </a:rPr>
              <a:t>26 </a:t>
            </a:r>
            <a:r>
              <a:rPr lang="zh-TW" altLang="en-US" sz="2800" dirty="0">
                <a:solidFill>
                  <a:srgbClr val="FFFFFF"/>
                </a:solidFill>
              </a:rPr>
              <a:t>因为我们得知真道以后，若故意犯罪，赎罪的祭就再没有了， </a:t>
            </a:r>
            <a:r>
              <a:rPr lang="en-US" altLang="zh-TW" sz="2800" dirty="0">
                <a:solidFill>
                  <a:srgbClr val="FFFFFF"/>
                </a:solidFill>
              </a:rPr>
              <a:t>27 </a:t>
            </a:r>
            <a:r>
              <a:rPr lang="zh-TW" altLang="en-US" sz="2800" dirty="0">
                <a:solidFill>
                  <a:srgbClr val="FFFFFF"/>
                </a:solidFill>
              </a:rPr>
              <a:t>唯有战惧等候审判和那烧灭众敌人的烈火。 </a:t>
            </a:r>
            <a:r>
              <a:rPr lang="en-US" altLang="zh-TW" sz="2800" dirty="0">
                <a:solidFill>
                  <a:srgbClr val="FFFFFF"/>
                </a:solidFill>
              </a:rPr>
              <a:t>28 </a:t>
            </a:r>
            <a:r>
              <a:rPr lang="zh-TW" altLang="en-US" sz="2800" dirty="0">
                <a:solidFill>
                  <a:srgbClr val="FFFFFF"/>
                </a:solidFill>
              </a:rPr>
              <a:t>人干犯摩西的律法，凭两三个见证人，尚且不得怜恤而死； </a:t>
            </a:r>
            <a:r>
              <a:rPr lang="en-US" altLang="zh-TW" sz="2800" dirty="0">
                <a:solidFill>
                  <a:srgbClr val="FFFFFF"/>
                </a:solidFill>
              </a:rPr>
              <a:t>29 </a:t>
            </a:r>
            <a:r>
              <a:rPr lang="zh-TW" altLang="en-US" sz="2800" dirty="0">
                <a:solidFill>
                  <a:srgbClr val="FFFFFF"/>
                </a:solidFill>
              </a:rPr>
              <a:t>何况人践踏神的儿子，将那使他成圣之约的血当做平常</a:t>
            </a:r>
            <a:r>
              <a:rPr lang="zh-TW" altLang="en-US" sz="2800" dirty="0" smtClean="0">
                <a:solidFill>
                  <a:srgbClr val="FFFFFF"/>
                </a:solidFill>
              </a:rPr>
              <a:t>，</a:t>
            </a:r>
            <a:endParaRPr lang="en-US" altLang="zh-TW" sz="280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altLang="zh-CHT" sz="2800" dirty="0">
                <a:solidFill>
                  <a:srgbClr val="FFFFFF"/>
                </a:solidFill>
              </a:rPr>
              <a:t>1</a:t>
            </a:r>
            <a:r>
              <a:rPr lang="en-US" altLang="zh-CN" sz="2800" dirty="0">
                <a:solidFill>
                  <a:srgbClr val="FFFFFF"/>
                </a:solidFill>
              </a:rPr>
              <a:t>2</a:t>
            </a:r>
            <a:r>
              <a:rPr lang="en-US" altLang="zh-CHT" sz="2800" dirty="0">
                <a:solidFill>
                  <a:srgbClr val="FFFFFF"/>
                </a:solidFill>
              </a:rPr>
              <a:t>:</a:t>
            </a:r>
            <a:r>
              <a:rPr lang="en-US" altLang="zh-CN" sz="2800" dirty="0">
                <a:solidFill>
                  <a:srgbClr val="FFFFFF"/>
                </a:solidFill>
              </a:rPr>
              <a:t>25 </a:t>
            </a:r>
            <a:r>
              <a:rPr lang="zh-CN" altLang="en-US" sz="2800" dirty="0">
                <a:solidFill>
                  <a:srgbClr val="FFFFFF"/>
                </a:solidFill>
              </a:rPr>
              <a:t>你們總要謹慎，不可棄絕那向你們說話的。因為那些棄絕在地上警戒他們的，尚且不能逃罪，何況我們違背那從天上警戒我們的呢？ ，，， </a:t>
            </a:r>
            <a:r>
              <a:rPr lang="en-US" altLang="zh-CN" sz="2800" dirty="0">
                <a:solidFill>
                  <a:srgbClr val="FFFFFF"/>
                </a:solidFill>
              </a:rPr>
              <a:t>29 </a:t>
            </a:r>
            <a:r>
              <a:rPr lang="zh-CN" altLang="en-US" sz="2800" dirty="0">
                <a:solidFill>
                  <a:srgbClr val="FFFFFF"/>
                </a:solidFill>
              </a:rPr>
              <a:t>因為我們的神乃是烈火。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altLang="zh-CN" sz="2800" dirty="0" smtClean="0">
              <a:solidFill>
                <a:srgbClr val="FFFFFF"/>
              </a:solidFill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6677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8545047</TotalTime>
  <Words>3938</Words>
  <Application>Microsoft Macintosh PowerPoint</Application>
  <PresentationFormat>On-screen Show (16:10)</PresentationFormat>
  <Paragraphs>183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Twilight</vt:lpstr>
      <vt:lpstr>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831</cp:revision>
  <cp:lastPrinted>2018-06-17T01:57:40Z</cp:lastPrinted>
  <dcterms:created xsi:type="dcterms:W3CDTF">2016-04-20T14:44:41Z</dcterms:created>
  <dcterms:modified xsi:type="dcterms:W3CDTF">2018-06-17T12:03:30Z</dcterms:modified>
</cp:coreProperties>
</file>