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</p:sldMasterIdLst>
  <p:notesMasterIdLst>
    <p:notesMasterId r:id="rId19"/>
  </p:notesMasterIdLst>
  <p:handoutMasterIdLst>
    <p:handoutMasterId r:id="rId20"/>
  </p:handoutMasterIdLst>
  <p:sldIdLst>
    <p:sldId id="261" r:id="rId2"/>
    <p:sldId id="664" r:id="rId3"/>
    <p:sldId id="676" r:id="rId4"/>
    <p:sldId id="677" r:id="rId5"/>
    <p:sldId id="685" r:id="rId6"/>
    <p:sldId id="680" r:id="rId7"/>
    <p:sldId id="668" r:id="rId8"/>
    <p:sldId id="682" r:id="rId9"/>
    <p:sldId id="686" r:id="rId10"/>
    <p:sldId id="687" r:id="rId11"/>
    <p:sldId id="688" r:id="rId12"/>
    <p:sldId id="689" r:id="rId13"/>
    <p:sldId id="683" r:id="rId14"/>
    <p:sldId id="678" r:id="rId15"/>
    <p:sldId id="684" r:id="rId16"/>
    <p:sldId id="681" r:id="rId17"/>
    <p:sldId id="639" r:id="rId1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08" autoAdjust="0"/>
  </p:normalViewPr>
  <p:slideViewPr>
    <p:cSldViewPr snapToGrid="0" snapToObjects="1">
      <p:cViewPr>
        <p:scale>
          <a:sx n="75" d="100"/>
          <a:sy n="75" d="100"/>
        </p:scale>
        <p:origin x="-2032" y="-32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/>
              <a:t>侍奉／服侍</a:t>
            </a:r>
            <a:endParaRPr lang="en-US" altLang="zh-CN" sz="1200" dirty="0" smtClean="0"/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你的宝座是永永远远的，你的国权是正直的。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你喜爱公义，恨恶罪恶，所以神，就是你的神，用喜乐油膏你，胜过膏你的同伴。” 天地都要灭没唯主永远长存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又说：“主啊，你起初立了地的根基，天也是你手所造的。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天地都要灭没，你却要长存；天地都要像衣服渐渐旧了。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你要将天地卷起来，像一件外衣，天地就都改变了；唯有你永不改变，你的年数没有穷尽。”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所有的天使，神从来对哪一个说“你坐在我的右边，等我使你仇敌做你的脚凳”？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天使岂不都是服役的灵，奉差遣为那将要承受救恩的人效力吗？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仙人掌，棕榈树，山树赞美，拍手。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诗篇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34Chinese Union Version Modern Punctuation (Simplified) (CUVMPS)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颂赞耶和华之救恩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大卫在亚比米勒面前装疯，被他赶出去，就作这诗。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我要时时称颂耶和华，赞美他的话必常在我口中。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我的心必因耶和华夸耀，谦卑人听见，就要喜乐。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你们和我当称耶和华为大，一同高举他的名。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我曾寻求耶和华，他就应允我，救我脱离了一切的恐惧。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凡仰望他的便有光荣，他们的脸必不蒙羞。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我这困苦人呼求，耶和华便垂听，救我脱离一切患难。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耶和华的使者在敬畏他的人四围安营，搭救他们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你们要尝尝主恩的滋味，便知道他是美善。投靠他的人有福了！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耶和华的圣民哪，你们当敬畏他，因敬畏他的一无所缺。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少壮狮子还缺食忍饿，但寻求耶和华的，什么好处都不缺。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众弟子啊，你们当来听我的话，我要将敬畏耶和华的道教训你们。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有何人喜好存活，爱慕长寿，得享美福，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就要禁止舌头不出恶言，嘴唇不说诡诈的话。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要离恶行善，寻求和睦，一心追赶。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耶和华的眼目看顾义人，他的耳朵听他们的呼求。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耶和华向行恶的人变脸，要从世上除灭他们的名号。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义人呼求，耶和华听见了，便救他们脱离一切患难。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耶和华靠近伤心的人，拯救灵性痛悔的人。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义人多有苦难，但耶和华救他脱离这一切，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又保全他一身的骨头，连一根也不折断。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恶必害死恶人，恨恶义人的必被定罪。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耶和华救赎他仆人的灵魂，凡投靠他的必不致定罪。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dirty="0" smtClean="0"/>
              <a:t>以賽亞書 </a:t>
            </a:r>
            <a:r>
              <a:rPr lang="en-US" altLang="zh-CHT" dirty="0" smtClean="0"/>
              <a:t>58:3 </a:t>
            </a:r>
            <a:r>
              <a:rPr lang="zh-CHT" altLang="en-US" dirty="0" smtClean="0"/>
              <a:t>「他們說：</a:t>
            </a:r>
            <a:r>
              <a:rPr lang="en-US" altLang="zh-CHT" dirty="0" smtClean="0"/>
              <a:t>『</a:t>
            </a:r>
            <a:r>
              <a:rPr lang="zh-CHT" altLang="en-US" dirty="0" smtClean="0"/>
              <a:t>我們禁食，你為何不看見呢？我們刻苦己心，你為何不理會呢？</a:t>
            </a:r>
            <a:r>
              <a:rPr lang="en-US" altLang="zh-CHT" dirty="0" smtClean="0"/>
              <a:t>』</a:t>
            </a:r>
            <a:r>
              <a:rPr lang="zh-CHT" altLang="en-US" dirty="0" smtClean="0"/>
              <a:t>看哪，你們禁食的日子仍求利益，勒逼人為你們做苦工。 </a:t>
            </a:r>
            <a:r>
              <a:rPr lang="en-US" altLang="zh-CHT" dirty="0" smtClean="0"/>
              <a:t>4 </a:t>
            </a:r>
            <a:r>
              <a:rPr lang="zh-CHT" altLang="en-US" dirty="0" smtClean="0"/>
              <a:t>你們禁食，卻互相爭競，以凶惡的拳頭打人。你們今日禁食，不得使你們的聲音聽聞於上。 </a:t>
            </a:r>
            <a:r>
              <a:rPr lang="en-US" altLang="zh-CHT" dirty="0" smtClean="0"/>
              <a:t>5 </a:t>
            </a:r>
            <a:r>
              <a:rPr lang="zh-CHT" altLang="en-US" dirty="0" smtClean="0"/>
              <a:t>這樣禁食，豈是我所揀選，使人刻苦己心的日子嗎？豈是叫人垂頭像葦子，用麻布和爐灰鋪在他以下嗎？你這可稱為禁食，為耶和華所悅納的日子嗎？ </a:t>
            </a:r>
            <a:r>
              <a:rPr lang="en-US" altLang="zh-CHT" dirty="0" smtClean="0"/>
              <a:t>6 </a:t>
            </a:r>
            <a:r>
              <a:rPr lang="zh-CHT" altLang="en-US" dirty="0" smtClean="0"/>
              <a:t>我所揀選的禁食，不是要鬆開凶惡的繩，解下軛上的索，使被欺壓的得自由，折斷一切的軛嗎？ </a:t>
            </a:r>
            <a:r>
              <a:rPr lang="en-US" altLang="zh-CHT" dirty="0" smtClean="0"/>
              <a:t>7 </a:t>
            </a:r>
            <a:r>
              <a:rPr lang="zh-CHT" altLang="en-US" dirty="0" smtClean="0"/>
              <a:t>不是要把你的餅分給飢餓的人，將漂流的窮人接到你家中，見赤身的給他衣服遮體，顧恤自己的骨肉而不掩藏嗎？ </a:t>
            </a:r>
            <a:endParaRPr lang="en-US" altLang="zh-CHT" dirty="0" smtClean="0"/>
          </a:p>
          <a:p>
            <a:r>
              <a:rPr lang="en-US" altLang="zh-CHT" dirty="0" smtClean="0"/>
              <a:t>13 </a:t>
            </a:r>
            <a:r>
              <a:rPr lang="zh-CHT" altLang="en-US" dirty="0" smtClean="0"/>
              <a:t>「你若在安息日掉轉你的腳步，在我聖日不以操作為喜樂，稱安息日為可喜樂的，稱耶和華的聖日為可尊重的，而且尊敬這日，不辦自己的私事，不隨自己的私意，不說自己的私話， </a:t>
            </a:r>
            <a:r>
              <a:rPr lang="en-US" altLang="zh-CHT" dirty="0" smtClean="0"/>
              <a:t>14 </a:t>
            </a:r>
            <a:r>
              <a:rPr lang="zh-CHT" altLang="en-US" dirty="0" smtClean="0"/>
              <a:t>你就以耶和華為樂，耶和華要使你乘駕地的高處，又以你祖雅各的產業養育你。」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海德堡要理问答 问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：在生和死当中，什么是你唯一的安慰？ 答：在生和死两者之中，我的身体、灵魂都不属于我自己，却是属于我信实的救主耶稣基督，他用宝血完全涂抹了我一切的罪恶，并且救赎我脱离魔鬼一切的权势；他保守我，若非天父允许，我的头发一根也不能掉下；他又叫万事互相效力，使我得救。因此，他透过圣灵使我确实知道有永生，也使我从此以后甘心乐意为他而活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4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9/17/17: </a:t>
            </a:r>
            <a:r>
              <a:rPr lang="en-US" dirty="0" err="1" smtClean="0"/>
              <a:t>吃个苹果吧。Oliver</a:t>
            </a:r>
            <a:r>
              <a:rPr lang="en-US" dirty="0" smtClean="0"/>
              <a:t> asked”我会死吗?”Dan and I laughed at Oliver's response but we had different interpretation. Dan thought he had watched too many movies which talked about fantasies such as eating apple causing someone to die; I think he was learning a lesson from Adam and Eve who ate the prohibited fruit from the tree of wisdom. That fruit isn’t necessarily apple.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/>
              <a:t>希伯来书</a:t>
            </a:r>
            <a:r>
              <a:rPr lang="zh-CN" altLang="zh-CN" sz="1200" dirty="0" smtClean="0"/>
              <a:t>3</a:t>
            </a:r>
            <a:r>
              <a:rPr lang="en-US" altLang="zh-CN" sz="1200" dirty="0" smtClean="0"/>
              <a:t>:</a:t>
            </a:r>
            <a:r>
              <a:rPr lang="en-US" altLang="zh-TW" sz="1200" dirty="0" smtClean="0"/>
              <a:t>15 </a:t>
            </a:r>
            <a:r>
              <a:rPr lang="zh-TW" altLang="en-US" sz="1200" dirty="0" smtClean="0"/>
              <a:t>經上說：「你們今日若聽他的話，就不可硬著心，像惹他發怒的日子一樣。」</a:t>
            </a:r>
            <a:r>
              <a:rPr lang="en-US" altLang="zh-TW" sz="1200" dirty="0" smtClean="0"/>
              <a:t>16 </a:t>
            </a:r>
            <a:r>
              <a:rPr lang="zh-TW" altLang="en-US" sz="1200" dirty="0" smtClean="0"/>
              <a:t>那時聽見他話惹他發怒的是誰呢？豈不是跟著摩西從埃及出來的眾人嗎？ </a:t>
            </a:r>
            <a:r>
              <a:rPr lang="en-US" altLang="zh-TW" sz="1200" dirty="0" smtClean="0"/>
              <a:t>17 </a:t>
            </a:r>
            <a:r>
              <a:rPr lang="zh-TW" altLang="en-US" sz="1200" dirty="0" smtClean="0"/>
              <a:t>神四十年之久又厭煩誰呢？豈不是那些犯罪屍首倒在曠野的人嗎？ </a:t>
            </a:r>
            <a:r>
              <a:rPr lang="en-US" altLang="zh-TW" sz="1200" dirty="0" smtClean="0"/>
              <a:t>18 </a:t>
            </a:r>
            <a:r>
              <a:rPr lang="zh-TW" altLang="en-US" sz="1200" dirty="0" smtClean="0"/>
              <a:t>又向誰起誓，不容他們進入他的安息呢？豈不是向那些不信從的人嗎？ </a:t>
            </a:r>
            <a:r>
              <a:rPr lang="en-US" altLang="zh-TW" sz="1200" dirty="0" smtClean="0">
                <a:solidFill>
                  <a:srgbClr val="FFFF00"/>
                </a:solidFill>
              </a:rPr>
              <a:t>19 </a:t>
            </a:r>
            <a:r>
              <a:rPr lang="zh-TW" altLang="en-US" sz="1200" dirty="0" smtClean="0">
                <a:solidFill>
                  <a:srgbClr val="FFFF00"/>
                </a:solidFill>
              </a:rPr>
              <a:t>這樣看來，他們不能進入安息是因為不信的緣故了。</a:t>
            </a:r>
            <a:endParaRPr lang="en-US" altLang="zh-TW" sz="1200" dirty="0" smtClean="0">
              <a:solidFill>
                <a:srgbClr val="FFFF00"/>
              </a:solidFill>
            </a:endParaRPr>
          </a:p>
          <a:p>
            <a:r>
              <a:rPr lang="zh-CHT" altLang="en-US" sz="1200" dirty="0" smtClean="0"/>
              <a:t>哥林多前書</a:t>
            </a:r>
            <a:r>
              <a:rPr lang="en-US" altLang="zh-CHT" sz="1200" dirty="0" smtClean="0"/>
              <a:t>10:5</a:t>
            </a:r>
            <a:r>
              <a:rPr lang="zh-CHT" altLang="en-US" sz="1200" dirty="0" smtClean="0"/>
              <a:t>－</a:t>
            </a:r>
            <a:r>
              <a:rPr lang="en-US" altLang="zh-CHT" sz="1200" dirty="0" smtClean="0"/>
              <a:t>11</a:t>
            </a:r>
            <a:r>
              <a:rPr lang="zh-CHT" altLang="en-US" sz="1200" dirty="0" smtClean="0"/>
              <a:t>就是给我的警告。（但他們中間多半是神不喜歡的人，所以在曠野倒斃。</a:t>
            </a:r>
            <a:r>
              <a:rPr lang="en-US" altLang="zh-CHT" sz="1200" dirty="0" smtClean="0"/>
              <a:t>6 </a:t>
            </a:r>
            <a:r>
              <a:rPr lang="zh-CHT" altLang="en-US" sz="1200" dirty="0" smtClean="0"/>
              <a:t>這些事都是我們的鑒戒，叫我們不要貪戀惡事，像他們那樣貪戀的。</a:t>
            </a:r>
            <a:r>
              <a:rPr lang="en-US" altLang="zh-CHT" sz="1200" dirty="0" smtClean="0"/>
              <a:t>10 </a:t>
            </a:r>
            <a:r>
              <a:rPr lang="zh-CHT" altLang="en-US" sz="1200" dirty="0" smtClean="0"/>
              <a:t>你們也不要發怨言，像他們有發怨言的，就被滅命的所滅。 </a:t>
            </a:r>
            <a:r>
              <a:rPr lang="en-US" altLang="zh-CHT" sz="1200" dirty="0" smtClean="0"/>
              <a:t>11 </a:t>
            </a:r>
            <a:r>
              <a:rPr lang="zh-CHT" altLang="en-US" sz="1200" dirty="0" smtClean="0"/>
              <a:t>他們遭遇這些事都要作為鑒戒，並且寫在經上正是警戒我們這末世的人。</a:t>
            </a:r>
            <a:r>
              <a:rPr lang="zh-TW" altLang="en-US" sz="1200" dirty="0" smtClean="0"/>
              <a:t> </a:t>
            </a:r>
            <a:endParaRPr lang="en-US" altLang="zh-TW" sz="1200" dirty="0" smtClean="0"/>
          </a:p>
          <a:p>
            <a:r>
              <a:rPr lang="zh-TW" altLang="en-US" sz="1200" dirty="0" smtClean="0"/>
              <a:t>你们总要自己省察有信心没有，也要自己试验。岂不知你们若不是可弃绝的，就有耶稣基督在你们心里吗？哥林多后书 </a:t>
            </a:r>
            <a:r>
              <a:rPr lang="en-US" altLang="zh-TW" sz="1200" dirty="0" smtClean="0"/>
              <a:t>13:5</a:t>
            </a:r>
            <a:endParaRPr lang="en-US" altLang="zh-TW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希伯來書</a:t>
            </a:r>
            <a:r>
              <a:rPr lang="zh-CN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神的道是活潑的，是有功效的，比一切兩刃的劍更快，甚至魂與靈、骨節與骨髓，都能刺入、剖開，連心中的思念和主意都能辨明；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並且被造的沒有一樣在他面前不顯然的，原來萬物在那與我們有關係的主眼前，都是赤露敞開的。 大祭司耶穌能體恤人的軟弱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我們既然有一位已經升入高天尊榮的大祭司，就是神的兒子耶穌，便當持定所承認的道。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因我們的大祭司並非不能體恤我們的軟弱，他也曾凡事受過試探，與我們一樣，只是他沒有犯罪。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所以我們只管坦然無懼地來到施恩的寶座前，為要得憐恤，蒙恩惠，做隨時的幫助。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dirty="0" smtClean="0"/>
              <a:t>以賽亞書 </a:t>
            </a:r>
            <a:r>
              <a:rPr lang="en-US" altLang="zh-CHT" dirty="0" smtClean="0"/>
              <a:t>58:1</a:t>
            </a:r>
            <a:r>
              <a:rPr lang="zh-CHT" altLang="en-US" dirty="0" smtClean="0"/>
              <a:t>「你要大聲喊叫，不可止息，揚起聲來，好像吹角，向我百姓說明他們的過犯，向雅各家說明他們的罪惡。 </a:t>
            </a:r>
            <a:r>
              <a:rPr lang="en-US" altLang="zh-CHT" dirty="0" smtClean="0"/>
              <a:t>2 </a:t>
            </a:r>
            <a:r>
              <a:rPr lang="zh-CHT" altLang="en-US" dirty="0" smtClean="0"/>
              <a:t>他們天天尋求我，樂意明白我的道，好像行義的國民，不離棄他們神的典章，向我求問公義的判語，喜悅親近神。 辨禁食之真偽 </a:t>
            </a:r>
            <a:r>
              <a:rPr lang="en-US" altLang="zh-CHT" dirty="0" smtClean="0"/>
              <a:t>3 </a:t>
            </a:r>
            <a:r>
              <a:rPr lang="zh-CHT" altLang="en-US" dirty="0" smtClean="0"/>
              <a:t>「他們說：</a:t>
            </a:r>
            <a:r>
              <a:rPr lang="en-US" altLang="zh-CHT" dirty="0" smtClean="0"/>
              <a:t>『</a:t>
            </a:r>
            <a:r>
              <a:rPr lang="zh-CHT" altLang="en-US" dirty="0" smtClean="0"/>
              <a:t>我們禁食，你為何不看見呢？我們刻苦己心，你為何不理會呢？</a:t>
            </a:r>
            <a:r>
              <a:rPr lang="en-US" altLang="zh-CHT" dirty="0" smtClean="0"/>
              <a:t>』</a:t>
            </a:r>
            <a:r>
              <a:rPr lang="zh-CHT" altLang="en-US" dirty="0" smtClean="0"/>
              <a:t>看哪，你們禁食的日子仍求利益，勒逼人為你們做苦工。 </a:t>
            </a:r>
            <a:r>
              <a:rPr lang="en-US" altLang="zh-CHT" dirty="0" smtClean="0"/>
              <a:t>4 </a:t>
            </a:r>
            <a:r>
              <a:rPr lang="zh-CHT" altLang="en-US" dirty="0" smtClean="0"/>
              <a:t>你們禁食，卻互相爭競，以凶惡的拳頭打人。你們今日禁食，不得使你們的聲音聽聞於上。 </a:t>
            </a:r>
            <a:r>
              <a:rPr lang="en-US" altLang="zh-CHT" dirty="0" smtClean="0"/>
              <a:t>5 </a:t>
            </a:r>
            <a:r>
              <a:rPr lang="zh-CHT" altLang="en-US" dirty="0" smtClean="0"/>
              <a:t>這樣禁食，豈是我所揀選，使人刻苦己心的日子嗎？豈是叫人垂頭像葦子，用麻布和爐灰鋪在他以下嗎？你這可稱為禁食，為耶和華所悅納的日子嗎？ </a:t>
            </a:r>
            <a:r>
              <a:rPr lang="en-US" altLang="zh-CHT" dirty="0" smtClean="0"/>
              <a:t>6 </a:t>
            </a:r>
            <a:r>
              <a:rPr lang="zh-CHT" altLang="en-US" dirty="0" smtClean="0"/>
              <a:t>我所揀選的禁食，不是要鬆開凶惡的繩，解下軛上的索，使被欺壓的得自由，折斷一切的軛嗎？ </a:t>
            </a:r>
            <a:r>
              <a:rPr lang="en-US" altLang="zh-CHT" dirty="0" smtClean="0"/>
              <a:t>7 </a:t>
            </a:r>
            <a:r>
              <a:rPr lang="zh-CHT" altLang="en-US" dirty="0" smtClean="0"/>
              <a:t>不是要把你的餅分給飢餓的人，將漂流的窮人接到你家中，見赤身的給他衣服遮體，顧恤自己的骨肉而不掩藏嗎？ </a:t>
            </a:r>
            <a:endParaRPr lang="en-US" altLang="zh-CHT" dirty="0" smtClean="0"/>
          </a:p>
          <a:p>
            <a:r>
              <a:rPr lang="en-US" altLang="zh-CHT" dirty="0" smtClean="0"/>
              <a:t>13 </a:t>
            </a:r>
            <a:r>
              <a:rPr lang="zh-CHT" altLang="en-US" dirty="0" smtClean="0"/>
              <a:t>「你若在安息日掉轉</a:t>
            </a:r>
            <a:r>
              <a:rPr lang="en-US" altLang="zh-CHT" dirty="0" smtClean="0"/>
              <a:t>[a]</a:t>
            </a:r>
            <a:r>
              <a:rPr lang="zh-CHT" altLang="en-US" dirty="0" smtClean="0"/>
              <a:t>你的腳步，在我聖日不以操作為喜樂，稱安息日為可喜樂的，稱耶和華的聖日為可尊重的，而且尊敬這日，不辦自己的私事，不隨自己的私意，不說自己的私話， </a:t>
            </a:r>
            <a:r>
              <a:rPr lang="en-US" altLang="zh-CHT" dirty="0" smtClean="0"/>
              <a:t>14 </a:t>
            </a:r>
            <a:r>
              <a:rPr lang="zh-CHT" altLang="en-US" dirty="0" smtClean="0"/>
              <a:t>你就以耶和華為樂，耶和華要使你乘駕地的高處，又以你祖雅各的產業養育你。」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27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dirty="0" smtClean="0"/>
              <a:t>以賽亞書 </a:t>
            </a:r>
            <a:r>
              <a:rPr lang="en-US" altLang="zh-CHT" dirty="0" smtClean="0"/>
              <a:t>58:3 </a:t>
            </a:r>
            <a:r>
              <a:rPr lang="zh-CHT" altLang="en-US" dirty="0" smtClean="0"/>
              <a:t>「他們說：</a:t>
            </a:r>
            <a:r>
              <a:rPr lang="en-US" altLang="zh-CHT" dirty="0" smtClean="0"/>
              <a:t>『</a:t>
            </a:r>
            <a:r>
              <a:rPr lang="zh-CHT" altLang="en-US" dirty="0" smtClean="0"/>
              <a:t>我們禁食，你為何不看見呢？我們刻苦己心，你為何不理會呢？</a:t>
            </a:r>
            <a:r>
              <a:rPr lang="en-US" altLang="zh-CHT" dirty="0" smtClean="0"/>
              <a:t>』</a:t>
            </a:r>
            <a:r>
              <a:rPr lang="zh-CHT" altLang="en-US" dirty="0" smtClean="0"/>
              <a:t>看哪，你們禁食的日子仍求利益，勒逼人為你們做苦工。 </a:t>
            </a:r>
            <a:r>
              <a:rPr lang="en-US" altLang="zh-CHT" dirty="0" smtClean="0"/>
              <a:t>4 </a:t>
            </a:r>
            <a:r>
              <a:rPr lang="zh-CHT" altLang="en-US" dirty="0" smtClean="0"/>
              <a:t>你們禁食，卻互相爭競，以凶惡的拳頭打人。你們今日禁食，不得使你們的聲音聽聞於上。 </a:t>
            </a:r>
            <a:r>
              <a:rPr lang="en-US" altLang="zh-CHT" dirty="0" smtClean="0"/>
              <a:t>5 </a:t>
            </a:r>
            <a:r>
              <a:rPr lang="zh-CHT" altLang="en-US" dirty="0" smtClean="0"/>
              <a:t>這樣禁食，豈是我所揀選，使人刻苦己心的日子嗎？豈是叫人垂頭像葦子，用麻布和爐灰鋪在他以下嗎？你這可稱為禁食，為耶和華所悅納的日子嗎？ </a:t>
            </a:r>
            <a:r>
              <a:rPr lang="en-US" altLang="zh-CHT" dirty="0" smtClean="0"/>
              <a:t>6 </a:t>
            </a:r>
            <a:r>
              <a:rPr lang="zh-CHT" altLang="en-US" dirty="0" smtClean="0"/>
              <a:t>我所揀選的禁食，不是要鬆開凶惡的繩，解下軛上的索，使被欺壓的得自由，折斷一切的軛嗎？ </a:t>
            </a:r>
            <a:r>
              <a:rPr lang="en-US" altLang="zh-CHT" dirty="0" smtClean="0"/>
              <a:t>7 </a:t>
            </a:r>
            <a:r>
              <a:rPr lang="zh-CHT" altLang="en-US" dirty="0" smtClean="0"/>
              <a:t>不是要把你的餅分給飢餓的人，將漂流的窮人接到你家中，見赤身的給他衣服遮體，顧恤自己的骨肉而不掩藏嗎？ </a:t>
            </a:r>
            <a:endParaRPr lang="en-US" altLang="zh-CHT" dirty="0" smtClean="0"/>
          </a:p>
          <a:p>
            <a:r>
              <a:rPr lang="en-US" altLang="zh-CHT" dirty="0" smtClean="0"/>
              <a:t>13 </a:t>
            </a:r>
            <a:r>
              <a:rPr lang="zh-CHT" altLang="en-US" dirty="0" smtClean="0"/>
              <a:t>「你若在安息日掉轉你的腳步，在我聖日不以操作為喜樂，稱安息日為可喜樂的，稱耶和華的聖日為可尊重的，而且尊敬這日，不辦自己的私事，不隨自己的私意，不說自己的私話， </a:t>
            </a:r>
            <a:r>
              <a:rPr lang="en-US" altLang="zh-CHT" dirty="0" smtClean="0"/>
              <a:t>14 </a:t>
            </a:r>
            <a:r>
              <a:rPr lang="zh-CHT" altLang="en-US" dirty="0" smtClean="0"/>
              <a:t>你就以耶和華為樂，耶和華要使你乘駕地的高處，又以你祖雅各的產業養育你。」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88625" y="1630173"/>
            <a:ext cx="699270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/>
              <a:t>更</a:t>
            </a:r>
            <a:r>
              <a:rPr lang="zh-CN" altLang="en-US" sz="4400" dirty="0" smtClean="0"/>
              <a:t>美的</a:t>
            </a:r>
            <a:r>
              <a:rPr lang="zh-CN" altLang="en-US" sz="4400" dirty="0" smtClean="0"/>
              <a:t>安息－唯独信心</a:t>
            </a:r>
            <a:endParaRPr lang="en-US" altLang="zh-CHT" sz="4400" dirty="0" smtClean="0"/>
          </a:p>
          <a:p>
            <a:pPr algn="ctr"/>
            <a:r>
              <a:rPr lang="zh-CHT" altLang="en-US" sz="4400" dirty="0" smtClean="0">
                <a:latin typeface="华文细黑"/>
                <a:ea typeface="华文细黑"/>
                <a:cs typeface="华文细黑"/>
              </a:rPr>
              <a:t>希伯來書 </a:t>
            </a:r>
            <a:r>
              <a:rPr lang="en-US" altLang="zh-CHT" sz="4400" dirty="0" smtClean="0">
                <a:latin typeface="华文细黑"/>
                <a:ea typeface="华文细黑"/>
                <a:cs typeface="华文细黑"/>
              </a:rPr>
              <a:t>3</a:t>
            </a:r>
            <a:r>
              <a:rPr lang="en-US" altLang="zh-CHT" sz="4400" dirty="0" smtClean="0">
                <a:latin typeface="华文细黑"/>
                <a:ea typeface="华文细黑"/>
                <a:cs typeface="华文细黑"/>
              </a:rPr>
              <a:t>:</a:t>
            </a:r>
            <a:r>
              <a:rPr lang="en-US" altLang="zh-CN" sz="4400" dirty="0" smtClean="0">
                <a:latin typeface="华文细黑"/>
                <a:ea typeface="华文细黑"/>
                <a:cs typeface="华文细黑"/>
              </a:rPr>
              <a:t>7</a:t>
            </a:r>
            <a:r>
              <a:rPr lang="en-US" altLang="zh-CHT" sz="4400" dirty="0" smtClean="0">
                <a:latin typeface="华文细黑"/>
                <a:ea typeface="华文细黑"/>
                <a:cs typeface="华文细黑"/>
              </a:rPr>
              <a:t>-</a:t>
            </a:r>
            <a:r>
              <a:rPr lang="en-US" altLang="zh-CN" sz="4400" dirty="0" smtClean="0">
                <a:latin typeface="华文细黑"/>
                <a:ea typeface="华文细黑"/>
                <a:cs typeface="华文细黑"/>
              </a:rPr>
              <a:t>4:11</a:t>
            </a:r>
            <a:endParaRPr lang="zh-CHT" altLang="en-US" sz="4400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2827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88625" y="38439"/>
            <a:ext cx="7094308" cy="569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HT" altLang="en-US" sz="2600" dirty="0" smtClean="0"/>
              <a:t>以賽亞書 </a:t>
            </a:r>
            <a:r>
              <a:rPr lang="en-US" altLang="zh-CHT" sz="2600" dirty="0"/>
              <a:t>58:</a:t>
            </a:r>
            <a:r>
              <a:rPr lang="en-US" altLang="zh-CHT" sz="2600" dirty="0" smtClean="0"/>
              <a:t>3</a:t>
            </a:r>
            <a:r>
              <a:rPr lang="zh-CHT" altLang="en-US" sz="2600" dirty="0" smtClean="0"/>
              <a:t>看哪</a:t>
            </a:r>
            <a:r>
              <a:rPr lang="zh-CHT" altLang="en-US" sz="2600" dirty="0"/>
              <a:t>，你們禁食的日子仍求利益，勒逼人為你們做苦工。 </a:t>
            </a:r>
            <a:r>
              <a:rPr lang="en-US" altLang="zh-CHT" sz="2600" dirty="0"/>
              <a:t>4 </a:t>
            </a:r>
            <a:r>
              <a:rPr lang="zh-CHT" altLang="en-US" sz="2600" dirty="0"/>
              <a:t>你們禁食，卻互相爭競，以凶惡的拳頭打人。你們今日禁食，不得使你們的聲音聽聞於上</a:t>
            </a:r>
            <a:r>
              <a:rPr lang="zh-CHT" altLang="en-US" sz="2600" dirty="0" smtClean="0"/>
              <a:t>。</a:t>
            </a:r>
            <a:r>
              <a:rPr lang="en-US" altLang="zh-CHT" sz="2600" dirty="0"/>
              <a:t>6 </a:t>
            </a:r>
            <a:r>
              <a:rPr lang="zh-CHT" altLang="en-US" sz="2600" dirty="0"/>
              <a:t>我所揀選的禁食，不是要鬆開凶惡的繩，解下軛上的索，使被欺壓的得自由，折斷一切的軛嗎？ </a:t>
            </a:r>
            <a:r>
              <a:rPr lang="en-US" altLang="zh-CHT" sz="2600" dirty="0"/>
              <a:t>7 </a:t>
            </a:r>
            <a:r>
              <a:rPr lang="zh-CHT" altLang="en-US" sz="2600" dirty="0"/>
              <a:t>不是要把你的餅分給飢餓的人，將漂流的窮人接到你家中，見赤身的給他衣服遮體，顧恤自己的骨肉而不掩藏嗎？ </a:t>
            </a:r>
            <a:endParaRPr lang="en-US" altLang="zh-CHT" sz="2600" dirty="0" smtClean="0"/>
          </a:p>
          <a:p>
            <a:r>
              <a:rPr lang="en-US" altLang="zh-CHT" sz="2600" dirty="0" smtClean="0"/>
              <a:t>13 </a:t>
            </a:r>
            <a:r>
              <a:rPr lang="zh-CHT" altLang="en-US" sz="2600" dirty="0"/>
              <a:t>「你若在安息日掉轉你的腳步，在我聖日不以操作為喜樂，稱安息日為可喜樂的，稱耶和華的聖日為可尊重的，而且尊敬這日，不辦自己的私事，不隨自己的私意，不說自己的私話， </a:t>
            </a:r>
            <a:r>
              <a:rPr lang="en-US" altLang="zh-CHT" sz="2600" dirty="0"/>
              <a:t>14 </a:t>
            </a:r>
            <a:r>
              <a:rPr lang="zh-CHT" altLang="en-US" sz="2600" dirty="0"/>
              <a:t>你就以耶和華為樂，耶和華要使你乘駕地的高處，又以你祖雅各的產業養育你。」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502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05396"/>
              </p:ext>
            </p:extLst>
          </p:nvPr>
        </p:nvGraphicFramePr>
        <p:xfrm>
          <a:off x="-1" y="-8315"/>
          <a:ext cx="7281333" cy="5748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365"/>
                <a:gridCol w="6278968"/>
              </a:tblGrid>
              <a:tr h="573440"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形式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内容（荣神益人）</a:t>
                      </a:r>
                      <a:endParaRPr lang="en-US" sz="2800" dirty="0"/>
                    </a:p>
                  </a:txBody>
                  <a:tcPr/>
                </a:tc>
              </a:tr>
              <a:tr h="2438849">
                <a:tc>
                  <a:txBody>
                    <a:bodyPr/>
                    <a:lstStyle/>
                    <a:p>
                      <a:r>
                        <a:rPr lang="zh-CHT" altLang="en-US" sz="2800" dirty="0" smtClean="0"/>
                        <a:t>禁食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HT" altLang="en-US" sz="2800" dirty="0" smtClean="0"/>
                        <a:t>不是要鬆開凶惡的繩，解下軛上的索，使被欺壓的得自由，折斷一切的軛嗎？ 不是要把你的餅分給飢餓的人，將漂流的窮人接到你家中，見赤身的給他衣服遮體，顧恤自己的骨肉而不掩藏嗎？</a:t>
                      </a:r>
                      <a:endParaRPr lang="en-US" sz="2800" dirty="0"/>
                    </a:p>
                  </a:txBody>
                  <a:tcPr/>
                </a:tc>
              </a:tr>
              <a:tr h="2736426">
                <a:tc>
                  <a:txBody>
                    <a:bodyPr/>
                    <a:lstStyle/>
                    <a:p>
                      <a:r>
                        <a:rPr lang="zh-CHT" altLang="en-US" sz="2800" dirty="0" smtClean="0"/>
                        <a:t>安息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HT" altLang="en-US" sz="2800" dirty="0" smtClean="0"/>
                        <a:t>不以操作為喜樂，稱安息日為可喜樂的，稱耶和華的聖日為可尊重的，不辦自己的私事，不隨自己的私意，不說自己的私話</a:t>
                      </a:r>
                      <a:r>
                        <a:rPr lang="zh-CHT" altLang="en-US" sz="2800" dirty="0" smtClean="0"/>
                        <a:t>，</a:t>
                      </a:r>
                      <a:r>
                        <a:rPr lang="zh-CHT" altLang="en-US" sz="2800" dirty="0" smtClean="0"/>
                        <a:t>你就以耶和華為樂，耶和華要使你乘駕地的高處，又以你祖雅各的產業養育你。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30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203"/>
            <a:ext cx="2065868" cy="1560349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黑体"/>
                <a:ea typeface="黑体"/>
                <a:cs typeface="黑体"/>
              </a:rPr>
              <a:t>宗教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改革</a:t>
            </a:r>
            <a:r>
              <a:rPr lang="en-US" altLang="zh-CN" sz="2400" dirty="0" smtClean="0">
                <a:latin typeface="黑体"/>
                <a:ea typeface="黑体"/>
                <a:cs typeface="黑体"/>
              </a:rPr>
              <a:t/>
            </a:r>
            <a:br>
              <a:rPr lang="en-US" altLang="zh-CN" sz="2400" dirty="0" smtClean="0">
                <a:latin typeface="黑体"/>
                <a:ea typeface="黑体"/>
                <a:cs typeface="黑体"/>
              </a:rPr>
            </a:br>
            <a:r>
              <a:rPr lang="zh-CN" altLang="en-US" sz="2400" dirty="0" smtClean="0">
                <a:latin typeface="黑体"/>
                <a:ea typeface="黑体"/>
                <a:cs typeface="黑体"/>
              </a:rPr>
              <a:t>五大</a:t>
            </a:r>
            <a:r>
              <a:rPr lang="zh-CN" altLang="en-US" sz="2400" dirty="0">
                <a:latin typeface="黑体"/>
                <a:ea typeface="黑体"/>
                <a:cs typeface="黑体"/>
              </a:rPr>
              <a:t>“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唯独”</a:t>
            </a:r>
            <a:r>
              <a:rPr lang="en-US" altLang="zh-CN" sz="2400" dirty="0" smtClean="0">
                <a:latin typeface="黑体"/>
                <a:ea typeface="黑体"/>
                <a:cs typeface="黑体"/>
              </a:rPr>
              <a:t/>
            </a:r>
            <a:br>
              <a:rPr lang="en-US" altLang="zh-CN" sz="2400" dirty="0" smtClean="0">
                <a:latin typeface="黑体"/>
                <a:ea typeface="黑体"/>
                <a:cs typeface="黑体"/>
              </a:rPr>
            </a:br>
            <a:r>
              <a:rPr lang="en-US" altLang="zh-CN" sz="2400" dirty="0" smtClean="0">
                <a:latin typeface="黑体"/>
                <a:ea typeface="黑体"/>
                <a:cs typeface="黑体"/>
              </a:rPr>
              <a:t>1517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年</a:t>
            </a:r>
            <a:endParaRPr lang="en-US" sz="2400" dirty="0">
              <a:latin typeface="黑体"/>
              <a:ea typeface="黑体"/>
              <a:cs typeface="黑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1085"/>
            <a:ext cx="3081867" cy="3232515"/>
          </a:xfrm>
        </p:spPr>
        <p:txBody>
          <a:bodyPr>
            <a:normAutofit/>
          </a:bodyPr>
          <a:lstStyle/>
          <a:p>
            <a:r>
              <a:rPr lang="zh-CN" altLang="en-US" sz="2400" i="1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唯</a:t>
            </a:r>
            <a:r>
              <a:rPr lang="zh-CN" altLang="en-US" sz="2400" i="1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独</a:t>
            </a:r>
            <a:r>
              <a:rPr lang="zh-CN" altLang="en-US" sz="2400" i="1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信心</a:t>
            </a:r>
            <a:endParaRPr lang="en-US" sz="2400" dirty="0">
              <a:solidFill>
                <a:srgbClr val="FFFF00"/>
              </a:solidFill>
              <a:latin typeface="黑体"/>
              <a:ea typeface="黑体"/>
              <a:cs typeface="黑体"/>
            </a:endParaRPr>
          </a:p>
          <a:p>
            <a:r>
              <a:rPr lang="zh-CN" altLang="en-US" sz="2400" i="1" dirty="0" smtClean="0">
                <a:latin typeface="黑体"/>
                <a:ea typeface="黑体"/>
                <a:cs typeface="黑体"/>
              </a:rPr>
              <a:t>唯独圣经</a:t>
            </a:r>
            <a:endParaRPr lang="en-US" sz="2400" dirty="0">
              <a:latin typeface="黑体"/>
              <a:ea typeface="黑体"/>
              <a:cs typeface="黑体"/>
            </a:endParaRPr>
          </a:p>
          <a:p>
            <a:r>
              <a:rPr lang="zh-CN" altLang="en-US" sz="2400" i="1" dirty="0">
                <a:latin typeface="黑体"/>
                <a:ea typeface="黑体"/>
                <a:cs typeface="黑体"/>
              </a:rPr>
              <a:t>唯独</a:t>
            </a:r>
            <a:r>
              <a:rPr lang="zh-CN" altLang="en-US" sz="2400" i="1" dirty="0" smtClean="0">
                <a:latin typeface="黑体"/>
                <a:ea typeface="黑体"/>
                <a:cs typeface="黑体"/>
              </a:rPr>
              <a:t>基督</a:t>
            </a:r>
            <a:endParaRPr lang="en-US" sz="2400" dirty="0">
              <a:latin typeface="黑体"/>
              <a:ea typeface="黑体"/>
              <a:cs typeface="黑体"/>
            </a:endParaRPr>
          </a:p>
          <a:p>
            <a:r>
              <a:rPr lang="zh-CN" altLang="en-US" sz="2400" i="1" dirty="0">
                <a:latin typeface="黑体"/>
                <a:ea typeface="黑体"/>
                <a:cs typeface="黑体"/>
              </a:rPr>
              <a:t>唯独</a:t>
            </a:r>
            <a:r>
              <a:rPr lang="zh-CN" altLang="en-US" sz="2400" i="1" dirty="0" smtClean="0">
                <a:latin typeface="黑体"/>
                <a:ea typeface="黑体"/>
                <a:cs typeface="黑体"/>
              </a:rPr>
              <a:t>恩典</a:t>
            </a:r>
            <a:endParaRPr lang="en-US" altLang="zh-CN" sz="2400" i="1" dirty="0" smtClean="0">
              <a:latin typeface="黑体"/>
              <a:ea typeface="黑体"/>
              <a:cs typeface="黑体"/>
            </a:endParaRPr>
          </a:p>
          <a:p>
            <a:r>
              <a:rPr lang="zh-CN" altLang="en-US" sz="2400" i="1" dirty="0" smtClean="0">
                <a:latin typeface="黑体"/>
                <a:ea typeface="黑体"/>
                <a:cs typeface="黑体"/>
              </a:rPr>
              <a:t>唯</a:t>
            </a:r>
            <a:r>
              <a:rPr lang="zh-CN" altLang="en-US" sz="2400" i="1" dirty="0">
                <a:latin typeface="黑体"/>
                <a:ea typeface="黑体"/>
                <a:cs typeface="黑体"/>
              </a:rPr>
              <a:t>独神的荣</a:t>
            </a:r>
            <a:r>
              <a:rPr lang="zh-CN" altLang="en-US" sz="2400" i="1" dirty="0" smtClean="0">
                <a:latin typeface="黑体"/>
                <a:ea typeface="黑体"/>
                <a:cs typeface="黑体"/>
              </a:rPr>
              <a:t>耀</a:t>
            </a:r>
            <a:endParaRPr lang="en-US" sz="2400" dirty="0">
              <a:latin typeface="黑体"/>
              <a:ea typeface="黑体"/>
              <a:cs typeface="黑体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5468" y="353199"/>
            <a:ext cx="1710265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黑体"/>
                <a:ea typeface="黑体"/>
                <a:cs typeface="黑体"/>
              </a:rPr>
              <a:t>韦斯敏斯德</a:t>
            </a:r>
            <a:endParaRPr lang="en-US" altLang="zh-TW" sz="2400" dirty="0" smtClean="0">
              <a:latin typeface="黑体"/>
              <a:ea typeface="黑体"/>
              <a:cs typeface="黑体"/>
            </a:endParaRPr>
          </a:p>
          <a:p>
            <a:r>
              <a:rPr lang="zh-TW" altLang="en-US" sz="2400" dirty="0" smtClean="0">
                <a:latin typeface="黑体"/>
                <a:ea typeface="黑体"/>
                <a:cs typeface="黑体"/>
              </a:rPr>
              <a:t>小要理问答</a:t>
            </a:r>
            <a:endParaRPr lang="en-US" altLang="zh-TW" sz="2400" dirty="0" smtClean="0">
              <a:latin typeface="黑体"/>
              <a:ea typeface="黑体"/>
              <a:cs typeface="黑体"/>
            </a:endParaRPr>
          </a:p>
          <a:p>
            <a:pPr algn="ctr"/>
            <a:r>
              <a:rPr lang="zh-TW" altLang="en-US" sz="2400" dirty="0" smtClean="0">
                <a:latin typeface="黑体"/>
                <a:ea typeface="黑体"/>
                <a:cs typeface="黑体"/>
              </a:rPr>
              <a:t>1</a:t>
            </a:r>
            <a:r>
              <a:rPr lang="en-US" altLang="zh-TW" sz="2400" dirty="0" smtClean="0">
                <a:latin typeface="黑体"/>
                <a:ea typeface="黑体"/>
                <a:cs typeface="黑体"/>
              </a:rPr>
              <a:t>6</a:t>
            </a:r>
            <a:r>
              <a:rPr lang="en-US" altLang="zh-CN" sz="2400" dirty="0" smtClean="0">
                <a:latin typeface="黑体"/>
                <a:ea typeface="黑体"/>
                <a:cs typeface="黑体"/>
              </a:rPr>
              <a:t>48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年</a:t>
            </a:r>
            <a:endParaRPr lang="en-US" altLang="zh-CN" sz="2400" dirty="0" smtClean="0">
              <a:latin typeface="黑体"/>
              <a:ea typeface="黑体"/>
              <a:cs typeface="黑体"/>
            </a:endParaRPr>
          </a:p>
          <a:p>
            <a:pPr algn="ctr"/>
            <a:endParaRPr lang="en-US" altLang="zh-TW" sz="2400" dirty="0" smtClean="0">
              <a:latin typeface="黑体"/>
              <a:ea typeface="黑体"/>
              <a:cs typeface="黑体"/>
            </a:endParaRPr>
          </a:p>
          <a:p>
            <a:r>
              <a:rPr lang="zh-TW" altLang="en-US" sz="2400" dirty="0" smtClean="0">
                <a:latin typeface="黑体"/>
                <a:ea typeface="黑体"/>
                <a:cs typeface="黑体"/>
              </a:rPr>
              <a:t>问</a:t>
            </a:r>
            <a:r>
              <a:rPr lang="en-US" altLang="zh-TW" sz="2400" dirty="0">
                <a:latin typeface="黑体"/>
                <a:ea typeface="黑体"/>
                <a:cs typeface="黑体"/>
              </a:rPr>
              <a:t>1</a:t>
            </a:r>
            <a:r>
              <a:rPr lang="zh-TW" altLang="en-US" sz="2400" dirty="0">
                <a:latin typeface="黑体"/>
                <a:ea typeface="黑体"/>
                <a:cs typeface="黑体"/>
              </a:rPr>
              <a:t>：人的主要目的是什么？ </a:t>
            </a:r>
            <a:endParaRPr lang="en-US" altLang="zh-TW" sz="2400" dirty="0" smtClean="0">
              <a:latin typeface="黑体"/>
              <a:ea typeface="黑体"/>
              <a:cs typeface="黑体"/>
            </a:endParaRPr>
          </a:p>
          <a:p>
            <a:r>
              <a:rPr lang="zh-TW" altLang="en-US" sz="2400" dirty="0" smtClean="0">
                <a:latin typeface="黑体"/>
                <a:ea typeface="黑体"/>
                <a:cs typeface="黑体"/>
              </a:rPr>
              <a:t>答</a:t>
            </a:r>
            <a:r>
              <a:rPr lang="zh-TW" altLang="en-US" sz="2400" dirty="0">
                <a:latin typeface="黑体"/>
                <a:ea typeface="黑体"/>
                <a:cs typeface="黑体"/>
              </a:rPr>
              <a:t>：人的主要目的就是荣耀神，永远以他为乐。</a:t>
            </a:r>
            <a:endParaRPr lang="en-US" sz="2400" dirty="0">
              <a:latin typeface="黑体"/>
              <a:ea typeface="黑体"/>
              <a:cs typeface="黑体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0001" y="353203"/>
            <a:ext cx="25569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黑体"/>
                <a:ea typeface="黑体"/>
                <a:cs typeface="黑体"/>
              </a:rPr>
              <a:t>海德堡要理问答 </a:t>
            </a:r>
            <a:endParaRPr lang="en-US" altLang="zh-TW" sz="2400" dirty="0" smtClean="0">
              <a:latin typeface="黑体"/>
              <a:ea typeface="黑体"/>
              <a:cs typeface="黑体"/>
            </a:endParaRPr>
          </a:p>
          <a:p>
            <a:pPr algn="ctr"/>
            <a:r>
              <a:rPr lang="zh-TW" altLang="zh-TW" sz="2400" dirty="0" smtClean="0">
                <a:latin typeface="黑体"/>
                <a:ea typeface="黑体"/>
                <a:cs typeface="黑体"/>
              </a:rPr>
              <a:t>1</a:t>
            </a:r>
            <a:r>
              <a:rPr lang="en-US" altLang="zh-TW" sz="2400" dirty="0" smtClean="0">
                <a:latin typeface="黑体"/>
                <a:ea typeface="黑体"/>
                <a:cs typeface="黑体"/>
              </a:rPr>
              <a:t>5</a:t>
            </a:r>
            <a:r>
              <a:rPr lang="en-US" altLang="zh-CN" sz="2400" dirty="0" smtClean="0">
                <a:latin typeface="黑体"/>
                <a:ea typeface="黑体"/>
                <a:cs typeface="黑体"/>
              </a:rPr>
              <a:t>63</a:t>
            </a:r>
            <a:r>
              <a:rPr lang="zh-CN" altLang="en-US" sz="2400" dirty="0" smtClean="0">
                <a:latin typeface="黑体"/>
                <a:ea typeface="黑体"/>
                <a:cs typeface="黑体"/>
              </a:rPr>
              <a:t>年</a:t>
            </a:r>
            <a:endParaRPr lang="en-US" altLang="zh-CN" sz="2400" dirty="0" smtClean="0">
              <a:latin typeface="黑体"/>
              <a:ea typeface="黑体"/>
              <a:cs typeface="黑体"/>
            </a:endParaRPr>
          </a:p>
          <a:p>
            <a:r>
              <a:rPr lang="zh-TW" altLang="en-US" sz="2400" dirty="0" smtClean="0">
                <a:latin typeface="黑体"/>
                <a:ea typeface="黑体"/>
                <a:cs typeface="黑体"/>
              </a:rPr>
              <a:t>问</a:t>
            </a:r>
            <a:r>
              <a:rPr lang="en-US" altLang="zh-TW" sz="2400" dirty="0">
                <a:latin typeface="黑体"/>
                <a:ea typeface="黑体"/>
                <a:cs typeface="黑体"/>
              </a:rPr>
              <a:t>1</a:t>
            </a:r>
            <a:r>
              <a:rPr lang="zh-TW" altLang="en-US" sz="2400" dirty="0">
                <a:latin typeface="黑体"/>
                <a:ea typeface="黑体"/>
                <a:cs typeface="黑体"/>
              </a:rPr>
              <a:t>：在生和死当中，什么是你唯一的安慰？ </a:t>
            </a:r>
            <a:endParaRPr lang="en-US" altLang="zh-TW" sz="2400" dirty="0" smtClean="0">
              <a:latin typeface="黑体"/>
              <a:ea typeface="黑体"/>
              <a:cs typeface="黑体"/>
            </a:endParaRPr>
          </a:p>
          <a:p>
            <a:r>
              <a:rPr lang="zh-TW" altLang="en-US" sz="2400" dirty="0" smtClean="0">
                <a:latin typeface="黑体"/>
                <a:ea typeface="黑体"/>
                <a:cs typeface="黑体"/>
              </a:rPr>
              <a:t>答</a:t>
            </a:r>
            <a:r>
              <a:rPr lang="zh-TW" altLang="en-US" sz="2400" dirty="0">
                <a:latin typeface="黑体"/>
                <a:ea typeface="黑体"/>
                <a:cs typeface="黑体"/>
              </a:rPr>
              <a:t>：在生和死两者之中，我的身体、灵魂都不属于我自己，却是属于我信实的救主耶稣基督，他用宝血完全涂抹了我</a:t>
            </a:r>
            <a:r>
              <a:rPr lang="zh-TW" altLang="en-US" sz="2400" dirty="0" smtClean="0">
                <a:latin typeface="黑体"/>
                <a:ea typeface="黑体"/>
                <a:cs typeface="黑体"/>
              </a:rPr>
              <a:t>一切的罪恶。</a:t>
            </a:r>
            <a:endParaRPr lang="en-US" sz="24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97593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88625" y="681906"/>
            <a:ext cx="699270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/>
              <a:t>更</a:t>
            </a:r>
            <a:r>
              <a:rPr lang="zh-CN" altLang="en-US" sz="4000" dirty="0" smtClean="0"/>
              <a:t>美的</a:t>
            </a:r>
            <a:r>
              <a:rPr lang="zh-CN" altLang="en-US" sz="4000" dirty="0" smtClean="0"/>
              <a:t>安息－唯独信心</a:t>
            </a:r>
            <a:endParaRPr lang="en-US" altLang="zh-CHT" sz="4000" dirty="0" smtClean="0"/>
          </a:p>
          <a:p>
            <a:pPr algn="ctr"/>
            <a:r>
              <a:rPr lang="zh-CHT" altLang="en-US" sz="4000" dirty="0" smtClean="0">
                <a:latin typeface="华文细黑"/>
                <a:ea typeface="华文细黑"/>
                <a:cs typeface="华文细黑"/>
              </a:rPr>
              <a:t>希伯來書 </a:t>
            </a:r>
            <a:r>
              <a:rPr lang="en-US" altLang="zh-CHT" sz="4000" dirty="0" smtClean="0">
                <a:latin typeface="华文细黑"/>
                <a:ea typeface="华文细黑"/>
                <a:cs typeface="华文细黑"/>
              </a:rPr>
              <a:t>3</a:t>
            </a:r>
            <a:r>
              <a:rPr lang="en-US" altLang="zh-CHT" sz="4000" dirty="0" smtClean="0">
                <a:latin typeface="华文细黑"/>
                <a:ea typeface="华文细黑"/>
                <a:cs typeface="华文细黑"/>
              </a:rPr>
              <a:t>:</a:t>
            </a:r>
            <a:r>
              <a:rPr lang="en-US" altLang="zh-CN" sz="4000" dirty="0" smtClean="0">
                <a:latin typeface="华文细黑"/>
                <a:ea typeface="华文细黑"/>
                <a:cs typeface="华文细黑"/>
              </a:rPr>
              <a:t>7</a:t>
            </a:r>
            <a:r>
              <a:rPr lang="en-US" altLang="zh-CHT" sz="4000" dirty="0" smtClean="0">
                <a:latin typeface="华文细黑"/>
                <a:ea typeface="华文细黑"/>
                <a:cs typeface="华文细黑"/>
              </a:rPr>
              <a:t>-</a:t>
            </a:r>
            <a:r>
              <a:rPr lang="en-US" altLang="zh-CN" sz="4000" dirty="0" smtClean="0">
                <a:latin typeface="华文细黑"/>
                <a:ea typeface="华文细黑"/>
                <a:cs typeface="华文细黑"/>
              </a:rPr>
              <a:t>4:11</a:t>
            </a:r>
          </a:p>
          <a:p>
            <a:pPr algn="ctr"/>
            <a:endParaRPr lang="en-US" altLang="zh-CN" sz="4000" dirty="0" smtClean="0">
              <a:latin typeface="华文细黑"/>
              <a:ea typeface="华文细黑"/>
              <a:cs typeface="华文细黑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4000" dirty="0" smtClean="0"/>
              <a:t>什么是安息</a:t>
            </a:r>
            <a:r>
              <a:rPr lang="zh-CN" altLang="zh-CN" sz="4000" dirty="0" smtClean="0"/>
              <a:t>？</a:t>
            </a:r>
            <a:r>
              <a:rPr lang="en-US" altLang="zh-CN" sz="4000" dirty="0" smtClean="0"/>
              <a:t>3:14</a:t>
            </a:r>
            <a:r>
              <a:rPr lang="zh-CN" altLang="en-US" sz="4000" dirty="0" smtClean="0"/>
              <a:t>在基督里</a:t>
            </a:r>
            <a:endParaRPr lang="en-US" altLang="zh-CN" sz="4000" dirty="0" smtClean="0"/>
          </a:p>
          <a:p>
            <a:pPr marL="571500" indent="-571500" algn="ctr">
              <a:buFont typeface="Arial"/>
              <a:buChar char="•"/>
            </a:pPr>
            <a:r>
              <a:rPr lang="zh-CN" altLang="en-US" sz="4000" dirty="0" smtClean="0"/>
              <a:t>为何要安息？</a:t>
            </a:r>
            <a:r>
              <a:rPr lang="en-US" altLang="zh-CN" sz="4000" dirty="0" smtClean="0"/>
              <a:t>3:13</a:t>
            </a:r>
            <a:r>
              <a:rPr lang="zh-CN" altLang="en-US" sz="4000" dirty="0" smtClean="0"/>
              <a:t>接受警告</a:t>
            </a:r>
            <a:endParaRPr lang="en-US" altLang="zh-CN" sz="4000" dirty="0" smtClean="0"/>
          </a:p>
          <a:p>
            <a:pPr algn="ctr"/>
            <a:r>
              <a:rPr lang="zh-CN" altLang="en-US" sz="4000" dirty="0" smtClean="0">
                <a:latin typeface="华文细黑"/>
                <a:ea typeface="华文细黑"/>
                <a:cs typeface="华文细黑"/>
              </a:rPr>
              <a:t>不安息的状态：把永生神离弃，被罪迷惑，试探，倒毙灭亡</a:t>
            </a:r>
            <a:endParaRPr lang="zh-CHT" altLang="en-US" sz="4000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48352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0"/>
            <a:ext cx="762240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88625" y="681906"/>
            <a:ext cx="6992707" cy="550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/>
              <a:t>更</a:t>
            </a:r>
            <a:r>
              <a:rPr lang="zh-CN" altLang="en-US" sz="4000" dirty="0" smtClean="0"/>
              <a:t>美的</a:t>
            </a:r>
            <a:r>
              <a:rPr lang="zh-CN" altLang="en-US" sz="4000" dirty="0" smtClean="0"/>
              <a:t>安息－唯独信心</a:t>
            </a:r>
            <a:endParaRPr lang="en-US" altLang="zh-CHT" sz="4000" dirty="0" smtClean="0"/>
          </a:p>
          <a:p>
            <a:pPr algn="ctr"/>
            <a:r>
              <a:rPr lang="zh-CHT" altLang="en-US" sz="4000" dirty="0" smtClean="0">
                <a:latin typeface="华文细黑"/>
                <a:ea typeface="华文细黑"/>
                <a:cs typeface="华文细黑"/>
              </a:rPr>
              <a:t>希伯來書 </a:t>
            </a:r>
            <a:r>
              <a:rPr lang="en-US" altLang="zh-CHT" sz="4000" dirty="0" smtClean="0">
                <a:latin typeface="华文细黑"/>
                <a:ea typeface="华文细黑"/>
                <a:cs typeface="华文细黑"/>
              </a:rPr>
              <a:t>3</a:t>
            </a:r>
            <a:r>
              <a:rPr lang="en-US" altLang="zh-CHT" sz="4000" dirty="0" smtClean="0">
                <a:latin typeface="华文细黑"/>
                <a:ea typeface="华文细黑"/>
                <a:cs typeface="华文细黑"/>
              </a:rPr>
              <a:t>:</a:t>
            </a:r>
            <a:r>
              <a:rPr lang="en-US" altLang="zh-CN" sz="4000" dirty="0" smtClean="0">
                <a:latin typeface="华文细黑"/>
                <a:ea typeface="华文细黑"/>
                <a:cs typeface="华文细黑"/>
              </a:rPr>
              <a:t>7</a:t>
            </a:r>
            <a:r>
              <a:rPr lang="en-US" altLang="zh-CHT" sz="4000" dirty="0" smtClean="0">
                <a:latin typeface="华文细黑"/>
                <a:ea typeface="华文细黑"/>
                <a:cs typeface="华文细黑"/>
              </a:rPr>
              <a:t>-</a:t>
            </a:r>
            <a:r>
              <a:rPr lang="en-US" altLang="zh-CN" sz="4000" dirty="0" smtClean="0">
                <a:latin typeface="华文细黑"/>
                <a:ea typeface="华文细黑"/>
                <a:cs typeface="华文细黑"/>
              </a:rPr>
              <a:t>4:11</a:t>
            </a:r>
          </a:p>
          <a:p>
            <a:pPr algn="ctr"/>
            <a:endParaRPr lang="en-US" altLang="zh-CN" sz="4000" dirty="0" smtClean="0">
              <a:latin typeface="华文细黑"/>
              <a:ea typeface="华文细黑"/>
              <a:cs typeface="华文细黑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4000" dirty="0" smtClean="0"/>
              <a:t>什么是安息</a:t>
            </a:r>
            <a:r>
              <a:rPr lang="zh-CN" altLang="zh-CN" sz="4000" dirty="0" smtClean="0"/>
              <a:t>？</a:t>
            </a:r>
            <a:r>
              <a:rPr lang="en-US" altLang="zh-CN" sz="4000" dirty="0" smtClean="0"/>
              <a:t>3:14</a:t>
            </a:r>
            <a:r>
              <a:rPr lang="zh-CN" altLang="en-US" sz="4000" dirty="0" smtClean="0"/>
              <a:t>在基督里</a:t>
            </a:r>
            <a:endParaRPr lang="en-US" altLang="zh-CN" sz="4000" dirty="0" smtClean="0"/>
          </a:p>
          <a:p>
            <a:pPr marL="571500" indent="-571500" algn="ctr">
              <a:buFont typeface="Arial"/>
              <a:buChar char="•"/>
            </a:pPr>
            <a:r>
              <a:rPr lang="zh-CN" altLang="en-US" sz="4000" dirty="0" smtClean="0"/>
              <a:t>为何要安息？</a:t>
            </a:r>
            <a:r>
              <a:rPr lang="en-US" altLang="zh-CN" sz="4000" dirty="0" smtClean="0"/>
              <a:t>3:13</a:t>
            </a:r>
            <a:r>
              <a:rPr lang="zh-CN" altLang="en-US" sz="4000" dirty="0" smtClean="0"/>
              <a:t>接受警告</a:t>
            </a:r>
            <a:endParaRPr lang="en-US" altLang="zh-CN" sz="4000" dirty="0" smtClean="0"/>
          </a:p>
          <a:p>
            <a:pPr marL="571500" indent="-571500" algn="ctr">
              <a:buFont typeface="Arial"/>
              <a:buChar char="•"/>
            </a:pPr>
            <a:r>
              <a:rPr lang="zh-CN" altLang="en-US" sz="4000" dirty="0" smtClean="0"/>
              <a:t>怎么能</a:t>
            </a:r>
            <a:r>
              <a:rPr lang="zh-CN" altLang="en-US" sz="4000" dirty="0" smtClean="0"/>
              <a:t>安息</a:t>
            </a:r>
            <a:r>
              <a:rPr lang="zh-CN" altLang="en-US" sz="4000" dirty="0" smtClean="0"/>
              <a:t>？</a:t>
            </a:r>
            <a:r>
              <a:rPr lang="zh-CN" altLang="zh-CN" sz="4000" dirty="0"/>
              <a:t>4</a:t>
            </a:r>
            <a:r>
              <a:rPr lang="en-US" altLang="zh-CN" sz="4000" dirty="0" smtClean="0"/>
              <a:t>:11</a:t>
            </a:r>
            <a:r>
              <a:rPr lang="zh-CN" altLang="en-US" sz="4000" dirty="0" smtClean="0"/>
              <a:t>唯</a:t>
            </a:r>
            <a:r>
              <a:rPr lang="zh-CN" altLang="en-US" sz="4000" dirty="0"/>
              <a:t>独</a:t>
            </a:r>
            <a:r>
              <a:rPr lang="zh-CN" altLang="en-US" sz="4000" dirty="0" smtClean="0"/>
              <a:t>信心</a:t>
            </a:r>
            <a:endParaRPr lang="en-US" altLang="zh-CN" sz="4000" dirty="0" smtClean="0"/>
          </a:p>
          <a:p>
            <a:pPr marL="571500" indent="-571500" algn="ctr">
              <a:buFont typeface="Wingdings" charset="2"/>
              <a:buChar char="ü"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唯独信心</a:t>
            </a:r>
            <a:r>
              <a:rPr lang="zh-CN" altLang="zh-CN" sz="3600" dirty="0" smtClean="0">
                <a:latin typeface="黑体"/>
                <a:ea typeface="黑体"/>
                <a:cs typeface="黑体"/>
              </a:rPr>
              <a:t>，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务必竭力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571500" indent="-571500" algn="ctr">
              <a:buFont typeface="Wingdings" charset="2"/>
              <a:buChar char="ü"/>
            </a:pPr>
            <a:r>
              <a:rPr lang="zh-TW" altLang="en-US" sz="3600" dirty="0" smtClean="0">
                <a:latin typeface="黑体"/>
                <a:ea typeface="黑体"/>
                <a:cs typeface="黑体"/>
              </a:rPr>
              <a:t>自己省察，自己试验</a:t>
            </a:r>
            <a:endParaRPr lang="en-US" altLang="zh-CHT" sz="3600" dirty="0">
              <a:latin typeface="黑体"/>
              <a:ea typeface="黑体"/>
              <a:cs typeface="黑体"/>
            </a:endParaRPr>
          </a:p>
          <a:p>
            <a:pPr marL="571500" indent="-571500" algn="ctr">
              <a:buFont typeface="Arial"/>
              <a:buChar char="•"/>
            </a:pPr>
            <a:endParaRPr lang="zh-CHT" altLang="en-US" sz="4000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48352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0" y="0"/>
            <a:ext cx="3215139" cy="5715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947333" y="4487332"/>
            <a:ext cx="2929467" cy="9482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533" y="2442391"/>
            <a:ext cx="665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黑体"/>
                <a:ea typeface="黑体"/>
                <a:cs typeface="黑体"/>
              </a:rPr>
              <a:t>希伯來書</a:t>
            </a:r>
            <a:r>
              <a:rPr lang="zh-CN" altLang="zh-CN" sz="3200" dirty="0" smtClean="0">
                <a:latin typeface="黑体"/>
                <a:ea typeface="黑体"/>
                <a:cs typeface="黑体"/>
              </a:rPr>
              <a:t>3</a:t>
            </a:r>
            <a:r>
              <a:rPr lang="en-US" altLang="zh-CN" sz="3200" dirty="0" smtClean="0">
                <a:latin typeface="黑体"/>
                <a:ea typeface="黑体"/>
                <a:cs typeface="黑体"/>
              </a:rPr>
              <a:t>:</a:t>
            </a:r>
            <a:r>
              <a:rPr lang="en-US" altLang="zh-TW" sz="3200" dirty="0" smtClean="0">
                <a:latin typeface="黑体"/>
                <a:ea typeface="黑体"/>
                <a:cs typeface="黑体"/>
              </a:rPr>
              <a:t>19 </a:t>
            </a:r>
            <a:r>
              <a:rPr lang="zh-TW" altLang="en-US" sz="3200" dirty="0">
                <a:latin typeface="黑体"/>
                <a:ea typeface="黑体"/>
                <a:cs typeface="黑体"/>
              </a:rPr>
              <a:t>這樣看來，他們不能進入安息是因為不</a:t>
            </a:r>
            <a:r>
              <a:rPr lang="zh-TW" altLang="en-US" sz="32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信</a:t>
            </a:r>
            <a:r>
              <a:rPr lang="zh-TW" altLang="en-US" sz="3200" dirty="0">
                <a:latin typeface="黑体"/>
                <a:ea typeface="黑体"/>
                <a:cs typeface="黑体"/>
              </a:rPr>
              <a:t>的緣故了</a:t>
            </a:r>
            <a:r>
              <a:rPr lang="zh-TW" altLang="en-US" sz="3200" dirty="0" smtClean="0">
                <a:latin typeface="黑体"/>
                <a:ea typeface="黑体"/>
                <a:cs typeface="黑体"/>
              </a:rPr>
              <a:t>。</a:t>
            </a:r>
            <a:endParaRPr lang="en-US" altLang="zh-TW" sz="3200" dirty="0" smtClean="0">
              <a:latin typeface="黑体"/>
              <a:ea typeface="黑体"/>
              <a:cs typeface="黑体"/>
            </a:endParaRPr>
          </a:p>
          <a:p>
            <a:r>
              <a:rPr lang="zh-CHT" altLang="en-US" sz="3200" dirty="0" smtClean="0">
                <a:latin typeface="黑体"/>
                <a:ea typeface="黑体"/>
                <a:cs typeface="黑体"/>
              </a:rPr>
              <a:t>哥</a:t>
            </a:r>
            <a:r>
              <a:rPr lang="zh-CHT" altLang="en-US" sz="3200" dirty="0">
                <a:latin typeface="黑体"/>
                <a:ea typeface="黑体"/>
                <a:cs typeface="黑体"/>
              </a:rPr>
              <a:t>林</a:t>
            </a:r>
            <a:r>
              <a:rPr lang="zh-CHT" altLang="en-US" sz="3200" dirty="0" smtClean="0">
                <a:latin typeface="黑体"/>
                <a:ea typeface="黑体"/>
                <a:cs typeface="黑体"/>
              </a:rPr>
              <a:t>多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后</a:t>
            </a:r>
            <a:r>
              <a:rPr lang="zh-CHT" altLang="en-US" sz="3200" dirty="0" smtClean="0">
                <a:latin typeface="黑体"/>
                <a:ea typeface="黑体"/>
                <a:cs typeface="黑体"/>
              </a:rPr>
              <a:t>書</a:t>
            </a:r>
            <a:r>
              <a:rPr lang="en-US" altLang="zh-TW" sz="3200" dirty="0">
                <a:latin typeface="黑体"/>
                <a:ea typeface="黑体"/>
                <a:cs typeface="黑体"/>
              </a:rPr>
              <a:t>13:5</a:t>
            </a:r>
            <a:r>
              <a:rPr lang="zh-TW" altLang="en-US" sz="3200" dirty="0" smtClean="0">
                <a:latin typeface="黑体"/>
                <a:ea typeface="黑体"/>
                <a:cs typeface="黑体"/>
              </a:rPr>
              <a:t>你们总</a:t>
            </a:r>
            <a:r>
              <a:rPr lang="zh-TW" altLang="en-US" sz="3200" dirty="0">
                <a:latin typeface="黑体"/>
                <a:ea typeface="黑体"/>
                <a:cs typeface="黑体"/>
              </a:rPr>
              <a:t>要自己</a:t>
            </a:r>
            <a:r>
              <a:rPr lang="zh-TW" altLang="en-US" sz="32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省察有信心没有</a:t>
            </a:r>
            <a:r>
              <a:rPr lang="zh-TW" altLang="en-US" sz="3200" dirty="0">
                <a:latin typeface="黑体"/>
                <a:ea typeface="黑体"/>
                <a:cs typeface="黑体"/>
              </a:rPr>
              <a:t>，也要自己试验。岂不知你们若不是可弃绝的，就有耶稣基督在你们心里吗</a:t>
            </a:r>
            <a:r>
              <a:rPr lang="zh-TW" altLang="en-US" sz="3200" dirty="0" smtClean="0">
                <a:latin typeface="黑体"/>
                <a:ea typeface="黑体"/>
                <a:cs typeface="黑体"/>
              </a:rPr>
              <a:t>？</a:t>
            </a:r>
            <a:endParaRPr lang="en-US" altLang="zh-CN" sz="3200" dirty="0" smtClean="0">
              <a:latin typeface="黑体"/>
              <a:ea typeface="黑体"/>
              <a:cs typeface="黑体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533" y="1103576"/>
            <a:ext cx="711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怎样能安息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？</a:t>
            </a:r>
            <a:endParaRPr lang="en-US" altLang="zh-CN" sz="3200" dirty="0" smtClean="0">
              <a:latin typeface="华文细黑"/>
              <a:ea typeface="华文细黑"/>
              <a:cs typeface="华文细黑"/>
            </a:endParaRPr>
          </a:p>
          <a:p>
            <a:pPr marL="0" lvl="1">
              <a:defRPr/>
            </a:pP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唯独信心</a:t>
            </a:r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！</a:t>
            </a:r>
            <a:endParaRPr lang="en-US" sz="3200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265" y="134057"/>
            <a:ext cx="770093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华文细黑"/>
                <a:ea typeface="华文细黑"/>
                <a:cs typeface="华文细黑"/>
              </a:rPr>
              <a:t>本周挑战</a:t>
            </a:r>
            <a:endParaRPr lang="en-US" sz="3200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4303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133" y="1"/>
            <a:ext cx="7128934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希伯来书</a:t>
            </a:r>
            <a:r>
              <a:rPr lang="zh-CN" altLang="zh-CN" sz="2800" dirty="0"/>
              <a:t>3</a:t>
            </a:r>
            <a:r>
              <a:rPr lang="en-US" altLang="zh-CN" sz="2800" dirty="0" smtClean="0"/>
              <a:t>:</a:t>
            </a:r>
            <a:r>
              <a:rPr lang="en-US" altLang="zh-TW" sz="2800" dirty="0"/>
              <a:t>7 </a:t>
            </a:r>
            <a:r>
              <a:rPr lang="zh-TW" altLang="en-US" sz="2800" dirty="0"/>
              <a:t>聖靈有話說：「你們今日若聽他的話， </a:t>
            </a:r>
            <a:r>
              <a:rPr lang="en-US" altLang="zh-TW" sz="2800" dirty="0"/>
              <a:t>8 </a:t>
            </a:r>
            <a:r>
              <a:rPr lang="zh-TW" altLang="en-US" sz="2800" dirty="0"/>
              <a:t>就不可硬著心，像在曠野惹他發怒、試探他的時候一樣。 </a:t>
            </a:r>
            <a:r>
              <a:rPr lang="en-US" altLang="zh-TW" sz="2800" dirty="0"/>
              <a:t>9 </a:t>
            </a:r>
            <a:r>
              <a:rPr lang="zh-TW" altLang="en-US" sz="2800" dirty="0"/>
              <a:t>在那裡，你們的祖宗試我探我，並且觀看我的作為有四十年之久。 </a:t>
            </a:r>
            <a:r>
              <a:rPr lang="en-US" altLang="zh-TW" sz="2800" dirty="0"/>
              <a:t>10 </a:t>
            </a:r>
            <a:r>
              <a:rPr lang="zh-TW" altLang="en-US" sz="2800" dirty="0"/>
              <a:t>所以，我厭煩那世代的人，說：</a:t>
            </a:r>
            <a:r>
              <a:rPr lang="en-US" altLang="zh-TW" sz="2800" dirty="0"/>
              <a:t>『</a:t>
            </a:r>
            <a:r>
              <a:rPr lang="zh-TW" altLang="en-US" sz="2800" dirty="0"/>
              <a:t>他們心裡常常迷糊，竟不曉得我的作為。</a:t>
            </a:r>
            <a:r>
              <a:rPr lang="en-US" altLang="zh-TW" sz="2800" dirty="0"/>
              <a:t>』 11 </a:t>
            </a:r>
            <a:r>
              <a:rPr lang="zh-TW" altLang="en-US" sz="2800" dirty="0"/>
              <a:t>我就在怒中起誓說：</a:t>
            </a:r>
            <a:r>
              <a:rPr lang="en-US" altLang="zh-TW" sz="2800" dirty="0"/>
              <a:t>『</a:t>
            </a:r>
            <a:r>
              <a:rPr lang="zh-TW" altLang="en-US" sz="2800" dirty="0"/>
              <a:t>他們斷不可進入我的安息。</a:t>
            </a:r>
            <a:r>
              <a:rPr lang="en-US" altLang="zh-TW" sz="2800" dirty="0"/>
              <a:t>』</a:t>
            </a:r>
            <a:r>
              <a:rPr lang="zh-TW" altLang="en-US" sz="2800" dirty="0"/>
              <a:t>」 </a:t>
            </a:r>
            <a:r>
              <a:rPr lang="en-US" altLang="zh-TW" sz="2800" dirty="0"/>
              <a:t>12 </a:t>
            </a:r>
            <a:r>
              <a:rPr lang="zh-TW" altLang="en-US" sz="2800" dirty="0"/>
              <a:t>弟兄們，你們要謹慎，免得你們中間或有人存著不信的惡心，把永生神離棄了。 </a:t>
            </a:r>
            <a:r>
              <a:rPr lang="en-US" altLang="zh-TW" sz="2800" dirty="0">
                <a:solidFill>
                  <a:srgbClr val="FFFF00"/>
                </a:solidFill>
              </a:rPr>
              <a:t>13 </a:t>
            </a:r>
            <a:r>
              <a:rPr lang="zh-TW" altLang="en-US" sz="2800" dirty="0">
                <a:solidFill>
                  <a:srgbClr val="FFFF00"/>
                </a:solidFill>
              </a:rPr>
              <a:t>總要趁著還有今日，天天彼此相勸，免得你們中間有人被罪迷惑，心裡就剛硬了。 </a:t>
            </a:r>
            <a:r>
              <a:rPr lang="en-US" altLang="zh-TW" sz="2800" dirty="0">
                <a:solidFill>
                  <a:srgbClr val="FFFF00"/>
                </a:solidFill>
              </a:rPr>
              <a:t>14 </a:t>
            </a:r>
            <a:r>
              <a:rPr lang="zh-TW" altLang="en-US" sz="2800" dirty="0">
                <a:solidFill>
                  <a:srgbClr val="FFFF00"/>
                </a:solidFill>
              </a:rPr>
              <a:t>我們若將起初確實的信心堅持到底，就在基督裡有份</a:t>
            </a:r>
            <a:r>
              <a:rPr lang="zh-TW" altLang="en-US" sz="2800" dirty="0" smtClean="0">
                <a:solidFill>
                  <a:srgbClr val="FFFF00"/>
                </a:solidFill>
              </a:rPr>
              <a:t>了</a:t>
            </a:r>
            <a:r>
              <a:rPr lang="zh-CN" altLang="en-US" sz="2800" dirty="0" smtClean="0">
                <a:solidFill>
                  <a:srgbClr val="FFFF00"/>
                </a:solidFill>
              </a:rPr>
              <a:t>。</a:t>
            </a:r>
            <a:endParaRPr lang="en-US" altLang="zh-TW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132" y="0"/>
            <a:ext cx="7145867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希伯来书</a:t>
            </a:r>
            <a:r>
              <a:rPr lang="zh-CN" altLang="zh-CN" sz="2800" dirty="0"/>
              <a:t>3</a:t>
            </a:r>
            <a:r>
              <a:rPr lang="en-US" altLang="zh-CN" sz="2800" dirty="0" smtClean="0"/>
              <a:t>:</a:t>
            </a:r>
            <a:r>
              <a:rPr lang="en-US" altLang="zh-TW" sz="2800" dirty="0" smtClean="0"/>
              <a:t>15 </a:t>
            </a:r>
            <a:r>
              <a:rPr lang="zh-TW" altLang="en-US" sz="2800" dirty="0"/>
              <a:t>經上說：「你們今日若聽他的話，就不可硬著心，像惹他發怒的日子一樣。」</a:t>
            </a:r>
            <a:r>
              <a:rPr lang="en-US" altLang="zh-TW" sz="2800" dirty="0"/>
              <a:t>16 </a:t>
            </a:r>
            <a:r>
              <a:rPr lang="zh-TW" altLang="en-US" sz="2800" dirty="0"/>
              <a:t>那時聽見他話惹他發怒的是誰呢？豈不是跟著摩西從埃及出來的眾人嗎？ </a:t>
            </a:r>
            <a:r>
              <a:rPr lang="en-US" altLang="zh-TW" sz="2800" dirty="0"/>
              <a:t>17 </a:t>
            </a:r>
            <a:r>
              <a:rPr lang="zh-TW" altLang="en-US" sz="2800" dirty="0"/>
              <a:t>神四十年之久又厭煩誰呢？豈不是那些犯罪屍首倒在曠野的人嗎？ </a:t>
            </a:r>
            <a:r>
              <a:rPr lang="en-US" altLang="zh-TW" sz="2800" dirty="0"/>
              <a:t>18 </a:t>
            </a:r>
            <a:r>
              <a:rPr lang="zh-TW" altLang="en-US" sz="2800" dirty="0"/>
              <a:t>又向誰起誓，不容他們進入他的安息呢？豈不是向那些不信從的人嗎？ </a:t>
            </a:r>
            <a:r>
              <a:rPr lang="en-US" altLang="zh-TW" sz="2800" dirty="0">
                <a:solidFill>
                  <a:srgbClr val="FFFF00"/>
                </a:solidFill>
              </a:rPr>
              <a:t>19 </a:t>
            </a:r>
            <a:r>
              <a:rPr lang="zh-TW" altLang="en-US" sz="2800" dirty="0">
                <a:solidFill>
                  <a:srgbClr val="FFFF00"/>
                </a:solidFill>
              </a:rPr>
              <a:t>這樣看來，他們不能進入安息是因為不信的緣故了。</a:t>
            </a:r>
            <a:r>
              <a:rPr lang="zh-TW" altLang="en-US" sz="2800" dirty="0"/>
              <a:t> </a:t>
            </a:r>
            <a:r>
              <a:rPr lang="en-US" altLang="zh-TW" sz="2800" dirty="0"/>
              <a:t>4:1</a:t>
            </a:r>
            <a:r>
              <a:rPr lang="zh-TW" altLang="en-US" sz="2800" dirty="0"/>
              <a:t>我們既蒙留下有進入他安息的應許，就當畏懼，</a:t>
            </a:r>
            <a:r>
              <a:rPr lang="zh-TW" altLang="en-US" sz="2800" dirty="0" smtClean="0"/>
              <a:t>免得我們中間</a:t>
            </a:r>
            <a:r>
              <a:rPr lang="zh-TW" altLang="en-US" sz="2800" dirty="0"/>
              <a:t>或有人似乎是趕不上了。 </a:t>
            </a:r>
            <a:r>
              <a:rPr lang="en-US" altLang="zh-TW" sz="2800" dirty="0"/>
              <a:t>2 </a:t>
            </a:r>
            <a:r>
              <a:rPr lang="zh-TW" altLang="en-US" sz="2800" dirty="0"/>
              <a:t>因為有福音傳給我們，像傳給他們一樣。只是所聽見的道於他們無益，因為他們沒有信心與所聽見的道</a:t>
            </a:r>
            <a:r>
              <a:rPr lang="zh-TW" altLang="en-US" sz="2800" dirty="0" smtClean="0"/>
              <a:t>調和</a:t>
            </a:r>
            <a:r>
              <a:rPr lang="zh-TW" altLang="en-US" sz="2800" dirty="0" smtClean="0"/>
              <a:t>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8512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7755466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dirty="0" smtClean="0">
                <a:solidFill>
                  <a:srgbClr val="FFFF00"/>
                </a:solidFill>
              </a:rPr>
              <a:t>希伯来书</a:t>
            </a:r>
            <a:r>
              <a:rPr lang="en-US" altLang="zh-CN" sz="2600" dirty="0" smtClean="0">
                <a:solidFill>
                  <a:srgbClr val="FFFF00"/>
                </a:solidFill>
              </a:rPr>
              <a:t>4</a:t>
            </a:r>
            <a:r>
              <a:rPr lang="en-US" altLang="zh-CN" sz="2600" dirty="0" smtClean="0">
                <a:solidFill>
                  <a:srgbClr val="FFFF00"/>
                </a:solidFill>
              </a:rPr>
              <a:t>:</a:t>
            </a:r>
            <a:r>
              <a:rPr lang="en-US" altLang="zh-TW" sz="2600" dirty="0" smtClean="0">
                <a:solidFill>
                  <a:srgbClr val="FFFF00"/>
                </a:solidFill>
              </a:rPr>
              <a:t>3 </a:t>
            </a:r>
            <a:r>
              <a:rPr lang="zh-TW" altLang="en-US" sz="2600" dirty="0">
                <a:solidFill>
                  <a:srgbClr val="FFFF00"/>
                </a:solidFill>
              </a:rPr>
              <a:t>但我們已經相信的人得以進入那安息</a:t>
            </a:r>
            <a:r>
              <a:rPr lang="zh-TW" altLang="en-US" sz="2600" dirty="0"/>
              <a:t>，正如神所說：「我在怒中起誓說：</a:t>
            </a:r>
            <a:r>
              <a:rPr lang="en-US" altLang="zh-TW" sz="2600" dirty="0"/>
              <a:t>『</a:t>
            </a:r>
            <a:r>
              <a:rPr lang="zh-TW" altLang="en-US" sz="2600" dirty="0"/>
              <a:t>他們斷不可進入我的安息。</a:t>
            </a:r>
            <a:r>
              <a:rPr lang="en-US" altLang="zh-TW" sz="2600" dirty="0"/>
              <a:t>』</a:t>
            </a:r>
            <a:r>
              <a:rPr lang="zh-TW" altLang="en-US" sz="2600" dirty="0"/>
              <a:t>」其實造物之工，從創世以來已經成全了。 </a:t>
            </a:r>
            <a:r>
              <a:rPr lang="en-US" altLang="zh-TW" sz="2600" dirty="0"/>
              <a:t>4 </a:t>
            </a:r>
            <a:r>
              <a:rPr lang="zh-TW" altLang="en-US" sz="2600" dirty="0"/>
              <a:t>論到第七日，有一處說：「到第七日神就歇了他一切的工。」 </a:t>
            </a:r>
            <a:r>
              <a:rPr lang="en-US" altLang="zh-TW" sz="2600" dirty="0"/>
              <a:t>5 </a:t>
            </a:r>
            <a:r>
              <a:rPr lang="zh-TW" altLang="en-US" sz="2600" dirty="0"/>
              <a:t>又有一處說：「他們斷不可進入我的安息。」 </a:t>
            </a:r>
            <a:r>
              <a:rPr lang="en-US" altLang="zh-TW" sz="2600" dirty="0"/>
              <a:t>6 </a:t>
            </a:r>
            <a:r>
              <a:rPr lang="zh-TW" altLang="en-US" sz="2600" dirty="0"/>
              <a:t>既有必進安息的人，那先前聽見福音的因為不信從，不得進去， </a:t>
            </a:r>
            <a:r>
              <a:rPr lang="en-US" altLang="zh-TW" sz="2600" dirty="0"/>
              <a:t>7 </a:t>
            </a:r>
            <a:r>
              <a:rPr lang="zh-TW" altLang="en-US" sz="2600" dirty="0"/>
              <a:t>所以過了多年，就在大衛的書上又限定一日，如以上所引的說：「你們今日若聽他的話，就不可硬著心。」 </a:t>
            </a:r>
            <a:r>
              <a:rPr lang="en-US" altLang="zh-TW" sz="2600" dirty="0"/>
              <a:t>8 </a:t>
            </a:r>
            <a:r>
              <a:rPr lang="zh-TW" altLang="en-US" sz="2600" dirty="0"/>
              <a:t>若是約書亞已叫他們享了安息，後來神就不再提別的日子了。 </a:t>
            </a:r>
            <a:r>
              <a:rPr lang="en-US" altLang="zh-TW" sz="2600" dirty="0"/>
              <a:t>9 </a:t>
            </a:r>
            <a:r>
              <a:rPr lang="zh-TW" altLang="en-US" sz="2600" dirty="0"/>
              <a:t>這樣看來，必另有一安息日的安息為神的子民存留。 </a:t>
            </a:r>
            <a:r>
              <a:rPr lang="en-US" altLang="zh-TW" sz="2600" dirty="0"/>
              <a:t>10 </a:t>
            </a:r>
            <a:r>
              <a:rPr lang="zh-TW" altLang="en-US" sz="2600" dirty="0"/>
              <a:t>因為那進入安息的，乃是歇了自己的工，正如神歇了他的工一樣。 </a:t>
            </a:r>
            <a:r>
              <a:rPr lang="en-US" altLang="zh-TW" sz="2600" dirty="0">
                <a:solidFill>
                  <a:srgbClr val="FFFF00"/>
                </a:solidFill>
              </a:rPr>
              <a:t>11 </a:t>
            </a:r>
            <a:r>
              <a:rPr lang="zh-TW" altLang="en-US" sz="2600" dirty="0">
                <a:solidFill>
                  <a:srgbClr val="FFFF00"/>
                </a:solidFill>
              </a:rPr>
              <a:t>所以，我們務必竭力進入那安息，免得有人學那不信從的樣子跌倒</a:t>
            </a:r>
            <a:r>
              <a:rPr lang="zh-TW" altLang="en-US" sz="2600" dirty="0" smtClean="0">
                <a:solidFill>
                  <a:srgbClr val="FFFF00"/>
                </a:solidFill>
              </a:rPr>
              <a:t>了</a:t>
            </a:r>
            <a:r>
              <a:rPr lang="zh-TW" altLang="en-US" sz="2600" dirty="0" smtClean="0">
                <a:solidFill>
                  <a:srgbClr val="FFFF00"/>
                </a:solidFill>
              </a:rPr>
              <a:t>。</a:t>
            </a:r>
            <a:endParaRPr lang="en-US" altLang="zh-TW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9467" y="336185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宗教改革的</a:t>
            </a:r>
            <a:r>
              <a:rPr lang="zh-CN" altLang="en-US" dirty="0"/>
              <a:t>五大“</a:t>
            </a:r>
            <a:r>
              <a:rPr lang="zh-CN" altLang="en-US" dirty="0" smtClean="0"/>
              <a:t>唯独”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Five </a:t>
            </a:r>
            <a:r>
              <a:rPr lang="en-US" altLang="zh-CN" dirty="0" err="1" smtClean="0"/>
              <a:t>Solas</a:t>
            </a:r>
            <a:r>
              <a:rPr lang="en-US" altLang="zh-CN" dirty="0" smtClean="0"/>
              <a:t> of Reformation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8685"/>
            <a:ext cx="6686550" cy="3629743"/>
          </a:xfrm>
        </p:spPr>
        <p:txBody>
          <a:bodyPr>
            <a:normAutofit/>
          </a:bodyPr>
          <a:lstStyle/>
          <a:p>
            <a:endParaRPr lang="en-US" sz="2200" i="1" dirty="0"/>
          </a:p>
          <a:p>
            <a:r>
              <a:rPr lang="zh-CN" altLang="en-US" sz="2200" i="1" dirty="0">
                <a:solidFill>
                  <a:srgbClr val="FFFF00"/>
                </a:solidFill>
              </a:rPr>
              <a:t>唯独信心</a:t>
            </a:r>
            <a:r>
              <a:rPr lang="en-US" altLang="zh-CN" sz="2200" i="1" dirty="0">
                <a:solidFill>
                  <a:srgbClr val="FFFF00"/>
                </a:solidFill>
              </a:rPr>
              <a:t>/</a:t>
            </a:r>
            <a:r>
              <a:rPr lang="en-US" sz="2200" i="1" dirty="0">
                <a:solidFill>
                  <a:srgbClr val="FFFF00"/>
                </a:solidFill>
              </a:rPr>
              <a:t>Sola Fide</a:t>
            </a:r>
            <a:r>
              <a:rPr lang="en-US" sz="2200" dirty="0">
                <a:solidFill>
                  <a:srgbClr val="FFFF00"/>
                </a:solidFill>
              </a:rPr>
              <a:t>, by faith alone.</a:t>
            </a:r>
          </a:p>
          <a:p>
            <a:r>
              <a:rPr lang="zh-CN" altLang="en-US" sz="2200" i="1" dirty="0"/>
              <a:t>唯独圣经</a:t>
            </a:r>
            <a:r>
              <a:rPr lang="en-US" altLang="zh-CN" sz="2200" i="1" dirty="0"/>
              <a:t>/</a:t>
            </a:r>
            <a:r>
              <a:rPr lang="en-US" sz="2200" i="1" dirty="0"/>
              <a:t>Sola Scriptura</a:t>
            </a:r>
            <a:r>
              <a:rPr lang="en-US" sz="2200" dirty="0"/>
              <a:t>, by Scripture alone.</a:t>
            </a:r>
          </a:p>
          <a:p>
            <a:r>
              <a:rPr lang="zh-CN" altLang="en-US" sz="2200" i="1" dirty="0"/>
              <a:t>唯独基督</a:t>
            </a:r>
            <a:r>
              <a:rPr lang="en-US" altLang="zh-CN" sz="2200" i="1" dirty="0"/>
              <a:t>/</a:t>
            </a:r>
            <a:r>
              <a:rPr lang="en-US" sz="2200" i="1" dirty="0" err="1"/>
              <a:t>Solus</a:t>
            </a:r>
            <a:r>
              <a:rPr lang="en-US" sz="2200" i="1" dirty="0"/>
              <a:t> </a:t>
            </a:r>
            <a:r>
              <a:rPr lang="en-US" sz="2200" i="1" dirty="0" err="1"/>
              <a:t>Christus</a:t>
            </a:r>
            <a:r>
              <a:rPr lang="en-US" sz="2200" dirty="0"/>
              <a:t>, through Christ alone.</a:t>
            </a:r>
          </a:p>
          <a:p>
            <a:r>
              <a:rPr lang="zh-CN" altLang="en-US" sz="2200" i="1" dirty="0"/>
              <a:t>唯独恩典</a:t>
            </a:r>
            <a:r>
              <a:rPr lang="en-US" altLang="zh-CN" sz="2200" i="1" dirty="0"/>
              <a:t>/</a:t>
            </a:r>
            <a:r>
              <a:rPr lang="en-US" sz="2200" i="1" dirty="0"/>
              <a:t>Sola Gratia</a:t>
            </a:r>
            <a:r>
              <a:rPr lang="en-US" sz="2200" dirty="0"/>
              <a:t>, by grace alone.</a:t>
            </a:r>
          </a:p>
          <a:p>
            <a:r>
              <a:rPr lang="zh-CN" altLang="en-US" sz="2200" i="1" dirty="0"/>
              <a:t>唯独神的荣耀</a:t>
            </a:r>
            <a:r>
              <a:rPr lang="en-US" altLang="zh-CN" sz="2200" i="1" dirty="0"/>
              <a:t>/</a:t>
            </a:r>
            <a:r>
              <a:rPr lang="en-US" sz="2200" i="1" dirty="0"/>
              <a:t>Soli </a:t>
            </a:r>
            <a:r>
              <a:rPr lang="en-US" sz="2200" i="1" dirty="0" err="1"/>
              <a:t>Deo</a:t>
            </a:r>
            <a:r>
              <a:rPr lang="en-US" sz="2200" i="1" dirty="0"/>
              <a:t> Gloria</a:t>
            </a:r>
            <a:r>
              <a:rPr lang="en-US" sz="2200" dirty="0"/>
              <a:t>, glory to God alone.</a:t>
            </a:r>
          </a:p>
        </p:txBody>
      </p:sp>
    </p:spTree>
    <p:extLst>
      <p:ext uri="{BB962C8B-B14F-4D97-AF65-F5344CB8AC3E}">
        <p14:creationId xmlns:p14="http://schemas.microsoft.com/office/powerpoint/2010/main" val="291212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1200" y="812800"/>
            <a:ext cx="6146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 err="1">
                <a:latin typeface="黑体"/>
                <a:ea typeface="黑体"/>
                <a:cs typeface="黑体"/>
              </a:rPr>
              <a:t>Blaise</a:t>
            </a:r>
            <a:r>
              <a:rPr lang="en-US" altLang="zh-TW" sz="4000" dirty="0">
                <a:latin typeface="黑体"/>
                <a:ea typeface="黑体"/>
                <a:cs typeface="黑体"/>
              </a:rPr>
              <a:t> Pascal</a:t>
            </a:r>
            <a:r>
              <a:rPr lang="zh-TW" altLang="en-US" sz="4000" dirty="0">
                <a:latin typeface="黑体"/>
                <a:ea typeface="黑体"/>
                <a:cs typeface="黑体"/>
              </a:rPr>
              <a:t>帕斯卡：</a:t>
            </a:r>
            <a:r>
              <a:rPr lang="zh-CN" altLang="en-US" sz="4000" dirty="0">
                <a:latin typeface="黑体"/>
                <a:ea typeface="黑体"/>
                <a:cs typeface="黑体"/>
              </a:rPr>
              <a:t>神在</a:t>
            </a:r>
            <a:r>
              <a:rPr lang="zh-TW" altLang="en-US" sz="4000" dirty="0">
                <a:latin typeface="黑体"/>
                <a:ea typeface="黑体"/>
                <a:cs typeface="黑体"/>
              </a:rPr>
              <a:t>每个人心里都</a:t>
            </a:r>
            <a:r>
              <a:rPr lang="zh-CN" altLang="en-US" sz="4000" dirty="0">
                <a:latin typeface="黑体"/>
                <a:ea typeface="黑体"/>
                <a:cs typeface="黑体"/>
              </a:rPr>
              <a:t>留了一</a:t>
            </a:r>
            <a:r>
              <a:rPr lang="zh-TW" altLang="en-US" sz="4000" dirty="0">
                <a:latin typeface="黑体"/>
                <a:ea typeface="黑体"/>
                <a:cs typeface="黑体"/>
              </a:rPr>
              <a:t>个空缺，任何被造之物都不能填满，唯独耶稣所</a:t>
            </a:r>
            <a:r>
              <a:rPr lang="zh-CN" altLang="en-US" sz="4000" dirty="0">
                <a:latin typeface="黑体"/>
                <a:ea typeface="黑体"/>
                <a:cs typeface="黑体"/>
              </a:rPr>
              <a:t>表</a:t>
            </a:r>
            <a:r>
              <a:rPr lang="zh-TW" altLang="en-US" sz="4000" dirty="0">
                <a:latin typeface="黑体"/>
                <a:ea typeface="黑体"/>
                <a:cs typeface="黑体"/>
              </a:rPr>
              <a:t>明出来的造物主神才能。</a:t>
            </a:r>
            <a:endParaRPr lang="en-US" sz="40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28551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88625" y="681906"/>
            <a:ext cx="699270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/>
              <a:t>更</a:t>
            </a:r>
            <a:r>
              <a:rPr lang="zh-CN" altLang="en-US" sz="4000" dirty="0" smtClean="0"/>
              <a:t>美的</a:t>
            </a:r>
            <a:r>
              <a:rPr lang="zh-CN" altLang="en-US" sz="4000" dirty="0" smtClean="0"/>
              <a:t>安息－唯独信心</a:t>
            </a:r>
            <a:endParaRPr lang="en-US" altLang="zh-CHT" sz="4000" dirty="0" smtClean="0"/>
          </a:p>
          <a:p>
            <a:pPr algn="ctr"/>
            <a:r>
              <a:rPr lang="zh-CHT" altLang="en-US" sz="4000" dirty="0" smtClean="0">
                <a:latin typeface="华文细黑"/>
                <a:ea typeface="华文细黑"/>
                <a:cs typeface="华文细黑"/>
              </a:rPr>
              <a:t>希伯來書 </a:t>
            </a:r>
            <a:r>
              <a:rPr lang="en-US" altLang="zh-CHT" sz="4000" dirty="0" smtClean="0">
                <a:latin typeface="华文细黑"/>
                <a:ea typeface="华文细黑"/>
                <a:cs typeface="华文细黑"/>
              </a:rPr>
              <a:t>3</a:t>
            </a:r>
            <a:r>
              <a:rPr lang="en-US" altLang="zh-CHT" sz="4000" dirty="0" smtClean="0">
                <a:latin typeface="华文细黑"/>
                <a:ea typeface="华文细黑"/>
                <a:cs typeface="华文细黑"/>
              </a:rPr>
              <a:t>:</a:t>
            </a:r>
            <a:r>
              <a:rPr lang="en-US" altLang="zh-CN" sz="4000" dirty="0" smtClean="0">
                <a:latin typeface="华文细黑"/>
                <a:ea typeface="华文细黑"/>
                <a:cs typeface="华文细黑"/>
              </a:rPr>
              <a:t>7</a:t>
            </a:r>
            <a:r>
              <a:rPr lang="en-US" altLang="zh-CHT" sz="4000" dirty="0" smtClean="0">
                <a:latin typeface="华文细黑"/>
                <a:ea typeface="华文细黑"/>
                <a:cs typeface="华文细黑"/>
              </a:rPr>
              <a:t>-</a:t>
            </a:r>
            <a:r>
              <a:rPr lang="en-US" altLang="zh-CN" sz="4000" dirty="0" smtClean="0">
                <a:latin typeface="华文细黑"/>
                <a:ea typeface="华文细黑"/>
                <a:cs typeface="华文细黑"/>
              </a:rPr>
              <a:t>4:11</a:t>
            </a:r>
          </a:p>
          <a:p>
            <a:pPr algn="ctr"/>
            <a:endParaRPr lang="en-US" altLang="zh-CN" sz="4000" dirty="0" smtClean="0">
              <a:latin typeface="华文细黑"/>
              <a:ea typeface="华文细黑"/>
              <a:cs typeface="华文细黑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4000" dirty="0" smtClean="0"/>
              <a:t>什么是安息</a:t>
            </a:r>
            <a:r>
              <a:rPr lang="zh-CN" altLang="zh-CN" sz="4000" dirty="0" smtClean="0"/>
              <a:t>？</a:t>
            </a:r>
            <a:r>
              <a:rPr lang="en-US" altLang="zh-CN" sz="4000" dirty="0" smtClean="0"/>
              <a:t>3:14</a:t>
            </a:r>
            <a:r>
              <a:rPr lang="zh-CN" altLang="en-US" sz="4000" dirty="0" smtClean="0"/>
              <a:t>在基督里</a:t>
            </a:r>
            <a:endParaRPr lang="en-US" altLang="zh-CN" sz="4000" dirty="0" smtClean="0"/>
          </a:p>
          <a:p>
            <a:pPr marL="571500" indent="-571500" algn="ctr">
              <a:buFont typeface="Arial"/>
              <a:buChar char="•"/>
            </a:pPr>
            <a:r>
              <a:rPr lang="zh-CN" altLang="en-US" sz="4000" dirty="0" smtClean="0"/>
              <a:t>为何要安息？</a:t>
            </a:r>
            <a:r>
              <a:rPr lang="en-US" altLang="zh-CN" sz="4000" dirty="0" smtClean="0"/>
              <a:t>3:13</a:t>
            </a:r>
            <a:r>
              <a:rPr lang="zh-CN" altLang="en-US" sz="4000" dirty="0" smtClean="0"/>
              <a:t>接受警告</a:t>
            </a:r>
            <a:endParaRPr lang="en-US" altLang="zh-CN" sz="4000" dirty="0" smtClean="0"/>
          </a:p>
          <a:p>
            <a:pPr marL="571500" indent="-571500" algn="ctr">
              <a:buFont typeface="Arial"/>
              <a:buChar char="•"/>
            </a:pPr>
            <a:r>
              <a:rPr lang="zh-CN" altLang="en-US" sz="4000" dirty="0" smtClean="0"/>
              <a:t>怎么能</a:t>
            </a:r>
            <a:r>
              <a:rPr lang="zh-CN" altLang="en-US" sz="4000" dirty="0" smtClean="0"/>
              <a:t>安息</a:t>
            </a:r>
            <a:r>
              <a:rPr lang="zh-CN" altLang="en-US" sz="4000" dirty="0" smtClean="0"/>
              <a:t>？</a:t>
            </a:r>
            <a:r>
              <a:rPr lang="zh-CN" altLang="zh-CN" sz="4000" dirty="0"/>
              <a:t>4</a:t>
            </a:r>
            <a:r>
              <a:rPr lang="en-US" altLang="zh-CN" sz="4000" dirty="0" smtClean="0"/>
              <a:t>:11</a:t>
            </a:r>
            <a:r>
              <a:rPr lang="zh-CN" altLang="en-US" sz="4000" dirty="0" smtClean="0"/>
              <a:t>唯</a:t>
            </a:r>
            <a:r>
              <a:rPr lang="zh-CN" altLang="en-US" sz="4000" dirty="0"/>
              <a:t>独信心</a:t>
            </a:r>
            <a:endParaRPr lang="en-US" altLang="zh-CHT" sz="4000" dirty="0"/>
          </a:p>
          <a:p>
            <a:pPr marL="571500" indent="-571500" algn="ctr">
              <a:buFont typeface="Arial"/>
              <a:buChar char="•"/>
            </a:pPr>
            <a:endParaRPr lang="zh-CHT" altLang="en-US" sz="4000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94415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88625" y="681906"/>
            <a:ext cx="699270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/>
              <a:t>更</a:t>
            </a:r>
            <a:r>
              <a:rPr lang="zh-CN" altLang="en-US" sz="4000" dirty="0" smtClean="0"/>
              <a:t>美的</a:t>
            </a:r>
            <a:r>
              <a:rPr lang="zh-CN" altLang="en-US" sz="4000" dirty="0" smtClean="0"/>
              <a:t>安息－唯独信心</a:t>
            </a:r>
            <a:endParaRPr lang="en-US" altLang="zh-CHT" sz="4000" dirty="0" smtClean="0"/>
          </a:p>
          <a:p>
            <a:pPr algn="ctr"/>
            <a:r>
              <a:rPr lang="zh-CHT" altLang="en-US" sz="4000" dirty="0" smtClean="0">
                <a:latin typeface="华文细黑"/>
                <a:ea typeface="华文细黑"/>
                <a:cs typeface="华文细黑"/>
              </a:rPr>
              <a:t>希伯來書 </a:t>
            </a:r>
            <a:r>
              <a:rPr lang="en-US" altLang="zh-CHT" sz="4000" dirty="0" smtClean="0">
                <a:latin typeface="华文细黑"/>
                <a:ea typeface="华文细黑"/>
                <a:cs typeface="华文细黑"/>
              </a:rPr>
              <a:t>3</a:t>
            </a:r>
            <a:r>
              <a:rPr lang="en-US" altLang="zh-CHT" sz="4000" dirty="0" smtClean="0">
                <a:latin typeface="华文细黑"/>
                <a:ea typeface="华文细黑"/>
                <a:cs typeface="华文细黑"/>
              </a:rPr>
              <a:t>:</a:t>
            </a:r>
            <a:r>
              <a:rPr lang="en-US" altLang="zh-CN" sz="4000" dirty="0" smtClean="0">
                <a:latin typeface="华文细黑"/>
                <a:ea typeface="华文细黑"/>
                <a:cs typeface="华文细黑"/>
              </a:rPr>
              <a:t>7</a:t>
            </a:r>
            <a:r>
              <a:rPr lang="en-US" altLang="zh-CHT" sz="4000" dirty="0" smtClean="0">
                <a:latin typeface="华文细黑"/>
                <a:ea typeface="华文细黑"/>
                <a:cs typeface="华文细黑"/>
              </a:rPr>
              <a:t>-</a:t>
            </a:r>
            <a:r>
              <a:rPr lang="en-US" altLang="zh-CN" sz="4000" dirty="0" smtClean="0">
                <a:latin typeface="华文细黑"/>
                <a:ea typeface="华文细黑"/>
                <a:cs typeface="华文细黑"/>
              </a:rPr>
              <a:t>4:11</a:t>
            </a:r>
          </a:p>
          <a:p>
            <a:pPr algn="ctr"/>
            <a:endParaRPr lang="en-US" altLang="zh-CN" sz="4000" dirty="0" smtClean="0">
              <a:latin typeface="华文细黑"/>
              <a:ea typeface="华文细黑"/>
              <a:cs typeface="华文细黑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4000" dirty="0" smtClean="0"/>
              <a:t>什么是安息</a:t>
            </a:r>
            <a:r>
              <a:rPr lang="zh-CN" altLang="zh-CN" sz="4000" dirty="0" smtClean="0"/>
              <a:t>？</a:t>
            </a:r>
            <a:r>
              <a:rPr lang="en-US" altLang="zh-CN" sz="4000" dirty="0" smtClean="0"/>
              <a:t>3:14</a:t>
            </a:r>
            <a:r>
              <a:rPr lang="zh-CN" altLang="en-US" sz="4000" dirty="0" smtClean="0"/>
              <a:t>在基督里</a:t>
            </a:r>
          </a:p>
          <a:p>
            <a:pPr marL="571500" indent="-571500" algn="ctr">
              <a:buFont typeface="Wingdings" charset="2"/>
              <a:buChar char="ü"/>
            </a:pPr>
            <a:r>
              <a:rPr lang="zh-CN" altLang="en-US" sz="4000" dirty="0" smtClean="0"/>
              <a:t>神应许的迦南美地</a:t>
            </a:r>
            <a:endParaRPr lang="en-US" altLang="zh-CN" sz="4000" dirty="0" smtClean="0"/>
          </a:p>
          <a:p>
            <a:pPr marL="571500" indent="-571500" algn="ctr">
              <a:buFont typeface="Wingdings" charset="2"/>
              <a:buChar char="ü"/>
            </a:pPr>
            <a:r>
              <a:rPr lang="zh-CN" altLang="en-US" sz="4000" dirty="0" smtClean="0"/>
              <a:t>神命令的安息圣日</a:t>
            </a:r>
            <a:endParaRPr lang="en-US" altLang="zh-CN" sz="4000" dirty="0" smtClean="0"/>
          </a:p>
          <a:p>
            <a:pPr marL="571500" indent="-571500" algn="ctr">
              <a:buFont typeface="Wingdings" charset="2"/>
              <a:buChar char="ü"/>
            </a:pPr>
            <a:r>
              <a:rPr lang="zh-CN" altLang="en-US" sz="4000" dirty="0" smtClean="0"/>
              <a:t>神陪伴的内心平安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342961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3" y="-1284740"/>
            <a:ext cx="4480907" cy="7964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4961467"/>
            <a:ext cx="46905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歇工休息！明天再来！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11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8527109</TotalTime>
  <Words>2184</Words>
  <Application>Microsoft Macintosh PowerPoint</Application>
  <PresentationFormat>On-screen Show (16:10)</PresentationFormat>
  <Paragraphs>103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Twilight</vt:lpstr>
      <vt:lpstr>PowerPoint Presentation</vt:lpstr>
      <vt:lpstr>PowerPoint Presentation</vt:lpstr>
      <vt:lpstr>PowerPoint Presentation</vt:lpstr>
      <vt:lpstr>PowerPoint Presentation</vt:lpstr>
      <vt:lpstr>宗教改革的五大“唯独” Five Solas of Reformation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宗教改革 五大“唯独” 1517年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589</cp:revision>
  <cp:lastPrinted>2017-08-13T13:41:49Z</cp:lastPrinted>
  <dcterms:created xsi:type="dcterms:W3CDTF">2016-04-20T14:44:41Z</dcterms:created>
  <dcterms:modified xsi:type="dcterms:W3CDTF">2017-10-29T05:56:21Z</dcterms:modified>
</cp:coreProperties>
</file>