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1"/>
  </p:notesMasterIdLst>
  <p:handoutMasterIdLst>
    <p:handoutMasterId r:id="rId22"/>
  </p:handoutMasterIdLst>
  <p:sldIdLst>
    <p:sldId id="261" r:id="rId2"/>
    <p:sldId id="441" r:id="rId3"/>
    <p:sldId id="546" r:id="rId4"/>
    <p:sldId id="579" r:id="rId5"/>
    <p:sldId id="580" r:id="rId6"/>
    <p:sldId id="582" r:id="rId7"/>
    <p:sldId id="592" r:id="rId8"/>
    <p:sldId id="587" r:id="rId9"/>
    <p:sldId id="593" r:id="rId10"/>
    <p:sldId id="588" r:id="rId11"/>
    <p:sldId id="589" r:id="rId12"/>
    <p:sldId id="584" r:id="rId13"/>
    <p:sldId id="591" r:id="rId14"/>
    <p:sldId id="590" r:id="rId15"/>
    <p:sldId id="576" r:id="rId16"/>
    <p:sldId id="577" r:id="rId17"/>
    <p:sldId id="578" r:id="rId18"/>
    <p:sldId id="586" r:id="rId19"/>
    <p:sldId id="585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28" y="-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他所承受的名既比天使的名更尊贵，就远超过天使。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所有的天使，神从来对哪一个说“你是我的儿子，我今日生你”？又指着哪一个说“我要做他的父，他要做我的子”？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再者，神使长子到世上来的时候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，就说：“神的使者都要拜他。”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论到使者，又说：“神以风为使者，以火焰为仆役。”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论到子却说：“神啊，你的宝座是永永远远的，你的国权是正直的。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你喜爱公义，恨恶罪恶，所以神，就是你的神，用喜乐油膏你，胜过膏你的同伴。” 天地都要灭没唯主永远长存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又说：“主啊，你起初立了地的根基，天也是你手所造的。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天地都要灭没，你却要长存；天地都要像衣服渐渐旧了。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你要将天地卷起来，像一件外衣，天地就都改变了；唯有你永不改变，你的年数没有穷尽。”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所有的天使，神从来对哪一个说“你坐在我的右边，等我使你仇敌做你的脚凳”？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天使岂不都是服役的灵，奉差遣为那将要承受救恩的人效力吗？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Elder leadership of the church is the biblical pattern, and play a prominent role throughout Acts and the epistles. Paul and </a:t>
            </a:r>
            <a:r>
              <a:rPr lang="en-US" altLang="zh-TW" dirty="0" err="1" smtClean="0"/>
              <a:t>Barnabus</a:t>
            </a:r>
            <a:r>
              <a:rPr lang="en-US" altLang="zh-TW" dirty="0" smtClean="0"/>
              <a:t> appointed elders “in each church and, with prayer and fasting, committed them to the Lord (Acts 14:23), and Paul instructed Titus, while in Crete, to “appoint elders in every town as I directed you” (Titus 1:5). Paul called the elders of the church of Ephesus to continue the work that he started by shepherding the flock under their charge (Acts 20:17). Paul also meets with James and the elders of the church when he travels to Jerusalem (Acts 21:18). In addition to these occurrences, Paul mentions the laying on of hands by the elders (1 Timothy 4:14), James instructs members of the church to call for the elders of the church to pray for them when they are sick (James 5:14). Peter gives instruction to elders to “shepherd the flock of God that is among you, exercising oversight” (1 Peter 5:1-5).</a:t>
            </a:r>
          </a:p>
          <a:p>
            <a:r>
              <a:rPr lang="zh-TW" altLang="en-US" dirty="0" smtClean="0"/>
              <a:t>彼得前书</a:t>
            </a:r>
            <a:r>
              <a:rPr lang="en-US" altLang="zh-TW" dirty="0" smtClean="0"/>
              <a:t>5:1</a:t>
            </a:r>
            <a:r>
              <a:rPr lang="zh-TW" altLang="en-US" dirty="0" smtClean="0"/>
              <a:t>我这做长老、做基督受苦的见证、同享后来所要显现之荣耀的，劝你们中间与我同做长老的人：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务要牧养在你们中间神的群羊，按着神旨意照管他们，不是出于勉强，乃是出于甘心；也不是因为贪财，乃是出于乐意； </a:t>
            </a:r>
            <a:r>
              <a:rPr lang="en-US" altLang="zh-TW" dirty="0" smtClean="0"/>
              <a:t>3 </a:t>
            </a:r>
            <a:r>
              <a:rPr lang="zh-TW" altLang="en-US" dirty="0" smtClean="0"/>
              <a:t>也不是辖制所托付你们的，乃是做群羊的榜样。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到了牧长显现的时候，你们必得那永不衰残的荣耀冠冕。雅各书</a:t>
            </a:r>
            <a:r>
              <a:rPr lang="en-US" altLang="zh-TW" dirty="0" smtClean="0"/>
              <a:t>5:14 </a:t>
            </a:r>
            <a:r>
              <a:rPr lang="zh-TW" altLang="en-US" dirty="0" smtClean="0"/>
              <a:t>你们中间有病了的呢，他就该请教会的长老来，他们可以奉主的名用油抹他，为他祷告。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出于信心的祈祷要救那病人，主必叫他起来；他若犯了罪，也必蒙赦免。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所以你们要彼此认罪，互相代求，使你们可以得医治。义人祈祷所发的力量是大有功效的。</a:t>
            </a:r>
            <a:r>
              <a:rPr lang="en-US" altLang="zh-TW" dirty="0" smtClean="0"/>
              <a:t>21:18 </a:t>
            </a:r>
            <a:r>
              <a:rPr lang="zh-TW" altLang="en-US" dirty="0" smtClean="0"/>
              <a:t>第二天，保罗同我们去见雅各，长老们也都在那里。</a:t>
            </a:r>
            <a:r>
              <a:rPr lang="en-US" altLang="zh-TW" dirty="0" smtClean="0"/>
              <a:t>20:17 </a:t>
            </a:r>
            <a:r>
              <a:rPr lang="zh-TW" altLang="en-US" dirty="0" smtClean="0"/>
              <a:t>保罗从米利都打发人往以弗所去，请教会的长老来。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对那城里的人传了福音，使好些人做门徒，就回路司得、以哥念、安提阿去，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坚固门徒的心，劝他们恒守所信的道，又说：“我们进入神的国，必须经历许多艰难。” </a:t>
            </a:r>
            <a:r>
              <a:rPr lang="en-US" altLang="zh-TW" dirty="0" smtClean="0"/>
              <a:t>1</a:t>
            </a:r>
            <a:r>
              <a:rPr lang="en-US" altLang="zh-CN" dirty="0" smtClean="0"/>
              <a:t>4: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二人在各教会中选立了长老，又禁食祷告，就把他们交托所信的主。提多书</a:t>
            </a:r>
            <a:r>
              <a:rPr lang="en-US" altLang="zh-TW" dirty="0" smtClean="0"/>
              <a:t>1:5 </a:t>
            </a:r>
            <a:r>
              <a:rPr lang="zh-TW" altLang="en-US" dirty="0" smtClean="0"/>
              <a:t>我从前留你在克里特，是要你将那没有办完的事都办整齐了，又照我所吩咐你的，在各城设立长老。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Elder leadership of the church is the biblical pattern, and play a prominent role throughout Acts and the epistles. Paul and </a:t>
            </a:r>
            <a:r>
              <a:rPr lang="en-US" altLang="zh-TW" dirty="0" err="1" smtClean="0"/>
              <a:t>Barnabus</a:t>
            </a:r>
            <a:r>
              <a:rPr lang="en-US" altLang="zh-TW" dirty="0" smtClean="0"/>
              <a:t> appointed elders “in each church and, with prayer and fasting, committed them to the Lord (Acts 14:23), and Paul instructed Titus, while in Crete, to “appoint elders in every town as I directed you” (Titus 1:5). Paul called the elders of the church of Ephesus to continue the work that he started by shepherding the flock under their charge (Acts 20:17). Paul also meets with James and the elders of the church when he travels to Jerusalem (Acts 21:18). In addition to these occurrences, Paul mentions the laying on of hands by the elders (1 Timothy 4:14), James instructs members of the church to call for the elders of the church to pray for them when they are sick (James 5:14). Peter gives instruction to elders to “shepherd the flock of God that is among you, exercising oversight” (1 Peter 5:1-5).</a:t>
            </a:r>
          </a:p>
          <a:p>
            <a:r>
              <a:rPr lang="zh-TW" altLang="en-US" dirty="0" smtClean="0"/>
              <a:t>彼得前书</a:t>
            </a:r>
            <a:r>
              <a:rPr lang="en-US" altLang="zh-TW" dirty="0" smtClean="0"/>
              <a:t>5:1</a:t>
            </a:r>
            <a:r>
              <a:rPr lang="zh-TW" altLang="en-US" dirty="0" smtClean="0"/>
              <a:t>我这做长老、做基督受苦的见证、同享后来所要显现之荣耀的，劝你们中间与我同做长老的人：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务要牧养在你们中间神的群羊，按着神旨意照管他们，不是出于勉强，乃是出于甘心；也不是因为贪财，乃是出于乐意； </a:t>
            </a:r>
            <a:r>
              <a:rPr lang="en-US" altLang="zh-TW" dirty="0" smtClean="0"/>
              <a:t>3 </a:t>
            </a:r>
            <a:r>
              <a:rPr lang="zh-TW" altLang="en-US" dirty="0" smtClean="0"/>
              <a:t>也不是辖制所托付你们的，乃是做群羊的榜样。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到了牧长显现的时候，你们必得那永不衰残的荣耀冠冕。雅各书</a:t>
            </a:r>
            <a:r>
              <a:rPr lang="en-US" altLang="zh-TW" dirty="0" smtClean="0"/>
              <a:t>5:14 </a:t>
            </a:r>
            <a:r>
              <a:rPr lang="zh-TW" altLang="en-US" dirty="0" smtClean="0"/>
              <a:t>你们中间有病了的呢，他就该请教会的长老来，他们可以奉主的名用油抹他，为他祷告。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出于信心的祈祷要救那病人，主必叫他起来；他若犯了罪，也必蒙赦免。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所以你们要彼此认罪，互相代求，使你们可以得医治。义人祈祷所发的力量是大有功效的。</a:t>
            </a:r>
            <a:r>
              <a:rPr lang="en-US" altLang="zh-TW" dirty="0" smtClean="0"/>
              <a:t>21:18 </a:t>
            </a:r>
            <a:r>
              <a:rPr lang="zh-TW" altLang="en-US" dirty="0" smtClean="0"/>
              <a:t>第二天，保罗同我们去见雅各，长老们也都在那里。</a:t>
            </a:r>
            <a:r>
              <a:rPr lang="en-US" altLang="zh-TW" dirty="0" smtClean="0"/>
              <a:t>20:17 </a:t>
            </a:r>
            <a:r>
              <a:rPr lang="zh-TW" altLang="en-US" dirty="0" smtClean="0"/>
              <a:t>保罗从米利都打发人往以弗所去，请教会的长老来。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对那城里的人传了福音，使好些人做门徒，就回路司得、以哥念、安提阿去，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坚固门徒的心，劝他们恒守所信的道，又说：“我们进入神的国，必须经历许多艰难。” </a:t>
            </a:r>
            <a:r>
              <a:rPr lang="en-US" altLang="zh-TW" dirty="0" smtClean="0"/>
              <a:t>1</a:t>
            </a:r>
            <a:r>
              <a:rPr lang="en-US" altLang="zh-CN" dirty="0" smtClean="0"/>
              <a:t>4: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二人在各教会中选立了长老，又禁食祷告，就把他们交托所信的主。提多书</a:t>
            </a:r>
            <a:r>
              <a:rPr lang="en-US" altLang="zh-TW" dirty="0" smtClean="0"/>
              <a:t>1:5 </a:t>
            </a:r>
            <a:r>
              <a:rPr lang="zh-TW" altLang="en-US" dirty="0" smtClean="0"/>
              <a:t>我从前留你在克里特，是要你将那没有办完的事都办整齐了，又照我所吩咐你的，在各城设立长老。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榮耀的成全</a:t>
            </a:r>
          </a:p>
          <a:p>
            <a:r>
              <a:rPr lang="en-US" sz="1200" dirty="0" smtClean="0"/>
              <a:t>救恩"三部曲"（羅馬書8:18-30）</a:t>
            </a:r>
          </a:p>
          <a:p>
            <a:r>
              <a:rPr lang="en-US" sz="1200" dirty="0" smtClean="0"/>
              <a:t>神拯救並施恩於我們，不僅讓我們從罪的懲罰Penalty中得救稱義，讓我們從罪的權勢Power中得勝成聖，更讓我們盼望進入那榮耀，徹底擺脫罪的存在Presence。神救恩的"三部曲"正在我們生命中上演，我們以敬畏的心來領受——</a:t>
            </a:r>
          </a:p>
          <a:p>
            <a:r>
              <a:rPr lang="en-US" sz="1200" dirty="0" err="1" smtClean="0"/>
              <a:t>稱義Justification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成聖Sanctification</a:t>
            </a:r>
            <a:r>
              <a:rPr lang="en-US" sz="1200" dirty="0" smtClean="0"/>
              <a:t> </a:t>
            </a:r>
          </a:p>
          <a:p>
            <a:r>
              <a:rPr lang="en-US" sz="1200" dirty="0" err="1" smtClean="0"/>
              <a:t>榮耀</a:t>
            </a:r>
            <a:r>
              <a:rPr lang="en-US" sz="1200" dirty="0" err="1" smtClean="0"/>
              <a:t>Glorification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dirty="0" smtClean="0">
                <a:latin typeface="华文黑体"/>
                <a:ea typeface="华文黑体"/>
                <a:cs typeface="华文黑体"/>
              </a:rPr>
              <a:t>使徒行传</a:t>
            </a:r>
            <a:r>
              <a:rPr lang="en-US" altLang="zh-CHT" sz="1200" dirty="0" smtClean="0">
                <a:latin typeface="华文黑体"/>
                <a:ea typeface="华文黑体"/>
                <a:cs typeface="华文黑体"/>
              </a:rPr>
              <a:t>20:35 </a:t>
            </a:r>
            <a:r>
              <a:rPr lang="zh-CHT" altLang="en-US" sz="1200" dirty="0" smtClean="0">
                <a:latin typeface="华文黑体"/>
                <a:ea typeface="华文黑体"/>
                <a:cs typeface="华文黑体"/>
              </a:rPr>
              <a:t>我凡事给你们做榜样，叫你们知道应当这样劳苦扶助软弱的人，又当记念主耶稣的话说：‘施比受更为有福。’</a:t>
            </a:r>
            <a:endParaRPr lang="en-US" altLang="zh-CHT" sz="1200" dirty="0" smtClean="0">
              <a:latin typeface="华文黑体"/>
              <a:ea typeface="华文黑体"/>
              <a:cs typeface="华文黑体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以弗所书 </a:t>
            </a:r>
            <a:r>
              <a:rPr lang="en-US" altLang="zh-TW" sz="1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4:28 </a:t>
            </a:r>
            <a:r>
              <a:rPr lang="zh-TW" altLang="en-US" sz="1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从前偷窃的，不要再偷，总要劳力，亲手做正经事，就可有余，分给那缺少的人。</a:t>
            </a:r>
            <a:endParaRPr lang="en-US" altLang="zh-TW" sz="1200" dirty="0" smtClean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>
                <a:latin typeface="华文细黑"/>
                <a:ea typeface="华文细黑"/>
                <a:cs typeface="华文细黑"/>
              </a:rPr>
              <a:t>要以自己所有的为足</a:t>
            </a:r>
            <a:r>
              <a:rPr lang="en-US" altLang="zh-CN" sz="1200" b="0" i="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(13:</a:t>
            </a:r>
            <a:r>
              <a:rPr lang="zh-CN" altLang="zh-CN" sz="1200" b="0" i="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en-US" altLang="zh-CN" sz="1200" b="0" i="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-6)</a:t>
            </a:r>
            <a:r>
              <a:rPr lang="zh-CN" altLang="en-US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，我们所拥有的，包括神所供应的一切，财务，才干，忠心工作得到更多的潜力（有的还要加给他更多），甚至包括遭遇，处境，上周的讲员</a:t>
            </a:r>
            <a:r>
              <a:rPr lang="en-US" altLang="zh-CN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David</a:t>
            </a:r>
            <a:r>
              <a:rPr lang="zh-CN" altLang="en-US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弟兄再次提醒我们神在我们的时间空间已经定好</a:t>
            </a:r>
            <a:r>
              <a:rPr lang="en-US" altLang="zh-CN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,</a:t>
            </a:r>
            <a:r>
              <a:rPr lang="zh-CN" altLang="en-US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在此时此地神对我们的呼召如何</a:t>
            </a:r>
            <a:r>
              <a:rPr lang="en-US" altLang="zh-CN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?</a:t>
            </a:r>
            <a:r>
              <a:rPr lang="zh-CN" altLang="en-US" sz="1200" b="0" i="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就是跟随带领其中一个处境就是引导我们的人，有的带领人有时候让你很容易相处，有时候或者有的人却不，可是这也是我们应该引以为满足的。作者教导我们对他们应该怎样呢？这段经文的答案是：？</a:t>
            </a:r>
            <a:endParaRPr lang="en-US" sz="1200" b="0" i="0" dirty="0" smtClean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HT" altLang="en-US" sz="1200" dirty="0" smtClean="0">
                <a:solidFill>
                  <a:srgbClr val="FFFF00"/>
                </a:solidFill>
              </a:rPr>
              <a:t>基督徒在學業、婚姻、事業、生活等各種選擇上，如何明白神的旨意？我們的理性、感覺、性情和品格，在明白神的旨意上，有何重要性？基督徒逆境和順境裡如何前進？本書根據聖經經文，作詳細的討論</a:t>
            </a:r>
            <a:r>
              <a:rPr lang="zh-CHT" altLang="en-US" sz="1200" dirty="0" smtClean="0">
                <a:solidFill>
                  <a:srgbClr val="FFFF00"/>
                </a:solidFill>
              </a:rPr>
              <a:t>。</a:t>
            </a:r>
            <a:r>
              <a:rPr lang="zh-TW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TW" sz="32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dirty="0" smtClean="0">
                <a:latin typeface="华文黑体"/>
                <a:ea typeface="华文黑体"/>
                <a:cs typeface="华文黑体"/>
              </a:rPr>
              <a:t>希伯來書</a:t>
            </a:r>
            <a:r>
              <a:rPr lang="en-US" altLang="zh-CHT" sz="12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zh-CN" sz="1200" dirty="0" smtClean="0">
                <a:latin typeface="华文黑体"/>
                <a:ea typeface="华文黑体"/>
                <a:cs typeface="华文黑体"/>
              </a:rPr>
              <a:t>3</a:t>
            </a:r>
            <a:r>
              <a:rPr lang="en-US" altLang="zh-CHT" sz="1200" dirty="0" smtClean="0"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CN" sz="12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你们务要常存弟兄相爱的心。 </a:t>
            </a:r>
            <a:r>
              <a:rPr lang="en-US" altLang="zh-TW" sz="1200" dirty="0" smtClean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不可忘记用爱心接待客旅，因为曾有接待客旅的，不知不觉就接待了天使。 </a:t>
            </a:r>
            <a:r>
              <a:rPr lang="en-US" altLang="zh-TW" sz="1200" dirty="0" smtClean="0">
                <a:latin typeface="华文黑体"/>
                <a:ea typeface="华文黑体"/>
                <a:cs typeface="华文黑体"/>
              </a:rPr>
              <a:t>3 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你们要记念被捆绑的人，好像与他们同受捆绑；也要记念遭苦害的人，想到自己也在肉身之内。 </a:t>
            </a:r>
            <a:r>
              <a:rPr lang="en-US" altLang="zh-TW" sz="1200" dirty="0" smtClean="0">
                <a:latin typeface="华文黑体"/>
                <a:ea typeface="华文黑体"/>
                <a:cs typeface="华文黑体"/>
              </a:rPr>
              <a:t>4 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婚姻人人都当尊重，床也不可污秽，因为苟合行淫的人，神必要审判。 </a:t>
            </a:r>
            <a:r>
              <a:rPr lang="en-US" altLang="zh-TW" sz="1200" dirty="0" smtClean="0">
                <a:latin typeface="华文黑体"/>
                <a:ea typeface="华文黑体"/>
                <a:cs typeface="华文黑体"/>
              </a:rPr>
              <a:t>5 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你们存心不可贪爱钱财，要以自己所有的为足；因为主曾说：“我总不撇下你，也不丢弃你。” </a:t>
            </a:r>
            <a:r>
              <a:rPr lang="en-US" altLang="zh-TW" sz="1200" dirty="0" smtClean="0">
                <a:latin typeface="华文黑体"/>
                <a:ea typeface="华文黑体"/>
                <a:cs typeface="华文黑体"/>
              </a:rPr>
              <a:t>6 </a:t>
            </a:r>
            <a:r>
              <a:rPr lang="zh-TW" altLang="en-US" sz="1200" dirty="0" smtClean="0">
                <a:latin typeface="华文黑体"/>
                <a:ea typeface="华文黑体"/>
                <a:cs typeface="华文黑体"/>
              </a:rPr>
              <a:t>所以我们可以放胆说：“主是帮助我的，我必不惧怕，人能把我怎么样呢？”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前言：新闻发言人。叫人吃饭。仆人去，姐姐去叫，哥哥再去（叫客人或者）。几个方法：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预先知道几点钟吃饭，就来了（神的启示，原则，普遍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叫人（个案，回应）；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肚子饿了（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 Lewis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说苦难是神的扩音器）；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一直参与（智慧人的回应选择）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过渡：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晓谕／启示／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诗篇 </a:t>
            </a:r>
            <a:r>
              <a:rPr lang="en-US" altLang="zh-CN" dirty="0" smtClean="0"/>
              <a:t>19:</a:t>
            </a:r>
            <a:r>
              <a:rPr lang="en-US" altLang="zh-TW" dirty="0" smtClean="0"/>
              <a:t>1 </a:t>
            </a:r>
            <a:r>
              <a:rPr lang="zh-TW" altLang="en-US" dirty="0" smtClean="0"/>
              <a:t>诸天述说神的荣耀，穹苍传扬他的手段。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这日到那日发出言语，这夜到那夜传出知识。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无言无语，也无声音可听。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他的量带通遍天下，他的言语传到地极。</a:t>
            </a:r>
            <a:endParaRPr lang="en-US" altLang="zh-TW" dirty="0" smtClean="0"/>
          </a:p>
          <a:p>
            <a:r>
              <a:rPr lang="zh-TW" altLang="en-US" dirty="0" smtClean="0"/>
              <a:t>希伯来书</a:t>
            </a:r>
            <a:r>
              <a:rPr lang="en-US" altLang="zh-TW" dirty="0" smtClean="0"/>
              <a:t>10:19 </a:t>
            </a:r>
            <a:r>
              <a:rPr lang="zh-TW" altLang="en-US" dirty="0" smtClean="0"/>
              <a:t>弟兄们，我们既因耶稣的血得以坦然进入至圣所，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是借着他给我们开了一条又新又活的路，从幔子经过，这幔子就是他的身体；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又有一位大祭司治理神的家，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并我们心中天良的亏欠已经洒去，身体用清水洗净了，就当存着诚心和充足的信心来到神面前。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也要坚守我们所承认的指望，不致摇动，因为那应许我们的是信实的。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又要彼此相顾，激发爱心，勉励行善。</a:t>
            </a:r>
            <a:endParaRPr lang="en-US" altLang="zh-TW" dirty="0" smtClean="0"/>
          </a:p>
          <a:p>
            <a:r>
              <a:rPr lang="zh-TW" altLang="en-US" dirty="0" smtClean="0"/>
              <a:t>约翰福音 </a:t>
            </a:r>
            <a:r>
              <a:rPr lang="en-US" altLang="zh-TW" dirty="0" smtClean="0"/>
              <a:t>20:31 </a:t>
            </a:r>
            <a:r>
              <a:rPr lang="zh-TW" altLang="en-US" dirty="0" smtClean="0"/>
              <a:t>但记这些事要叫你们信耶稣是基督，是神的儿子，并且叫你们信了他，就可以因他的名得生命。</a:t>
            </a:r>
            <a:endParaRPr lang="en-US" altLang="zh-TW" dirty="0" smtClean="0"/>
          </a:p>
          <a:p>
            <a:r>
              <a:rPr lang="zh-TW" altLang="en-US" dirty="0" smtClean="0"/>
              <a:t>使徒行传</a:t>
            </a:r>
            <a:r>
              <a:rPr lang="en-US" altLang="zh-TW" dirty="0" smtClean="0"/>
              <a:t>17:30 </a:t>
            </a:r>
            <a:r>
              <a:rPr lang="zh-TW" altLang="en-US" dirty="0" smtClean="0"/>
              <a:t>世人蒙昧无知的时候，神并不监察，如今却吩咐各处的人都要悔改。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因为他已经定了日子，要借着他所设立的人按公义审判天下，并且叫他从死里复活，给万人做可信的凭据。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Elder leadership of the church is the biblical pattern, and play a prominent role throughout Acts and the epistles. Paul and </a:t>
            </a:r>
            <a:r>
              <a:rPr lang="en-US" altLang="zh-TW" dirty="0" err="1" smtClean="0"/>
              <a:t>Barnabus</a:t>
            </a:r>
            <a:r>
              <a:rPr lang="en-US" altLang="zh-TW" dirty="0" smtClean="0"/>
              <a:t> appointed elders “in each church and, with prayer and fasting, committed them to the Lord (Acts 14:23), and Paul instructed Titus, while in Crete, to “appoint elders in every town as I directed you” (Titus 1:5). Paul called the elders of the church of Ephesus to continue the work that he started by shepherding the flock under their charge (Acts 20:17). Paul also meets with James and the elders of the church when he travels to Jerusalem (Acts 21:18). In addition to these occurrences, Paul mentions the laying on of hands by the elders (1 Timothy 4:14), James instructs members of the church to call for the elders of the church to pray for them when they are sick (James 5:14). Peter gives instruction to elders to “shepherd the flock of God that is among you, exercising oversight” (1 Peter 5:1-5).</a:t>
            </a:r>
          </a:p>
          <a:p>
            <a:r>
              <a:rPr lang="zh-TW" altLang="en-US" dirty="0" smtClean="0"/>
              <a:t>彼得前书</a:t>
            </a:r>
            <a:r>
              <a:rPr lang="en-US" altLang="zh-TW" dirty="0" smtClean="0"/>
              <a:t>5:1</a:t>
            </a:r>
            <a:r>
              <a:rPr lang="zh-TW" altLang="en-US" dirty="0" smtClean="0"/>
              <a:t>我这做长老、做基督受苦的见证、同享后来所要显现之荣耀的，劝你们中间与我同做长老的人：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务要牧养在你们中间神的群羊，按着神旨意照管他们，不是出于勉强，乃是出于甘心；也不是因为贪财，乃是出于乐意； </a:t>
            </a:r>
            <a:r>
              <a:rPr lang="en-US" altLang="zh-TW" dirty="0" smtClean="0"/>
              <a:t>3 </a:t>
            </a:r>
            <a:r>
              <a:rPr lang="zh-TW" altLang="en-US" dirty="0" smtClean="0"/>
              <a:t>也不是辖制所托付你们的，乃是做群羊的榜样。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到了牧长显现的时候，你们必得那永不衰残的荣耀冠冕。雅各书</a:t>
            </a:r>
            <a:r>
              <a:rPr lang="en-US" altLang="zh-TW" dirty="0" smtClean="0"/>
              <a:t>5:14 </a:t>
            </a:r>
            <a:r>
              <a:rPr lang="zh-TW" altLang="en-US" dirty="0" smtClean="0"/>
              <a:t>你们中间有病了的呢，他就该请教会的长老来，他们可以奉主的名用油抹他，为他祷告。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出于信心的祈祷要救那病人，主必叫他起来；他若犯了罪，也必蒙赦免。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所以你们要彼此认罪，互相代求，使你们可以得医治。义人祈祷所发的力量是大有功效的。</a:t>
            </a:r>
            <a:r>
              <a:rPr lang="en-US" altLang="zh-TW" dirty="0" smtClean="0"/>
              <a:t>21:18 </a:t>
            </a:r>
            <a:r>
              <a:rPr lang="zh-TW" altLang="en-US" dirty="0" smtClean="0"/>
              <a:t>第二天，保罗同我们去见雅各，长老们也都在那里。</a:t>
            </a:r>
            <a:r>
              <a:rPr lang="en-US" altLang="zh-TW" dirty="0" smtClean="0"/>
              <a:t>20:17 </a:t>
            </a:r>
            <a:r>
              <a:rPr lang="zh-TW" altLang="en-US" dirty="0" smtClean="0"/>
              <a:t>保罗从米利都打发人往以弗所去，请教会的长老来。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对那城里的人传了福音，使好些人做门徒，就回路司得、以哥念、安提阿去，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坚固门徒的心，劝他们恒守所信的道，又说：“我们进入神的国，必须经历许多艰难。” </a:t>
            </a:r>
            <a:r>
              <a:rPr lang="en-US" altLang="zh-TW" dirty="0" smtClean="0"/>
              <a:t>1</a:t>
            </a:r>
            <a:r>
              <a:rPr lang="en-US" altLang="zh-CN" dirty="0" smtClean="0"/>
              <a:t>4: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二人在各教会中选立了长老，又禁食祷告，就把他们交托所信的主。提多书</a:t>
            </a:r>
            <a:r>
              <a:rPr lang="en-US" altLang="zh-TW" dirty="0" smtClean="0"/>
              <a:t>1:5 </a:t>
            </a:r>
            <a:r>
              <a:rPr lang="zh-TW" altLang="en-US" dirty="0" smtClean="0"/>
              <a:t>我从前留你在克里特，是要你将那没有办完的事都办整齐了，又照我所吩咐你的，在各城设立长老。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5" y="1630173"/>
            <a:ext cx="69927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latin typeface="黑体"/>
                <a:ea typeface="黑体"/>
                <a:cs typeface="黑体"/>
              </a:rPr>
              <a:t>发</a:t>
            </a:r>
            <a:r>
              <a:rPr lang="zh-CN" altLang="en-US" sz="4000" dirty="0" smtClean="0">
                <a:latin typeface="黑体"/>
                <a:ea typeface="黑体"/>
                <a:cs typeface="黑体"/>
              </a:rPr>
              <a:t>言人</a:t>
            </a:r>
            <a:endParaRPr lang="en-US" altLang="zh-CN" sz="40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000" dirty="0" smtClean="0">
                <a:latin typeface="黑体"/>
                <a:ea typeface="黑体"/>
                <a:cs typeface="黑体"/>
              </a:rPr>
              <a:t>信息：从</a:t>
            </a:r>
            <a:r>
              <a:rPr lang="zh-TW" altLang="en-US" sz="40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40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40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CHT" sz="40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HT" altLang="en-US" sz="4000" dirty="0" smtClean="0">
                <a:latin typeface="黑体"/>
                <a:ea typeface="黑体"/>
                <a:cs typeface="黑体"/>
              </a:rPr>
              <a:t>希伯來書 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1:</a:t>
            </a:r>
            <a:r>
              <a:rPr lang="zh-CN" altLang="zh-CN" sz="40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-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3</a:t>
            </a:r>
            <a:r>
              <a:rPr lang="zh-CN" altLang="en-US" sz="4000" dirty="0" smtClean="0">
                <a:latin typeface="黑体"/>
                <a:ea typeface="黑体"/>
                <a:cs typeface="黑体"/>
              </a:rPr>
              <a:t>（一）</a:t>
            </a:r>
            <a:endParaRPr lang="zh-CHT" altLang="en-US" sz="40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1" y="21133"/>
            <a:ext cx="73660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基本教导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认罪悔改，信靠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上帝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；洗礼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、按手、死人复活、永远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的审判</a:t>
            </a:r>
            <a:endParaRPr lang="en-US" altLang="zh-TW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提前</a:t>
            </a:r>
            <a:r>
              <a:rPr lang="en-US" altLang="zh-TW" sz="2800" dirty="0" smtClean="0">
                <a:latin typeface="华文黑体"/>
                <a:ea typeface="华文黑体"/>
                <a:cs typeface="华文黑体"/>
              </a:rPr>
              <a:t>4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TW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4-16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你不要轻忽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所得的恩赐，就是从前借着预言，在众长老按手的时候赐给你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的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。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这些事你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要殷勤去做，并要在此专心，使众人看出你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的长进来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。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你要谨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慎自己和自己的教训，要在这些事上恒心，因为这样行，又能救自己，又能救听你的人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。</a:t>
            </a:r>
            <a:endParaRPr lang="en-US" altLang="zh-TW" sz="28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教会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怎样</a:t>
            </a:r>
            <a:r>
              <a:rPr lang="zh-CN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从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？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（</a:t>
            </a:r>
            <a:r>
              <a:rPr lang="zh-CN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成为圣洁，合乎主用；各尽其职：使徒，先知，传福音的，牧师，教师，长老，执事；祈祷，传道，牧养，责备、警戒、劝勉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）</a:t>
            </a:r>
            <a:endParaRPr lang="en-US" altLang="zh-TW" sz="28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53207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0" y="-135467"/>
            <a:ext cx="7619999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徒</a:t>
            </a:r>
            <a:r>
              <a:rPr lang="en-US" altLang="zh-TW" sz="2400" dirty="0"/>
              <a:t>1</a:t>
            </a:r>
            <a:r>
              <a:rPr lang="en-US" altLang="zh-CN" sz="2400" dirty="0"/>
              <a:t>4:</a:t>
            </a:r>
            <a:r>
              <a:rPr lang="en-US" altLang="zh-TW" sz="2400" dirty="0"/>
              <a:t>21 </a:t>
            </a:r>
            <a:r>
              <a:rPr lang="zh-TW" altLang="en-US" sz="2400" dirty="0"/>
              <a:t>对那城里的人传了福音，使好些人做门徒，就回路司得、以哥念、安提阿去， </a:t>
            </a:r>
            <a:r>
              <a:rPr lang="en-US" altLang="zh-TW" sz="2400" dirty="0"/>
              <a:t>22 </a:t>
            </a:r>
            <a:r>
              <a:rPr lang="zh-TW" altLang="en-US" sz="2400" dirty="0"/>
              <a:t>坚固门徒的心，劝他们恒守所信的道，又说：“我们进入神的国，必须经历许多艰难。”</a:t>
            </a:r>
            <a:r>
              <a:rPr lang="en-US" altLang="zh-TW" sz="2400" dirty="0"/>
              <a:t>23 </a:t>
            </a:r>
            <a:r>
              <a:rPr lang="zh-TW" altLang="en-US" sz="2400" dirty="0"/>
              <a:t>二人在各教会中选立了长老，又禁食祷告，就把他们交托所信的主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>20</a:t>
            </a:r>
            <a:r>
              <a:rPr lang="en-US" altLang="zh-TW" sz="2400" dirty="0"/>
              <a:t>:17 </a:t>
            </a:r>
            <a:r>
              <a:rPr lang="zh-TW" altLang="en-US" sz="2400" dirty="0"/>
              <a:t>保罗从米利都打发人往以弗所去，请教会的长老来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>21</a:t>
            </a:r>
            <a:r>
              <a:rPr lang="en-US" altLang="zh-TW" sz="2400" dirty="0"/>
              <a:t>:18 </a:t>
            </a:r>
            <a:r>
              <a:rPr lang="zh-TW" altLang="en-US" sz="2400" dirty="0"/>
              <a:t>第二天，保罗同我们去见雅各，长老们也都在那里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提多</a:t>
            </a:r>
            <a:r>
              <a:rPr lang="en-US" altLang="zh-TW" sz="2400" dirty="0" smtClean="0"/>
              <a:t>1</a:t>
            </a:r>
            <a:r>
              <a:rPr lang="en-US" altLang="zh-TW" sz="2400" dirty="0"/>
              <a:t>:5 </a:t>
            </a:r>
            <a:r>
              <a:rPr lang="zh-TW" altLang="en-US" sz="2400" dirty="0"/>
              <a:t>我从前留你在克里特，是要你将那没有办完的事都办整齐了，又照我所吩咐你的，在各城设立长老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雅各书</a:t>
            </a:r>
            <a:r>
              <a:rPr lang="en-US" altLang="zh-TW" sz="2400" dirty="0"/>
              <a:t>5:</a:t>
            </a:r>
            <a:r>
              <a:rPr lang="en-US" altLang="zh-TW" sz="2400" dirty="0" smtClean="0"/>
              <a:t>1</a:t>
            </a:r>
            <a:r>
              <a:rPr lang="en-US" altLang="zh-CN" sz="2400" dirty="0" smtClean="0"/>
              <a:t>4-16</a:t>
            </a:r>
            <a:r>
              <a:rPr lang="zh-TW" altLang="en-US" sz="2400" dirty="0" smtClean="0"/>
              <a:t>你们中间</a:t>
            </a:r>
            <a:r>
              <a:rPr lang="zh-TW" altLang="en-US" sz="2400" dirty="0"/>
              <a:t>有病了的呢，他就该请教会的长老来，他们可以奉主的名用油抹他，</a:t>
            </a:r>
            <a:r>
              <a:rPr lang="zh-TW" altLang="en-US" sz="2400" dirty="0" smtClean="0"/>
              <a:t>为他祷告</a:t>
            </a:r>
            <a:r>
              <a:rPr lang="zh-CN" altLang="en-US" sz="2400" dirty="0" smtClean="0"/>
              <a:t>。</a:t>
            </a:r>
            <a:r>
              <a:rPr lang="zh-TW" altLang="en-US" sz="2400" dirty="0" smtClean="0"/>
              <a:t>出于</a:t>
            </a:r>
            <a:r>
              <a:rPr lang="zh-TW" altLang="en-US" sz="2400" dirty="0"/>
              <a:t>信心的祈祷要救那病人，主必叫他起来；他若犯了罪，也必蒙</a:t>
            </a:r>
            <a:r>
              <a:rPr lang="zh-TW" altLang="en-US" sz="2400" dirty="0" smtClean="0"/>
              <a:t>赦免</a:t>
            </a:r>
            <a:r>
              <a:rPr lang="zh-CN" altLang="en-US" sz="2400" dirty="0"/>
              <a:t>。</a:t>
            </a:r>
            <a:r>
              <a:rPr lang="zh-TW" altLang="en-US" sz="2400" dirty="0" smtClean="0"/>
              <a:t> 所以</a:t>
            </a:r>
            <a:r>
              <a:rPr lang="zh-TW" altLang="en-US" sz="2400" dirty="0"/>
              <a:t>你们要彼此认罪，互相代求，使你们可以得医治。义人祈祷所发的力量是大有功效的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彼</a:t>
            </a:r>
            <a:r>
              <a:rPr lang="zh-TW" altLang="en-US" sz="2400" dirty="0"/>
              <a:t>得前书</a:t>
            </a:r>
            <a:r>
              <a:rPr lang="en-US" altLang="zh-TW" sz="2400" dirty="0"/>
              <a:t>5:1</a:t>
            </a:r>
            <a:r>
              <a:rPr lang="zh-TW" altLang="en-US" sz="2400" dirty="0"/>
              <a:t>我这做长老、做基督受苦的见证、同享后来所要显现之荣耀的，劝你们中间与我同做长老的人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9321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1855"/>
            <a:ext cx="7924799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目的：爱神爱人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爱神－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Saved, Surrendering</a:t>
            </a: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人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－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Sanctified, </a:t>
            </a:r>
            <a:r>
              <a:rPr lang="en-US" altLang="zh-CN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Suffering, 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Spirit filled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Saved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得救 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–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创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12:1-3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；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提前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:3, 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4;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 彼后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3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9</a:t>
            </a:r>
            <a:endParaRPr lang="en-US" altLang="zh-TW" sz="2800" dirty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Sanctified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成为圣洁 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帖前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4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3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；提后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2: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21-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3</a:t>
            </a:r>
            <a:endParaRPr lang="en-US" altLang="zh-TW" sz="2800" dirty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Suffering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行善受苦，能忍耐 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彼前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9-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21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你们蒙召原是为此；因基督也为你们受过苦，给你们留下榜样，叫你们跟随他的脚踪行。 </a:t>
            </a:r>
            <a:endParaRPr lang="en-US" altLang="zh-TW" sz="2800" dirty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Surrendering /Sacrifice living/ serve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将身体献上，当作活祭，事奉神 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罗马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Rom 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12</a:t>
            </a: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:</a:t>
            </a:r>
            <a:r>
              <a:rPr lang="en-US" altLang="zh-CN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1-2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Spirit 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filled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被圣灵充满、结圣灵果子 </a:t>
            </a:r>
            <a:r>
              <a:rPr lang="en-US" altLang="zh-TW" sz="2800" dirty="0" err="1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Eph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 5:17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不要作糊涂人，要明白主的旨意如何。 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晓谕／讲话／启示／降旨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33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67" y="219138"/>
            <a:ext cx="7772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榮耀</a:t>
            </a:r>
            <a:r>
              <a:rPr lang="en-US" sz="3600" dirty="0" smtClean="0"/>
              <a:t>的成全</a:t>
            </a:r>
            <a:r>
              <a:rPr lang="en-US" sz="3600" dirty="0"/>
              <a:t>—</a:t>
            </a:r>
            <a:r>
              <a:rPr lang="en-US" sz="3600" dirty="0" smtClean="0"/>
              <a:t>—</a:t>
            </a:r>
          </a:p>
          <a:p>
            <a:pPr algn="ctr"/>
            <a:r>
              <a:rPr lang="en-US" sz="3600" dirty="0" smtClean="0"/>
              <a:t>救恩的</a:t>
            </a:r>
            <a:r>
              <a:rPr lang="zh-CN" altLang="en-US" sz="3600" dirty="0" smtClean="0"/>
              <a:t>“</a:t>
            </a:r>
            <a:r>
              <a:rPr lang="en-US" sz="3600" dirty="0"/>
              <a:t>三部曲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algn="ctr"/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 smtClean="0"/>
              <a:t>稱</a:t>
            </a:r>
            <a:r>
              <a:rPr lang="en-US" sz="3600" dirty="0" err="1"/>
              <a:t>義</a:t>
            </a:r>
            <a:r>
              <a:rPr lang="en-US" sz="3600" dirty="0" err="1" smtClean="0"/>
              <a:t>Justification</a:t>
            </a:r>
            <a:endParaRPr lang="en-US" sz="36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/>
              <a:t>擺脫</a:t>
            </a:r>
            <a:r>
              <a:rPr lang="en-US" sz="3600" dirty="0" err="1" smtClean="0"/>
              <a:t>罪</a:t>
            </a:r>
            <a:r>
              <a:rPr lang="en-US" sz="3600" dirty="0" err="1"/>
              <a:t>的懲罰</a:t>
            </a:r>
            <a:r>
              <a:rPr lang="en-US" sz="3600" dirty="0" err="1" smtClean="0"/>
              <a:t>Penalty</a:t>
            </a: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 smtClean="0"/>
              <a:t>成</a:t>
            </a:r>
            <a:r>
              <a:rPr lang="en-US" sz="3600" dirty="0" err="1"/>
              <a:t>聖</a:t>
            </a:r>
            <a:r>
              <a:rPr lang="en-US" sz="3600" dirty="0" err="1" smtClean="0"/>
              <a:t>Sanctification</a:t>
            </a:r>
            <a:endParaRPr lang="en-US" sz="3600" dirty="0" smtClean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/>
              <a:t>擺脫</a:t>
            </a:r>
            <a:r>
              <a:rPr lang="en-US" sz="3600" dirty="0" err="1" smtClean="0"/>
              <a:t>罪</a:t>
            </a:r>
            <a:r>
              <a:rPr lang="en-US" sz="3600" dirty="0" err="1"/>
              <a:t>的權勢</a:t>
            </a:r>
            <a:r>
              <a:rPr lang="en-US" sz="3600" dirty="0" err="1" smtClean="0"/>
              <a:t>Power</a:t>
            </a:r>
            <a:r>
              <a:rPr lang="en-US" sz="3600" dirty="0"/>
              <a:t> </a:t>
            </a: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err="1"/>
              <a:t>榮耀Glorification</a:t>
            </a:r>
            <a:endParaRPr lang="en-US" sz="3600" dirty="0"/>
          </a:p>
          <a:p>
            <a:pPr marL="1028700" lvl="1" indent="-571500">
              <a:buFont typeface="Wingdings" charset="2"/>
              <a:buChar char="ü"/>
            </a:pPr>
            <a:r>
              <a:rPr lang="en-US" sz="3600" dirty="0" err="1" smtClean="0"/>
              <a:t>擺脫</a:t>
            </a:r>
            <a:r>
              <a:rPr lang="en-US" sz="3600" dirty="0" err="1"/>
              <a:t>罪的存在Presence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36943"/>
              </p:ext>
            </p:extLst>
          </p:nvPr>
        </p:nvGraphicFramePr>
        <p:xfrm>
          <a:off x="0" y="233680"/>
          <a:ext cx="7840135" cy="509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5"/>
                <a:gridCol w="2285569"/>
                <a:gridCol w="2862164"/>
                <a:gridCol w="1761067"/>
              </a:tblGrid>
              <a:tr h="457201"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人的</a:t>
                      </a:r>
                      <a:endParaRPr lang="en-US" altLang="zh-CN" sz="28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需求</a:t>
                      </a:r>
                      <a:endParaRPr lang="en-US" sz="28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被震动的</a:t>
                      </a:r>
                      <a:endParaRPr lang="en-US" altLang="zh-CN" sz="28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人的方法</a:t>
                      </a:r>
                      <a:endParaRPr lang="en-US" sz="28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基本教导</a:t>
                      </a:r>
                      <a:endParaRPr lang="en-US" altLang="zh-CN" sz="28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神的方法</a:t>
                      </a:r>
                      <a:endParaRPr lang="en-US" sz="28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不被震动的国</a:t>
                      </a:r>
                      <a:endParaRPr lang="en-US" sz="28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1513841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肉体</a:t>
                      </a:r>
                      <a:endParaRPr lang="en-US" altLang="zh-TW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贪婪</a:t>
                      </a:r>
                      <a:endParaRPr lang="en-US" altLang="zh-CN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永远不满足</a:t>
                      </a:r>
                      <a:endParaRPr lang="en-US" altLang="zh-CN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TW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肉体的情欲</a:t>
                      </a:r>
                      <a:endParaRPr lang="en-US" altLang="zh-TW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忠心，有余扶助软弱，施与受更为有福</a:t>
                      </a:r>
                      <a:r>
                        <a:rPr lang="en-US" altLang="zh-CN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(</a:t>
                      </a:r>
                      <a:r>
                        <a:rPr lang="zh-CHT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徒</a:t>
                      </a:r>
                      <a:r>
                        <a:rPr lang="en-US" altLang="zh-CHT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20:35</a:t>
                      </a:r>
                      <a:r>
                        <a:rPr lang="en-US" altLang="zh-CN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用爱心接待客旅</a:t>
                      </a:r>
                      <a: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(13:</a:t>
                      </a:r>
                      <a:r>
                        <a:rPr lang="zh-CN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1</a:t>
                      </a:r>
                      <a: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-3)</a:t>
                      </a:r>
                      <a:endParaRPr lang="en-US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神的供应</a:t>
                      </a:r>
                      <a:endParaRPr lang="en-US" sz="2800" b="0" i="0" dirty="0" smtClean="0">
                        <a:solidFill>
                          <a:schemeClr val="bg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978748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CN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华文细黑"/>
                          <a:ea typeface="华文细黑"/>
                          <a:cs typeface="华文细黑"/>
                        </a:rPr>
                        <a:t>考验</a:t>
                      </a:r>
                      <a:endParaRPr lang="zh-TW" altLang="en-US" sz="2800" b="0" i="0" kern="1200" dirty="0" smtClean="0">
                        <a:solidFill>
                          <a:schemeClr val="bg1"/>
                        </a:solidFill>
                        <a:effectLst/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  <a:defRPr/>
                      </a:pPr>
                      <a:r>
                        <a:rPr lang="zh-TW" altLang="en-US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眼目的情欲</a:t>
                      </a:r>
                      <a:endParaRPr lang="en-US" altLang="zh-TW" sz="2800" b="0" i="0" dirty="0" smtClean="0">
                        <a:solidFill>
                          <a:schemeClr val="bg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pPr marL="571500" indent="-571500">
                        <a:buFont typeface="Wingdings" charset="2"/>
                        <a:buChar char="u"/>
                        <a:defRPr/>
                      </a:pPr>
                      <a:endParaRPr lang="zh-TW" altLang="en-US" sz="2800" b="0" i="0" kern="1200" dirty="0" smtClean="0">
                        <a:solidFill>
                          <a:schemeClr val="bg1"/>
                        </a:solidFill>
                        <a:effectLst/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婚姻人人都当尊重</a:t>
                      </a:r>
                      <a:r>
                        <a:rPr lang="en-US" altLang="zh-TW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(</a:t>
                      </a:r>
                      <a:r>
                        <a:rPr lang="en-US" altLang="zh-CN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13:</a:t>
                      </a:r>
                      <a:r>
                        <a:rPr lang="zh-CN" altLang="zh-CN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4</a:t>
                      </a:r>
                      <a:r>
                        <a:rPr lang="en-US" altLang="zh-CN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)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solidFill>
                            <a:schemeClr val="bg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神的圣洁</a:t>
                      </a:r>
                      <a:endParaRPr lang="en-US" sz="2800" b="0" i="0" dirty="0">
                        <a:solidFill>
                          <a:schemeClr val="bg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287150"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荣耀</a:t>
                      </a:r>
                      <a:endParaRPr lang="en-US" sz="2800" b="0" i="0" dirty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今生的骄傲</a:t>
                      </a:r>
                      <a:endParaRPr lang="en-US" altLang="zh-TW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  <a:p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被神降为卑</a:t>
                      </a:r>
                      <a:endParaRPr lang="en-US" sz="2800" b="0" i="0" dirty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dirty="0" smtClean="0">
                          <a:latin typeface="华文细黑"/>
                          <a:ea typeface="华文细黑"/>
                          <a:cs typeface="华文细黑"/>
                        </a:rPr>
                        <a:t>要以自己所有的为足</a:t>
                      </a:r>
                      <a: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(13:</a:t>
                      </a:r>
                      <a:r>
                        <a:rPr lang="zh-CN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5</a:t>
                      </a:r>
                      <a:r>
                        <a:rPr lang="en-US" altLang="zh-CN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-6)</a:t>
                      </a:r>
                      <a:endParaRPr lang="en-US" sz="2800" b="0" i="0" dirty="0" smtClean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0" i="0" dirty="0" smtClean="0">
                          <a:solidFill>
                            <a:srgbClr val="000000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神的保守</a:t>
                      </a:r>
                      <a:endParaRPr lang="en-US" sz="2800" b="0" i="0" dirty="0">
                        <a:solidFill>
                          <a:srgbClr val="000000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3183" y="423332"/>
            <a:ext cx="8888119" cy="4999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78" y="0"/>
            <a:ext cx="32140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587" y="1"/>
            <a:ext cx="10160000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25" y="-135467"/>
            <a:ext cx="3380741" cy="60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45720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  <a:defRPr/>
            </a:pPr>
            <a:r>
              <a:rPr lang="zh-CHT" altLang="en-US" sz="32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基督徒在學業、婚姻、事業、生活等各種選擇上，如何明白神的旨意？我們的理性、感覺、性情和品格，在明白神的旨意上，有何重要性？基督徒逆境和順境裡如何前進？本書根據聖經經文，作詳細的討論</a:t>
            </a:r>
            <a:r>
              <a:rPr lang="zh-CHT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。</a:t>
            </a:r>
            <a:endParaRPr lang="en-US" altLang="zh-CHT" sz="32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lvl="1" indent="-457200">
              <a:buFont typeface="Arial"/>
              <a:buChar char="•"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既已</a:t>
            </a:r>
            <a:r>
              <a:rPr lang="zh-CHT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明白神的旨意</a:t>
            </a:r>
            <a:r>
              <a:rPr lang="zh-CN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和原则，</a:t>
            </a:r>
            <a:r>
              <a:rPr lang="zh-CN" altLang="en-US" sz="3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就当从</a:t>
            </a:r>
            <a:r>
              <a:rPr lang="zh-TW" altLang="en-US" sz="3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32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起步</a:t>
            </a:r>
            <a:r>
              <a:rPr lang="zh-CN" altLang="en-US" sz="32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TW" sz="3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1894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645" y="3762106"/>
            <a:ext cx="6578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3600" u="sng" dirty="0" smtClean="0">
                <a:latin typeface="黑体"/>
                <a:ea typeface="黑体"/>
                <a:cs typeface="黑体"/>
              </a:rPr>
              <a:t>（来</a:t>
            </a:r>
            <a:r>
              <a:rPr lang="en-US" altLang="zh-CN" sz="3600" u="sng" dirty="0" smtClean="0">
                <a:latin typeface="黑体"/>
                <a:ea typeface="黑体"/>
                <a:cs typeface="黑体"/>
              </a:rPr>
              <a:t>13:8</a:t>
            </a:r>
            <a:r>
              <a:rPr lang="zh-CN" altLang="en-US" sz="3600" u="sng" dirty="0" smtClean="0">
                <a:latin typeface="黑体"/>
                <a:ea typeface="黑体"/>
                <a:cs typeface="黑体"/>
              </a:rPr>
              <a:t>）</a:t>
            </a:r>
            <a:r>
              <a:rPr lang="zh-TW" altLang="en-US" sz="3600" dirty="0">
                <a:latin typeface="黑体"/>
                <a:ea typeface="黑体"/>
                <a:cs typeface="黑体"/>
              </a:rPr>
              <a:t>耶稣基督昨日、今日、一直到永远，是一样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的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。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250" y="186267"/>
            <a:ext cx="665574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回顾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lvl="1"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对于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引导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我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们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的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，我们要：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想念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，效法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他们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（</a:t>
            </a:r>
            <a:r>
              <a:rPr lang="zh-CN" altLang="zh-CN" sz="3600" dirty="0" smtClean="0">
                <a:latin typeface="黑体"/>
                <a:ea typeface="黑体"/>
                <a:cs typeface="黑体"/>
              </a:rPr>
              <a:t>7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-8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依从他们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（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17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为他们祷告（</a:t>
            </a:r>
            <a:r>
              <a:rPr lang="en-US" altLang="zh-TW" sz="36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8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TW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问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他</a:t>
            </a:r>
            <a:r>
              <a:rPr lang="zh-TW" altLang="en-US" sz="3600" dirty="0" smtClean="0">
                <a:latin typeface="黑体"/>
                <a:ea typeface="黑体"/>
                <a:cs typeface="黑体"/>
              </a:rPr>
              <a:t>们安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（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24-25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）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791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704267"/>
            <a:ext cx="7823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从</a:t>
            </a:r>
            <a:r>
              <a:rPr lang="zh-TW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</a:t>
            </a:r>
            <a:r>
              <a:rPr lang="zh-CN" altLang="en-US" sz="32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，</a:t>
            </a:r>
            <a:r>
              <a:rPr lang="zh-TW" altLang="en-US" sz="32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TW" sz="32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0" lvl="1"/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既在古时借着众先知多次多方地晓谕列祖，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就在这末世借着他儿子晓谕我们；又早已立他为承受万有的，也曾借着他创造诸世界。 </a:t>
            </a:r>
            <a:r>
              <a:rPr lang="zh-CN" altLang="en-US" sz="28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28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28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265" y="780388"/>
            <a:ext cx="7074402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方式：多次多方</a:t>
            </a:r>
            <a:endParaRPr lang="en-US" altLang="zh-CN" sz="36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人皆有之</a:t>
            </a:r>
            <a:r>
              <a:rPr lang="zh-CN" altLang="zh-CN" sz="2800" dirty="0">
                <a:latin typeface="华文黑体"/>
                <a:ea typeface="华文黑体"/>
                <a:cs typeface="华文黑体"/>
              </a:rPr>
              <a:t>；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诸天穹苍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先知代言</a:t>
            </a:r>
            <a:r>
              <a:rPr lang="zh-CN" altLang="zh-CN" sz="2800" dirty="0">
                <a:latin typeface="华文黑体"/>
                <a:ea typeface="华文黑体"/>
                <a:cs typeface="华文黑体"/>
              </a:rPr>
              <a:t>；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道成肉身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目的：爱神爱人</a:t>
            </a:r>
            <a:endParaRPr lang="en-US" altLang="zh-CN" sz="36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爱神－信，望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爱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人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－摆脱罪恶，彼此相顾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多次多方</a:t>
            </a:r>
            <a:r>
              <a:rPr lang="zh-CHT" altLang="en-US" sz="3600" dirty="0" smtClean="0">
                <a:latin typeface="华文黑体"/>
                <a:ea typeface="华文黑体"/>
                <a:cs typeface="华文黑体"/>
              </a:rPr>
              <a:t>的</a:t>
            </a:r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晓谕／讲话／启示／降旨</a:t>
            </a:r>
            <a:endParaRPr lang="en-US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5884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745067"/>
            <a:ext cx="6637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en-US" altLang="zh-TW" sz="3200" dirty="0"/>
              <a:t>1:1 </a:t>
            </a:r>
            <a:r>
              <a:rPr lang="zh-TW" altLang="en-US" sz="3200" dirty="0"/>
              <a:t>神既在古时借着众先知多次多方地晓谕列祖， </a:t>
            </a:r>
            <a:endParaRPr lang="en-US" altLang="zh-TW" sz="3200" dirty="0" smtClean="0"/>
          </a:p>
          <a:p>
            <a:r>
              <a:rPr lang="en-US" altLang="zh-TW" sz="3200" dirty="0" smtClean="0"/>
              <a:t>2 </a:t>
            </a:r>
            <a:r>
              <a:rPr lang="zh-TW" altLang="en-US" sz="3200" dirty="0"/>
              <a:t>就在这末世借着他儿子晓谕我们；又早已立他为承受万有的，也曾借着他创造诸世界。 </a:t>
            </a:r>
            <a:endParaRPr lang="en-US" altLang="zh-TW" sz="3200" dirty="0" smtClean="0"/>
          </a:p>
          <a:p>
            <a:r>
              <a:rPr lang="en-US" altLang="zh-TW" sz="3200" dirty="0" smtClean="0"/>
              <a:t>3 </a:t>
            </a:r>
            <a:r>
              <a:rPr lang="zh-TW" altLang="en-US" sz="3200" dirty="0"/>
              <a:t>他是神荣耀所发的光辉，是神本体的真像，常用他权能的命令托住万有。他洗净了人的罪，就坐在高天至大者的右边。 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42387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65" y="780388"/>
            <a:ext cx="707440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方式：多次多方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3600" dirty="0" smtClean="0">
                <a:solidFill>
                  <a:srgbClr val="FFFFFF"/>
                </a:solidFill>
              </a:rPr>
              <a:t>人皆有之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3600" dirty="0" smtClean="0">
                <a:solidFill>
                  <a:srgbClr val="FFFFFF"/>
                </a:solidFill>
              </a:rPr>
              <a:t>诸天穹苍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3600" dirty="0" smtClean="0">
                <a:solidFill>
                  <a:srgbClr val="FFFFFF"/>
                </a:solidFill>
              </a:rPr>
              <a:t>先知代言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3600" dirty="0" smtClean="0">
                <a:solidFill>
                  <a:srgbClr val="FFFFFF"/>
                </a:solidFill>
              </a:rPr>
              <a:t>道成肉身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对象：我们世人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内容：</a:t>
            </a:r>
            <a:r>
              <a:rPr lang="en-US" altLang="zh-CN" sz="3600" dirty="0" smtClean="0">
                <a:solidFill>
                  <a:srgbClr val="FFFFFF"/>
                </a:solidFill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目的：</a:t>
            </a:r>
            <a:r>
              <a:rPr lang="en-US" altLang="zh-CN" sz="3600" dirty="0" smtClean="0">
                <a:solidFill>
                  <a:srgbClr val="FFFFFF"/>
                </a:solidFill>
              </a:rPr>
              <a:t>?</a:t>
            </a:r>
            <a:endParaRPr lang="en-US" altLang="zh-CN" sz="3600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晓谕／讲话／启示／降旨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77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先知（和先知书）</a:t>
            </a:r>
            <a:endParaRPr lang="zh-CN" altLang="en-US" dirty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aphicFrame>
        <p:nvGraphicFramePr>
          <p:cNvPr id="9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35700"/>
              </p:ext>
            </p:extLst>
          </p:nvPr>
        </p:nvGraphicFramePr>
        <p:xfrm>
          <a:off x="457200" y="1333500"/>
          <a:ext cx="8229600" cy="3771637"/>
        </p:xfrm>
        <a:graphic>
          <a:graphicData uri="http://schemas.openxmlformats.org/drawingml/2006/table">
            <a:tbl>
              <a:tblPr/>
              <a:tblGrid>
                <a:gridCol w="1981200"/>
                <a:gridCol w="3048000"/>
                <a:gridCol w="3200400"/>
              </a:tblGrid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动力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Motive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神所呼召的代言人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Prophet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(</a:t>
                      </a: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nabi</a:t>
                      </a: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’</a:t>
                      </a:r>
                      <a:r>
                        <a:rPr kumimoji="0" lang="he-IL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נָבִיא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Seer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(</a:t>
                      </a: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hozeh</a:t>
                      </a:r>
                      <a:r>
                        <a:rPr kumimoji="0" lang="en-US" altLang="zh-C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ro’eh</a:t>
                      </a: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he-IL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רֹאֶה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使命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Mission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Forth-telling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解释，谴责，呼召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Fore-telling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审判，救赎，将来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息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Message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回应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Man’s response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顺服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信靠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6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Imperative </a:t>
            </a:r>
            <a:r>
              <a:rPr lang="zh-CN" altLang="en-US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和 </a:t>
            </a:r>
            <a:r>
              <a:rPr lang="en-US" altLang="zh-CN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Imperfect </a:t>
            </a:r>
            <a:r>
              <a:rPr lang="zh-CN" altLang="en-US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的例子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26953"/>
              </p:ext>
            </p:extLst>
          </p:nvPr>
        </p:nvGraphicFramePr>
        <p:xfrm>
          <a:off x="931334" y="1045633"/>
          <a:ext cx="7366000" cy="4367783"/>
        </p:xfrm>
        <a:graphic>
          <a:graphicData uri="http://schemas.openxmlformats.org/drawingml/2006/table">
            <a:tbl>
              <a:tblPr/>
              <a:tblGrid>
                <a:gridCol w="3572933"/>
                <a:gridCol w="3793067"/>
              </a:tblGrid>
              <a:tr h="377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哈利路亚（诗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104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35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105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45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106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，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48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你们要赞美耶和华！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给那地方起名叫「耶和华以勒」（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 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创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:14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耶和华将看见，必预备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4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0" y="186266"/>
            <a:ext cx="778293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目的陈述</a:t>
            </a:r>
            <a:endParaRPr lang="en-US" altLang="zh-CN" sz="3600" dirty="0" smtClean="0">
              <a:latin typeface="华文黑体"/>
              <a:ea typeface="华文黑体"/>
              <a:cs typeface="华文黑体"/>
            </a:endParaRPr>
          </a:p>
          <a:p>
            <a:pPr marL="571500" indent="-571500">
              <a:buFont typeface="Arial"/>
              <a:buChar char="•"/>
            </a:pPr>
            <a:r>
              <a:rPr lang="en-US" altLang="zh-TW" sz="3600" dirty="0" smtClean="0">
                <a:latin typeface="华文黑体"/>
                <a:ea typeface="华文黑体"/>
                <a:cs typeface="华文黑体"/>
              </a:rPr>
              <a:t>22 </a:t>
            </a:r>
            <a:r>
              <a:rPr lang="en-US" sz="36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就當</a:t>
            </a:r>
            <a:r>
              <a:rPr lang="zh-TW" altLang="en-US" sz="3600" dirty="0">
                <a:latin typeface="华文黑体"/>
                <a:ea typeface="华文黑体"/>
                <a:cs typeface="华文黑体"/>
              </a:rPr>
              <a:t>存着诚心和充足的信心来到神面前。 </a:t>
            </a:r>
            <a:r>
              <a:rPr lang="en-US" altLang="zh-TW" sz="3600" dirty="0">
                <a:latin typeface="华文黑体"/>
                <a:ea typeface="华文黑体"/>
                <a:cs typeface="华文黑体"/>
              </a:rPr>
              <a:t>23 </a:t>
            </a:r>
            <a:r>
              <a:rPr lang="zh-TW" altLang="en-US" sz="3600" dirty="0">
                <a:latin typeface="华文黑体"/>
                <a:ea typeface="华文黑体"/>
                <a:cs typeface="华文黑体"/>
              </a:rPr>
              <a:t>也要坚守我们所承认的指望，不致摇动，因为那应许我们的是信实的。 </a:t>
            </a:r>
            <a:r>
              <a:rPr lang="en-US" altLang="zh-TW" sz="3600" dirty="0">
                <a:latin typeface="华文黑体"/>
                <a:ea typeface="华文黑体"/>
                <a:cs typeface="华文黑体"/>
              </a:rPr>
              <a:t>24 </a:t>
            </a:r>
            <a:r>
              <a:rPr lang="zh-TW" altLang="en-US" sz="3600" dirty="0">
                <a:latin typeface="华文黑体"/>
                <a:ea typeface="华文黑体"/>
                <a:cs typeface="华文黑体"/>
              </a:rPr>
              <a:t>又要彼此相顾，激发爱心，勉励行善。</a:t>
            </a:r>
            <a:r>
              <a:rPr lang="zh-CN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（来</a:t>
            </a:r>
            <a:r>
              <a:rPr 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</a:t>
            </a:r>
            <a:r>
              <a:rPr lang="en-US" altLang="zh-CN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0</a:t>
            </a: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）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就當</a:t>
            </a:r>
            <a:r>
              <a:rPr 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放下各樣的重擔，脫去容易纏累我們的罪，存心忍耐，奔那擺在我們前頭的路程</a:t>
            </a:r>
            <a:r>
              <a:rPr lang="zh-CN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（来</a:t>
            </a:r>
            <a:r>
              <a:rPr 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12:1</a:t>
            </a: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）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4788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65" y="780388"/>
            <a:ext cx="7074402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方式：多次多方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人皆有之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诸天穹苍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先知代言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道成肉身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对象：我们世人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内容：？</a:t>
            </a:r>
            <a:endParaRPr lang="en-US" altLang="zh-CN" sz="3600" dirty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目的：爱神爱人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爱神－信，望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人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－摆脱罪恶，彼此相顾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晓谕／讲话／启示／降旨</a:t>
            </a:r>
            <a:endParaRPr lang="en-US" sz="36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95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1" y="186265"/>
            <a:ext cx="7366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目的陈述（来</a:t>
            </a:r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6:1-2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r>
              <a:rPr lang="en-US" altLang="zh-TW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所以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，我们应当离开基督道理的开端，竭力进到完全的地步，不必再立根基，就如那懊悔死行、信靠神、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各样洗礼、按手之礼、死人复活，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以及永远审判各等教训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（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和合本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所以，我们不该一再地重复一些有关基督的基本教导，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例如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，不要一再地说明，人为甚么必须认罪悔改而离开那些导致死亡的恶行，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为甚么必须信靠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上帝；也不要一再地解释甚么叫做洗礼、按手、死人复活、永远的审判 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[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和惩罚 </a:t>
            </a:r>
            <a:r>
              <a:rPr lang="en-US" altLang="zh-TW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] 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。我们应该向前迈进，学习成熟的基督徒应当懂得的道理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。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（简明圣经）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412167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65" y="780388"/>
            <a:ext cx="7074402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方式：多次多方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人皆有之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诸天穹苍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先知代言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道成肉身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对象：我们世人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内容：</a:t>
            </a:r>
            <a:r>
              <a:rPr lang="zh-CN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从</a:t>
            </a:r>
            <a:r>
              <a:rPr lang="zh-TW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36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CN" sz="3600" dirty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目的：爱神爱人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爱神－信，望</a:t>
            </a:r>
            <a:endParaRPr lang="en-US" altLang="zh-CN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爱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人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－摆脱罪恶，彼此相顾</a:t>
            </a:r>
            <a:endParaRPr lang="en-US" altLang="zh-CN" sz="36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晓谕／讲话／启示／降旨</a:t>
            </a:r>
            <a:endParaRPr lang="en-US" sz="36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5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8493725</TotalTime>
  <Words>3204</Words>
  <Application>Microsoft Macintosh PowerPoint</Application>
  <PresentationFormat>On-screen Show (16:10)</PresentationFormat>
  <Paragraphs>185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Twilight</vt:lpstr>
      <vt:lpstr>PowerPoint Presentation</vt:lpstr>
      <vt:lpstr>PowerPoint Presentation</vt:lpstr>
      <vt:lpstr>PowerPoint Presentation</vt:lpstr>
      <vt:lpstr>先知（和先知书）</vt:lpstr>
      <vt:lpstr>Imperative 和 Imperfect 的例子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381</cp:revision>
  <cp:lastPrinted>2017-03-11T22:48:59Z</cp:lastPrinted>
  <dcterms:created xsi:type="dcterms:W3CDTF">2016-04-20T14:44:41Z</dcterms:created>
  <dcterms:modified xsi:type="dcterms:W3CDTF">2017-03-11T22:51:00Z</dcterms:modified>
</cp:coreProperties>
</file>