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3" r:id="rId1"/>
  </p:sldMasterIdLst>
  <p:notesMasterIdLst>
    <p:notesMasterId r:id="rId19"/>
  </p:notesMasterIdLst>
  <p:handoutMasterIdLst>
    <p:handoutMasterId r:id="rId20"/>
  </p:handoutMasterIdLst>
  <p:sldIdLst>
    <p:sldId id="578" r:id="rId2"/>
    <p:sldId id="579" r:id="rId3"/>
    <p:sldId id="580" r:id="rId4"/>
    <p:sldId id="581" r:id="rId5"/>
    <p:sldId id="441" r:id="rId6"/>
    <p:sldId id="575" r:id="rId7"/>
    <p:sldId id="582" r:id="rId8"/>
    <p:sldId id="583" r:id="rId9"/>
    <p:sldId id="588" r:id="rId10"/>
    <p:sldId id="574" r:id="rId11"/>
    <p:sldId id="589" r:id="rId12"/>
    <p:sldId id="590" r:id="rId13"/>
    <p:sldId id="587" r:id="rId14"/>
    <p:sldId id="584" r:id="rId15"/>
    <p:sldId id="585" r:id="rId16"/>
    <p:sldId id="577" r:id="rId17"/>
    <p:sldId id="572" r:id="rId1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2032" y="-376"/>
      </p:cViewPr>
      <p:guideLst>
        <p:guide orient="horz" pos="180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9C4B9C-5933-8849-8BFF-78FD4642F5A3}" type="datetimeFigureOut">
              <a:rPr lang="en-US" smtClean="0"/>
              <a:t>2/25/17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DBE138-CBF3-2E42-A94B-E7BE390F342E}" type="slidenum">
              <a:rPr lang="en-US" smtClean="0"/>
              <a:t>‹#›</a:t>
            </a:fld>
            <a:endParaRPr lang="en-US"/>
          </a:p>
        </p:txBody>
      </p:sp>
    </p:spTree>
    <p:extLst>
      <p:ext uri="{BB962C8B-B14F-4D97-AF65-F5344CB8AC3E}">
        <p14:creationId xmlns:p14="http://schemas.microsoft.com/office/powerpoint/2010/main" val="1709911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EDFFAE-0E0F-0B49-BDFF-8AF2891848CF}" type="datetimeFigureOut">
              <a:rPr lang="en-US" smtClean="0"/>
              <a:t>2/25/17</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B0230F-B426-314B-9108-A0635C10E4A5}" type="slidenum">
              <a:rPr lang="en-US" smtClean="0"/>
              <a:t>‹#›</a:t>
            </a:fld>
            <a:endParaRPr lang="en-US"/>
          </a:p>
        </p:txBody>
      </p:sp>
    </p:spTree>
    <p:extLst>
      <p:ext uri="{BB962C8B-B14F-4D97-AF65-F5344CB8AC3E}">
        <p14:creationId xmlns:p14="http://schemas.microsoft.com/office/powerpoint/2010/main" val="15972504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HT" altLang="en-US" sz="1200" dirty="0" smtClean="0">
                <a:latin typeface="华文黑体"/>
                <a:ea typeface="华文黑体"/>
                <a:cs typeface="华文黑体"/>
              </a:rPr>
              <a:t>希伯來書</a:t>
            </a:r>
            <a:r>
              <a:rPr lang="en-US" altLang="zh-CHT" sz="1200" dirty="0" smtClean="0">
                <a:latin typeface="华文黑体"/>
                <a:ea typeface="华文黑体"/>
                <a:cs typeface="华文黑体"/>
              </a:rPr>
              <a:t>1</a:t>
            </a:r>
            <a:r>
              <a:rPr lang="zh-CN" altLang="zh-CN" sz="1200" dirty="0" smtClean="0">
                <a:latin typeface="华文黑体"/>
                <a:ea typeface="华文黑体"/>
                <a:cs typeface="华文黑体"/>
              </a:rPr>
              <a:t>3</a:t>
            </a:r>
            <a:r>
              <a:rPr lang="en-US" altLang="zh-CHT" sz="1200" dirty="0" smtClean="0">
                <a:latin typeface="华文黑体"/>
                <a:ea typeface="华文黑体"/>
                <a:cs typeface="华文黑体"/>
              </a:rPr>
              <a:t>:</a:t>
            </a:r>
            <a:r>
              <a:rPr lang="en-US" altLang="zh-CN" sz="1200" dirty="0" smtClean="0">
                <a:latin typeface="华文黑体"/>
                <a:ea typeface="华文黑体"/>
                <a:cs typeface="华文黑体"/>
              </a:rPr>
              <a:t>1</a:t>
            </a:r>
            <a:r>
              <a:rPr lang="zh-TW" altLang="en-US" sz="1200" dirty="0" smtClean="0">
                <a:latin typeface="华文黑体"/>
                <a:ea typeface="华文黑体"/>
                <a:cs typeface="华文黑体"/>
              </a:rPr>
              <a:t>你们务要常存弟兄相爱的心。 </a:t>
            </a:r>
            <a:r>
              <a:rPr lang="en-US" altLang="zh-TW" sz="1200" dirty="0" smtClean="0">
                <a:latin typeface="华文黑体"/>
                <a:ea typeface="华文黑体"/>
                <a:cs typeface="华文黑体"/>
              </a:rPr>
              <a:t>2 </a:t>
            </a:r>
            <a:r>
              <a:rPr lang="zh-TW" altLang="en-US" sz="1200" dirty="0" smtClean="0">
                <a:latin typeface="华文黑体"/>
                <a:ea typeface="华文黑体"/>
                <a:cs typeface="华文黑体"/>
              </a:rPr>
              <a:t>不可忘记用爱心接待客旅，因为曾有接待客旅的，不知不觉就接待了天使。 </a:t>
            </a:r>
            <a:r>
              <a:rPr lang="en-US" altLang="zh-TW" sz="1200" dirty="0" smtClean="0">
                <a:latin typeface="华文黑体"/>
                <a:ea typeface="华文黑体"/>
                <a:cs typeface="华文黑体"/>
              </a:rPr>
              <a:t>3 </a:t>
            </a:r>
            <a:r>
              <a:rPr lang="zh-TW" altLang="en-US" sz="1200" dirty="0" smtClean="0">
                <a:latin typeface="华文黑体"/>
                <a:ea typeface="华文黑体"/>
                <a:cs typeface="华文黑体"/>
              </a:rPr>
              <a:t>你们要记念被捆绑的人，好像与他们同受捆绑；也要记念遭苦害的人，想到自己也在肉身之内。 </a:t>
            </a:r>
            <a:r>
              <a:rPr lang="en-US" altLang="zh-TW" sz="1200" dirty="0" smtClean="0">
                <a:latin typeface="华文黑体"/>
                <a:ea typeface="华文黑体"/>
                <a:cs typeface="华文黑体"/>
              </a:rPr>
              <a:t>4 </a:t>
            </a:r>
            <a:r>
              <a:rPr lang="zh-TW" altLang="en-US" sz="1200" dirty="0" smtClean="0">
                <a:latin typeface="华文黑体"/>
                <a:ea typeface="华文黑体"/>
                <a:cs typeface="华文黑体"/>
              </a:rPr>
              <a:t>婚姻人人都当尊重，床也不可污秽，因为苟合行淫的人，神必要审判。 </a:t>
            </a:r>
            <a:r>
              <a:rPr lang="en-US" altLang="zh-TW" sz="1200" dirty="0" smtClean="0">
                <a:latin typeface="华文黑体"/>
                <a:ea typeface="华文黑体"/>
                <a:cs typeface="华文黑体"/>
              </a:rPr>
              <a:t>5 </a:t>
            </a:r>
            <a:r>
              <a:rPr lang="zh-TW" altLang="en-US" sz="1200" dirty="0" smtClean="0">
                <a:latin typeface="华文黑体"/>
                <a:ea typeface="华文黑体"/>
                <a:cs typeface="华文黑体"/>
              </a:rPr>
              <a:t>你们存心不可贪爱钱财，要以自己所有的为足；因为主曾说：“我总不撇下你，也不丢弃你。” </a:t>
            </a:r>
            <a:r>
              <a:rPr lang="en-US" altLang="zh-TW" sz="1200" dirty="0" smtClean="0">
                <a:latin typeface="华文黑体"/>
                <a:ea typeface="华文黑体"/>
                <a:cs typeface="华文黑体"/>
              </a:rPr>
              <a:t>6 </a:t>
            </a:r>
            <a:r>
              <a:rPr lang="zh-TW" altLang="en-US" sz="1200" dirty="0" smtClean="0">
                <a:latin typeface="华文黑体"/>
                <a:ea typeface="华文黑体"/>
                <a:cs typeface="华文黑体"/>
              </a:rPr>
              <a:t>所以我们可以放胆说：“主是帮助我的，我必不惧怕，人能把我怎么样呢？”</a:t>
            </a:r>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1</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smtClean="0"/>
              <a:t>申命记 </a:t>
            </a:r>
            <a:r>
              <a:rPr lang="en-US" altLang="zh-TW" dirty="0" smtClean="0"/>
              <a:t>31:1</a:t>
            </a:r>
            <a:r>
              <a:rPr lang="zh-TW" altLang="en-US" dirty="0" smtClean="0"/>
              <a:t>摩西去告诉以色列众人， </a:t>
            </a:r>
            <a:r>
              <a:rPr lang="en-US" altLang="zh-TW" dirty="0" smtClean="0"/>
              <a:t>2 </a:t>
            </a:r>
            <a:r>
              <a:rPr lang="zh-TW" altLang="en-US" dirty="0" smtClean="0"/>
              <a:t>说：“我现在一百二十岁了，不能照常出入。耶和华也曾对我说：‘你必不得过这约旦河。’ </a:t>
            </a:r>
            <a:r>
              <a:rPr lang="en-US" altLang="zh-TW" dirty="0" smtClean="0"/>
              <a:t>3 </a:t>
            </a:r>
            <a:r>
              <a:rPr lang="zh-TW" altLang="en-US" dirty="0" smtClean="0"/>
              <a:t>耶和华你们的神必引导你们过去，将这些国民在你们面前灭绝，你们就得他们的地。约书亚必引导你们过去，正如耶和华所说的。 </a:t>
            </a:r>
            <a:r>
              <a:rPr lang="en-US" altLang="zh-TW" dirty="0" smtClean="0"/>
              <a:t>4 </a:t>
            </a:r>
            <a:r>
              <a:rPr lang="zh-TW" altLang="en-US" dirty="0" smtClean="0"/>
              <a:t>耶和华必待他们如同从前待他所灭绝的亚摩利二王西宏与噩以及他们的国一样。 </a:t>
            </a:r>
            <a:r>
              <a:rPr lang="en-US" altLang="zh-TW" dirty="0" smtClean="0"/>
              <a:t>5 </a:t>
            </a:r>
            <a:r>
              <a:rPr lang="zh-TW" altLang="en-US" dirty="0" smtClean="0"/>
              <a:t>耶和华必将他们交给你们，你们要照我所吩咐的一切命令待他们。 </a:t>
            </a:r>
            <a:r>
              <a:rPr lang="en-US" altLang="zh-TW" dirty="0" smtClean="0"/>
              <a:t>6 </a:t>
            </a:r>
            <a:r>
              <a:rPr lang="zh-TW" altLang="en-US" dirty="0" smtClean="0"/>
              <a:t>你们当刚强壮胆，不要害怕，也不要畏惧他们，因为耶和华你的神和你同去，他必不撇下你，也不丢弃你。” </a:t>
            </a:r>
            <a:r>
              <a:rPr lang="en-US" altLang="zh-TW" dirty="0" smtClean="0"/>
              <a:t>7 </a:t>
            </a:r>
            <a:r>
              <a:rPr lang="zh-TW" altLang="en-US" dirty="0" smtClean="0"/>
              <a:t>摩西召了约书亚来，在以色列众人眼前对他说：“你当刚强壮胆，因为你要和这百姓一同进入耶和华向他们列祖起誓应许所赐之地，你也要使他们承受那地为业。 </a:t>
            </a:r>
            <a:r>
              <a:rPr lang="en-US" altLang="zh-TW" dirty="0" smtClean="0"/>
              <a:t>8 </a:t>
            </a:r>
            <a:r>
              <a:rPr lang="zh-TW" altLang="en-US" dirty="0" smtClean="0"/>
              <a:t>耶和华必在你前面行，他必与你同在，必不撇下你，也不丢弃你；不要惧怕，也不要惊惶。” 约翰福音 </a:t>
            </a:r>
            <a:r>
              <a:rPr lang="en-US" altLang="zh-TW" dirty="0" smtClean="0"/>
              <a:t>14:1“</a:t>
            </a:r>
            <a:r>
              <a:rPr lang="zh-TW" altLang="en-US" dirty="0" smtClean="0"/>
              <a:t>你们心里不要忧愁，</a:t>
            </a:r>
            <a:r>
              <a:rPr lang="en-US" altLang="zh-TW" dirty="0" smtClean="0"/>
              <a:t>;25 “</a:t>
            </a:r>
            <a:r>
              <a:rPr lang="zh-TW" altLang="en-US" dirty="0" smtClean="0"/>
              <a:t>我还与你们同住的时候，已将这些话对你们说了。 </a:t>
            </a:r>
            <a:r>
              <a:rPr lang="en-US" altLang="zh-TW" dirty="0" smtClean="0"/>
              <a:t>26 </a:t>
            </a:r>
            <a:r>
              <a:rPr lang="zh-TW" altLang="en-US" dirty="0" smtClean="0"/>
              <a:t>但保惠师，就是父因我的名所要差来的圣灵，他要将一切的事指教你们，并且要叫你们想起我对你们所说的一切话。 </a:t>
            </a:r>
            <a:r>
              <a:rPr lang="en-US" altLang="zh-TW" dirty="0" smtClean="0"/>
              <a:t>27 </a:t>
            </a:r>
            <a:r>
              <a:rPr lang="zh-TW" altLang="en-US" dirty="0" smtClean="0"/>
              <a:t>我留下平安给你们，我将我的平安赐给你们。我所赐的不像世人所赐的，你们心里不要忧愁，也不要胆怯。</a:t>
            </a:r>
            <a:endParaRPr lang="en-US" altLang="zh-TW" dirty="0" smtClean="0"/>
          </a:p>
          <a:p>
            <a:r>
              <a:rPr lang="zh-TW" altLang="en-US" dirty="0" smtClean="0"/>
              <a:t>彼得后书 </a:t>
            </a:r>
            <a:r>
              <a:rPr lang="en-US" altLang="zh-TW" dirty="0" smtClean="0"/>
              <a:t>3:9</a:t>
            </a:r>
            <a:r>
              <a:rPr lang="zh-TW" altLang="en-US" dirty="0" smtClean="0"/>
              <a:t>其实不是耽延，乃是宽容你们，不愿有一人沉沦，乃愿人人都悔改。 </a:t>
            </a:r>
            <a:r>
              <a:rPr lang="en-US" altLang="zh-TW" dirty="0" smtClean="0"/>
              <a:t>10 </a:t>
            </a:r>
            <a:r>
              <a:rPr lang="zh-TW" altLang="en-US" dirty="0" smtClean="0"/>
              <a:t>但主的日子要像贼来到一样。那日，天必大有响声废去，有形质的都要被烈火销化，地和其上的物都要烧尽了。 </a:t>
            </a:r>
            <a:r>
              <a:rPr lang="en-US" altLang="zh-TW" dirty="0" smtClean="0"/>
              <a:t>11 </a:t>
            </a:r>
            <a:r>
              <a:rPr lang="zh-TW" altLang="en-US" dirty="0" smtClean="0"/>
              <a:t>这一切既然都要如此销化，你们为人该当怎样圣洁，怎样敬虔， </a:t>
            </a:r>
            <a:r>
              <a:rPr lang="en-US" altLang="zh-TW" dirty="0" smtClean="0"/>
              <a:t>12 </a:t>
            </a:r>
            <a:r>
              <a:rPr lang="zh-TW" altLang="en-US" dirty="0" smtClean="0"/>
              <a:t>切切仰望神的日子来到！在那日，天被火烧就销化了，有形质的都要被烈火熔化。 </a:t>
            </a:r>
            <a:r>
              <a:rPr lang="en-US" altLang="zh-TW" dirty="0" smtClean="0"/>
              <a:t>13 </a:t>
            </a:r>
            <a:r>
              <a:rPr lang="zh-TW" altLang="en-US" dirty="0" smtClean="0"/>
              <a:t>但我们照他的应许，盼望新天新地，有义居在其中。</a:t>
            </a:r>
            <a:endParaRPr lang="en-US" altLang="zh-TW" dirty="0" smtClean="0"/>
          </a:p>
          <a:p>
            <a:r>
              <a:rPr lang="zh-TW" altLang="en-US" dirty="0" smtClean="0"/>
              <a:t>使徒行传</a:t>
            </a:r>
            <a:r>
              <a:rPr lang="en-US" altLang="zh-TW" dirty="0" smtClean="0"/>
              <a:t>20:32 </a:t>
            </a:r>
            <a:r>
              <a:rPr lang="zh-TW" altLang="en-US" dirty="0" smtClean="0"/>
              <a:t>如今我把你们交托神和他恩惠的道，这道能建立你们，叫你们和一切成圣的人同得基业。</a:t>
            </a:r>
            <a:endParaRPr lang="en-US" altLang="zh-TW" dirty="0" smtClean="0"/>
          </a:p>
          <a:p>
            <a:r>
              <a:rPr lang="zh-TW" altLang="en-US" dirty="0" smtClean="0"/>
              <a:t>提摩太后书</a:t>
            </a:r>
            <a:r>
              <a:rPr lang="en-US" altLang="zh-TW" dirty="0" smtClean="0"/>
              <a:t>4:22 </a:t>
            </a:r>
            <a:r>
              <a:rPr lang="zh-TW" altLang="en-US" dirty="0" smtClean="0"/>
              <a:t>愿主与你的灵同在！愿恩惠常与你们同在！</a:t>
            </a:r>
            <a:endParaRPr lang="en-US" altLang="zh-TW" dirty="0" smtClean="0"/>
          </a:p>
          <a:p>
            <a:r>
              <a:rPr lang="zh-TW" altLang="en-US" dirty="0" smtClean="0"/>
              <a:t>列王纪上 </a:t>
            </a:r>
            <a:r>
              <a:rPr lang="en-US" altLang="zh-TW" dirty="0" smtClean="0"/>
              <a:t>2:1</a:t>
            </a:r>
            <a:r>
              <a:rPr lang="zh-TW" altLang="en-US" dirty="0" smtClean="0"/>
              <a:t>大卫的死期临近了，就嘱咐他儿子所罗门说： </a:t>
            </a:r>
            <a:r>
              <a:rPr lang="en-US" altLang="zh-TW" dirty="0" smtClean="0"/>
              <a:t>2 “</a:t>
            </a:r>
            <a:r>
              <a:rPr lang="zh-TW" altLang="en-US" dirty="0" smtClean="0"/>
              <a:t>我现在要走世人必走的路，所以你当刚强，做大丈夫， </a:t>
            </a:r>
            <a:r>
              <a:rPr lang="en-US" altLang="zh-TW" dirty="0" smtClean="0"/>
              <a:t>3 </a:t>
            </a:r>
            <a:r>
              <a:rPr lang="zh-TW" altLang="en-US" dirty="0" smtClean="0"/>
              <a:t>遵守耶和华你神所吩咐的，照着摩西律法上所写的行主的道，谨守他的律例、诫命、典章、法度。这样，你无论做什么事，不拘往何处去，尽都亨通。</a:t>
            </a:r>
            <a:endParaRPr lang="en-US" dirty="0"/>
          </a:p>
        </p:txBody>
      </p:sp>
      <p:sp>
        <p:nvSpPr>
          <p:cNvPr id="4" name="Slide Number Placeholder 3"/>
          <p:cNvSpPr>
            <a:spLocks noGrp="1"/>
          </p:cNvSpPr>
          <p:nvPr>
            <p:ph type="sldNum" sz="quarter" idx="10"/>
          </p:nvPr>
        </p:nvSpPr>
        <p:spPr/>
        <p:txBody>
          <a:bodyPr/>
          <a:lstStyle/>
          <a:p>
            <a:fld id="{F4FC19A8-478F-492E-B886-41ED4EA57883}" type="slidenum">
              <a:rPr lang="en-US" altLang="en-US" smtClean="0"/>
              <a:pPr/>
              <a:t>10</a:t>
            </a:fld>
            <a:endParaRPr lang="en-US" altLang="en-US"/>
          </a:p>
        </p:txBody>
      </p:sp>
    </p:spTree>
    <p:extLst>
      <p:ext uri="{BB962C8B-B14F-4D97-AF65-F5344CB8AC3E}">
        <p14:creationId xmlns:p14="http://schemas.microsoft.com/office/powerpoint/2010/main" val="2165998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FC19A8-478F-492E-B886-41ED4EA57883}" type="slidenum">
              <a:rPr lang="en-US" altLang="en-US" smtClean="0"/>
              <a:pPr/>
              <a:t>11</a:t>
            </a:fld>
            <a:endParaRPr lang="en-US" altLang="en-US"/>
          </a:p>
        </p:txBody>
      </p:sp>
    </p:spTree>
    <p:extLst>
      <p:ext uri="{BB962C8B-B14F-4D97-AF65-F5344CB8AC3E}">
        <p14:creationId xmlns:p14="http://schemas.microsoft.com/office/powerpoint/2010/main" val="2165998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FC19A8-478F-492E-B886-41ED4EA57883}" type="slidenum">
              <a:rPr lang="en-US" altLang="en-US" smtClean="0"/>
              <a:pPr/>
              <a:t>12</a:t>
            </a:fld>
            <a:endParaRPr lang="en-US" altLang="en-US"/>
          </a:p>
        </p:txBody>
      </p:sp>
    </p:spTree>
    <p:extLst>
      <p:ext uri="{BB962C8B-B14F-4D97-AF65-F5344CB8AC3E}">
        <p14:creationId xmlns:p14="http://schemas.microsoft.com/office/powerpoint/2010/main" val="2165998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TW"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13</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sz="1200" dirty="0" smtClean="0"/>
              <a:t>17 </a:t>
            </a:r>
            <a:r>
              <a:rPr lang="zh-TW" altLang="en-US" sz="1200" dirty="0" smtClean="0"/>
              <a:t>你们要依从那些引导你们的，且要顺服，因他们为你们的灵魂时刻警醒，好像那将来交账的人。你们要使他们交的时候有快乐，不致忧愁，若忧愁就于你们无益了。 </a:t>
            </a:r>
            <a:r>
              <a:rPr lang="en-US" altLang="zh-TW" sz="1200" dirty="0" smtClean="0"/>
              <a:t>18 </a:t>
            </a:r>
            <a:r>
              <a:rPr lang="zh-TW" altLang="en-US" sz="1200" dirty="0" smtClean="0"/>
              <a:t>请你们为我们祷告，因我们自觉良心无亏，愿意凡事按正道而行。 </a:t>
            </a:r>
            <a:r>
              <a:rPr lang="en-US" altLang="zh-TW" sz="1200" dirty="0" smtClean="0"/>
              <a:t>19 </a:t>
            </a:r>
            <a:r>
              <a:rPr lang="zh-TW" altLang="en-US" sz="1200" dirty="0" smtClean="0"/>
              <a:t>我更求你们为我祷告，使我快些回到你们那里去</a:t>
            </a:r>
            <a:endParaRPr lang="en-US" altLang="zh-TW" sz="1200" dirty="0" smtClean="0"/>
          </a:p>
          <a:p>
            <a:r>
              <a:rPr lang="en-US" altLang="zh-TW" sz="1200" dirty="0" smtClean="0"/>
              <a:t>20 </a:t>
            </a:r>
            <a:r>
              <a:rPr lang="zh-TW" altLang="en-US" sz="1200" dirty="0" smtClean="0"/>
              <a:t>但愿赐平安的神，就是那凭永约之血使群羊的大牧人我主耶稣从死里复活的神， </a:t>
            </a:r>
            <a:r>
              <a:rPr lang="en-US" altLang="zh-TW" sz="1200" dirty="0" smtClean="0"/>
              <a:t>21 </a:t>
            </a:r>
            <a:r>
              <a:rPr lang="zh-TW" altLang="en-US" sz="1200" dirty="0" smtClean="0"/>
              <a:t>在各样善事上成全你们，叫你们遵行他的旨意，又借着耶稣基督在你们心里行他所喜悦的事。愿荣耀归给他，直到永永远远！阿门。</a:t>
            </a:r>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14</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15</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HT" altLang="en-US" sz="1200" dirty="0" smtClean="0">
                <a:latin typeface="华文黑体"/>
                <a:ea typeface="华文黑体"/>
                <a:cs typeface="华文黑体"/>
              </a:rPr>
              <a:t>希伯來書</a:t>
            </a:r>
            <a:r>
              <a:rPr lang="en-US" altLang="zh-CHT" sz="1200" dirty="0" smtClean="0">
                <a:latin typeface="华文黑体"/>
                <a:ea typeface="华文黑体"/>
                <a:cs typeface="华文黑体"/>
              </a:rPr>
              <a:t>1</a:t>
            </a:r>
            <a:r>
              <a:rPr lang="zh-CN" altLang="zh-CN" sz="1200" dirty="0" smtClean="0">
                <a:latin typeface="华文黑体"/>
                <a:ea typeface="华文黑体"/>
                <a:cs typeface="华文黑体"/>
              </a:rPr>
              <a:t>3</a:t>
            </a:r>
            <a:r>
              <a:rPr lang="en-US" altLang="zh-CHT" sz="1200" dirty="0" smtClean="0">
                <a:latin typeface="华文黑体"/>
                <a:ea typeface="华文黑体"/>
                <a:cs typeface="华文黑体"/>
              </a:rPr>
              <a:t>:</a:t>
            </a:r>
            <a:r>
              <a:rPr lang="en-US" altLang="zh-CN" sz="1200" dirty="0" smtClean="0">
                <a:latin typeface="华文黑体"/>
                <a:ea typeface="华文黑体"/>
                <a:cs typeface="华文黑体"/>
              </a:rPr>
              <a:t>1</a:t>
            </a:r>
            <a:r>
              <a:rPr lang="zh-TW" altLang="en-US" sz="1200" dirty="0" smtClean="0">
                <a:latin typeface="华文黑体"/>
                <a:ea typeface="华文黑体"/>
                <a:cs typeface="华文黑体"/>
              </a:rPr>
              <a:t>你们务要常存弟兄相爱的心。 </a:t>
            </a:r>
            <a:r>
              <a:rPr lang="en-US" altLang="zh-TW" sz="1200" dirty="0" smtClean="0">
                <a:latin typeface="华文黑体"/>
                <a:ea typeface="华文黑体"/>
                <a:cs typeface="华文黑体"/>
              </a:rPr>
              <a:t>2 </a:t>
            </a:r>
            <a:r>
              <a:rPr lang="zh-TW" altLang="en-US" sz="1200" dirty="0" smtClean="0">
                <a:latin typeface="华文黑体"/>
                <a:ea typeface="华文黑体"/>
                <a:cs typeface="华文黑体"/>
              </a:rPr>
              <a:t>不可忘记用爱心接待客旅，因为曾有接待客旅的，不知不觉就接待了天使。 </a:t>
            </a:r>
            <a:r>
              <a:rPr lang="en-US" altLang="zh-TW" sz="1200" dirty="0" smtClean="0">
                <a:latin typeface="华文黑体"/>
                <a:ea typeface="华文黑体"/>
                <a:cs typeface="华文黑体"/>
              </a:rPr>
              <a:t>3 </a:t>
            </a:r>
            <a:r>
              <a:rPr lang="zh-TW" altLang="en-US" sz="1200" dirty="0" smtClean="0">
                <a:latin typeface="华文黑体"/>
                <a:ea typeface="华文黑体"/>
                <a:cs typeface="华文黑体"/>
              </a:rPr>
              <a:t>你们要记念被捆绑的人，好像与他们同受捆绑；也要记念遭苦害的人，想到自己也在肉身之内。 </a:t>
            </a:r>
            <a:r>
              <a:rPr lang="en-US" altLang="zh-TW" sz="1200" dirty="0" smtClean="0">
                <a:latin typeface="华文黑体"/>
                <a:ea typeface="华文黑体"/>
                <a:cs typeface="华文黑体"/>
              </a:rPr>
              <a:t>4 </a:t>
            </a:r>
            <a:r>
              <a:rPr lang="zh-TW" altLang="en-US" sz="1200" dirty="0" smtClean="0">
                <a:latin typeface="华文黑体"/>
                <a:ea typeface="华文黑体"/>
                <a:cs typeface="华文黑体"/>
              </a:rPr>
              <a:t>婚姻人人都当尊重，床也不可污秽，因为苟合行淫的人，神必要审判。 </a:t>
            </a:r>
            <a:r>
              <a:rPr lang="en-US" altLang="zh-TW" sz="1200" dirty="0" smtClean="0">
                <a:latin typeface="华文黑体"/>
                <a:ea typeface="华文黑体"/>
                <a:cs typeface="华文黑体"/>
              </a:rPr>
              <a:t>5 </a:t>
            </a:r>
            <a:r>
              <a:rPr lang="zh-TW" altLang="en-US" sz="1200" dirty="0" smtClean="0">
                <a:latin typeface="华文黑体"/>
                <a:ea typeface="华文黑体"/>
                <a:cs typeface="华文黑体"/>
              </a:rPr>
              <a:t>你们存心不可贪爱钱财，要以自己所有的为足；因为主曾说：“我总不撇下你，也不丢弃你。” </a:t>
            </a:r>
            <a:r>
              <a:rPr lang="en-US" altLang="zh-TW" sz="1200" dirty="0" smtClean="0">
                <a:latin typeface="华文黑体"/>
                <a:ea typeface="华文黑体"/>
                <a:cs typeface="华文黑体"/>
              </a:rPr>
              <a:t>6 </a:t>
            </a:r>
            <a:r>
              <a:rPr lang="zh-TW" altLang="en-US" sz="1200" dirty="0" smtClean="0">
                <a:latin typeface="华文黑体"/>
                <a:ea typeface="华文黑体"/>
                <a:cs typeface="华文黑体"/>
              </a:rPr>
              <a:t>所以我们可以放胆说：“主是帮助我的，我必不惧怕，人能把我怎么样呢？”</a:t>
            </a:r>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16</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Jesus is the fulfillment of exodus. Mat records Jesus' life similar to exodus. High lights ☐Baptism. 1 </a:t>
            </a:r>
            <a:r>
              <a:rPr lang="en-US" dirty="0" err="1" smtClean="0"/>
              <a:t>Cor</a:t>
            </a:r>
            <a:r>
              <a:rPr lang="en-US" dirty="0" smtClean="0"/>
              <a:t> 10 ☐40 days vs. 40 years in wilderness. </a:t>
            </a:r>
            <a:r>
              <a:rPr lang="en-US" dirty="0" err="1" smtClean="0"/>
              <a:t>Eg</a:t>
            </a:r>
            <a:r>
              <a:rPr lang="en-US" dirty="0" smtClean="0"/>
              <a:t>. 1) Food, water, same temptation, different resistance. 2) tests. 3) golden calf. After the test, Jesus went to mountain, as Sinai mountain about laws ☐Jesus died at Eve of </a:t>
            </a:r>
            <a:r>
              <a:rPr lang="en-US" dirty="0" err="1" smtClean="0"/>
              <a:t>passover</a:t>
            </a:r>
            <a:r>
              <a:rPr lang="en-US" dirty="0" smtClean="0"/>
              <a:t> Point is that we should look at redemptive acts and the cross when we are in trouble and anger.</a:t>
            </a:r>
            <a:endParaRPr lang="en-US" dirty="0"/>
          </a:p>
        </p:txBody>
      </p:sp>
      <p:sp>
        <p:nvSpPr>
          <p:cNvPr id="4" name="Slide Number Placeholder 3"/>
          <p:cNvSpPr>
            <a:spLocks noGrp="1"/>
          </p:cNvSpPr>
          <p:nvPr>
            <p:ph type="sldNum" sz="quarter" idx="10"/>
          </p:nvPr>
        </p:nvSpPr>
        <p:spPr/>
        <p:txBody>
          <a:bodyPr/>
          <a:lstStyle/>
          <a:p>
            <a:fld id="{F4FC19A8-478F-492E-B886-41ED4EA57883}" type="slidenum">
              <a:rPr lang="en-US" altLang="en-US" smtClean="0"/>
              <a:pPr/>
              <a:t>17</a:t>
            </a:fld>
            <a:endParaRPr lang="en-US" altLang="en-US"/>
          </a:p>
        </p:txBody>
      </p:sp>
    </p:spTree>
    <p:extLst>
      <p:ext uri="{BB962C8B-B14F-4D97-AF65-F5344CB8AC3E}">
        <p14:creationId xmlns:p14="http://schemas.microsoft.com/office/powerpoint/2010/main" val="2165998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HT" altLang="en-US" sz="1200" dirty="0" smtClean="0">
                <a:latin typeface="华文黑体"/>
                <a:ea typeface="华文黑体"/>
                <a:cs typeface="华文黑体"/>
              </a:rPr>
              <a:t>使徒行传</a:t>
            </a:r>
            <a:r>
              <a:rPr lang="en-US" altLang="zh-CHT" sz="1200" dirty="0" smtClean="0">
                <a:latin typeface="华文黑体"/>
                <a:ea typeface="华文黑体"/>
                <a:cs typeface="华文黑体"/>
              </a:rPr>
              <a:t>20:35 </a:t>
            </a:r>
            <a:r>
              <a:rPr lang="zh-CHT" altLang="en-US" sz="1200" dirty="0" smtClean="0">
                <a:latin typeface="华文黑体"/>
                <a:ea typeface="华文黑体"/>
                <a:cs typeface="华文黑体"/>
              </a:rPr>
              <a:t>我凡事给你们做榜样，叫你们知道应当这样劳苦扶助软弱的人，又当记念主耶稣的话说：‘施比受更为有福。’</a:t>
            </a:r>
            <a:endParaRPr lang="en-US" altLang="zh-CHT" sz="1200" dirty="0" smtClean="0">
              <a:latin typeface="华文黑体"/>
              <a:ea typeface="华文黑体"/>
              <a:cs typeface="华文黑体"/>
            </a:endParaRPr>
          </a:p>
          <a:p>
            <a:r>
              <a:rPr lang="zh-TW" altLang="en-US" sz="1200" dirty="0" smtClean="0">
                <a:solidFill>
                  <a:srgbClr val="FFFF00"/>
                </a:solidFill>
                <a:latin typeface="华文黑体"/>
                <a:ea typeface="华文黑体"/>
                <a:cs typeface="华文黑体"/>
              </a:rPr>
              <a:t>以弗所书 </a:t>
            </a:r>
            <a:r>
              <a:rPr lang="en-US" altLang="zh-TW" sz="1200" dirty="0" smtClean="0">
                <a:solidFill>
                  <a:srgbClr val="FFFF00"/>
                </a:solidFill>
                <a:latin typeface="华文黑体"/>
                <a:ea typeface="华文黑体"/>
                <a:cs typeface="华文黑体"/>
              </a:rPr>
              <a:t>4:28 </a:t>
            </a:r>
            <a:r>
              <a:rPr lang="zh-TW" altLang="en-US" sz="1200" dirty="0" smtClean="0">
                <a:solidFill>
                  <a:srgbClr val="FFFF00"/>
                </a:solidFill>
                <a:latin typeface="华文黑体"/>
                <a:ea typeface="华文黑体"/>
                <a:cs typeface="华文黑体"/>
              </a:rPr>
              <a:t>从前偷窃的，不要再偷，总要劳力，亲手做正经事，就可有余，分给那缺少的人。</a:t>
            </a:r>
            <a:endParaRPr lang="en-US" altLang="zh-TW" sz="1200" dirty="0" smtClean="0">
              <a:solidFill>
                <a:srgbClr val="FFFF00"/>
              </a:solidFill>
              <a:latin typeface="华文黑体"/>
              <a:ea typeface="华文黑体"/>
              <a:cs typeface="华文黑体"/>
            </a:endParaRPr>
          </a:p>
          <a:p>
            <a:pPr marL="0" marR="0" indent="0" algn="l" defTabSz="457200" rtl="0" eaLnBrk="1" fontAlgn="auto" latinLnBrk="0" hangingPunct="1">
              <a:lnSpc>
                <a:spcPct val="100000"/>
              </a:lnSpc>
              <a:spcBef>
                <a:spcPts val="0"/>
              </a:spcBef>
              <a:spcAft>
                <a:spcPts val="0"/>
              </a:spcAft>
              <a:buClrTx/>
              <a:buSzTx/>
              <a:buFontTx/>
              <a:buNone/>
              <a:tabLst/>
              <a:defRPr/>
            </a:pPr>
            <a:r>
              <a:rPr lang="zh-TW" altLang="en-US" sz="1200" b="0" i="0" dirty="0" smtClean="0">
                <a:latin typeface="华文细黑"/>
                <a:ea typeface="华文细黑"/>
                <a:cs typeface="华文细黑"/>
              </a:rPr>
              <a:t>要以自己所有的为足</a:t>
            </a:r>
            <a:r>
              <a:rPr lang="en-US" altLang="zh-CN" sz="1200" b="0" i="0" dirty="0" smtClean="0">
                <a:solidFill>
                  <a:srgbClr val="000000"/>
                </a:solidFill>
                <a:latin typeface="华文细黑"/>
                <a:ea typeface="华文细黑"/>
                <a:cs typeface="华文细黑"/>
              </a:rPr>
              <a:t>(13:</a:t>
            </a:r>
            <a:r>
              <a:rPr lang="zh-CN" altLang="zh-CN" sz="1200" b="0" i="0" dirty="0" smtClean="0">
                <a:solidFill>
                  <a:srgbClr val="000000"/>
                </a:solidFill>
                <a:latin typeface="华文细黑"/>
                <a:ea typeface="华文细黑"/>
                <a:cs typeface="华文细黑"/>
              </a:rPr>
              <a:t>5</a:t>
            </a:r>
            <a:r>
              <a:rPr lang="en-US" altLang="zh-CN" sz="1200" b="0" i="0" dirty="0" smtClean="0">
                <a:solidFill>
                  <a:srgbClr val="000000"/>
                </a:solidFill>
                <a:latin typeface="华文细黑"/>
                <a:ea typeface="华文细黑"/>
                <a:cs typeface="华文细黑"/>
              </a:rPr>
              <a:t>-6)</a:t>
            </a:r>
            <a:r>
              <a:rPr lang="zh-CN" altLang="en-US" sz="1200" b="0" i="0" dirty="0" smtClean="0">
                <a:solidFill>
                  <a:srgbClr val="FFFF00"/>
                </a:solidFill>
                <a:latin typeface="华文黑体"/>
                <a:ea typeface="华文黑体"/>
                <a:cs typeface="华文黑体"/>
              </a:rPr>
              <a:t>，我们所拥有的，包括神所供应的一切，财务，才干，忠心工作得到更多的潜力（有的还要加给他更多），甚至包括遭遇，处境，上周的讲员</a:t>
            </a:r>
            <a:r>
              <a:rPr lang="en-US" altLang="zh-CN" sz="1200" b="0" i="0" dirty="0" smtClean="0">
                <a:solidFill>
                  <a:srgbClr val="FFFF00"/>
                </a:solidFill>
                <a:latin typeface="华文黑体"/>
                <a:ea typeface="华文黑体"/>
                <a:cs typeface="华文黑体"/>
              </a:rPr>
              <a:t>David</a:t>
            </a:r>
            <a:r>
              <a:rPr lang="zh-CN" altLang="en-US" sz="1200" b="0" i="0" dirty="0" smtClean="0">
                <a:solidFill>
                  <a:srgbClr val="FFFF00"/>
                </a:solidFill>
                <a:latin typeface="华文黑体"/>
                <a:ea typeface="华文黑体"/>
                <a:cs typeface="华文黑体"/>
              </a:rPr>
              <a:t>弟兄再次提醒我们神在我们的时间空间已经定好</a:t>
            </a:r>
            <a:r>
              <a:rPr lang="en-US" altLang="zh-CN" sz="1200" b="0" i="0" dirty="0" smtClean="0">
                <a:solidFill>
                  <a:srgbClr val="FFFF00"/>
                </a:solidFill>
                <a:latin typeface="华文黑体"/>
                <a:ea typeface="华文黑体"/>
                <a:cs typeface="华文黑体"/>
              </a:rPr>
              <a:t>,</a:t>
            </a:r>
            <a:r>
              <a:rPr lang="zh-CN" altLang="en-US" sz="1200" b="0" i="0" dirty="0" smtClean="0">
                <a:solidFill>
                  <a:srgbClr val="FFFF00"/>
                </a:solidFill>
                <a:latin typeface="华文黑体"/>
                <a:ea typeface="华文黑体"/>
                <a:cs typeface="华文黑体"/>
              </a:rPr>
              <a:t>在此时此地神对我们的呼召如何</a:t>
            </a:r>
            <a:r>
              <a:rPr lang="en-US" altLang="zh-CN" sz="1200" b="0" i="0" dirty="0" smtClean="0">
                <a:solidFill>
                  <a:srgbClr val="FFFF00"/>
                </a:solidFill>
                <a:latin typeface="华文黑体"/>
                <a:ea typeface="华文黑体"/>
                <a:cs typeface="华文黑体"/>
              </a:rPr>
              <a:t>?</a:t>
            </a:r>
            <a:r>
              <a:rPr lang="zh-CN" altLang="en-US" sz="1200" b="0" i="0" dirty="0" smtClean="0">
                <a:solidFill>
                  <a:srgbClr val="FFFF00"/>
                </a:solidFill>
                <a:latin typeface="华文黑体"/>
                <a:ea typeface="华文黑体"/>
                <a:cs typeface="华文黑体"/>
              </a:rPr>
              <a:t>就是跟随带领其中一个处境就是引导我们的人，有的带领人有时候让你很容易相处，有时候或者有的人却不，可是这也是我们应该引以为满足的。作者教导我们对他们应该怎样呢？这段经文的答案是：？</a:t>
            </a:r>
            <a:endParaRPr lang="en-US" sz="1200" b="0" i="0" dirty="0" smtClean="0">
              <a:solidFill>
                <a:srgbClr val="000000"/>
              </a:solidFill>
              <a:latin typeface="华文细黑"/>
              <a:ea typeface="华文细黑"/>
              <a:cs typeface="华文细黑"/>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2</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200" dirty="0" smtClean="0"/>
              <a:t>凡事受过试探</a:t>
            </a:r>
            <a:endParaRPr lang="en-US" altLang="zh-TW" sz="1200" dirty="0" smtClean="0"/>
          </a:p>
          <a:p>
            <a:r>
              <a:rPr lang="zh-CN" altLang="en-US" sz="1200" dirty="0" smtClean="0"/>
              <a:t>马太</a:t>
            </a:r>
            <a:r>
              <a:rPr lang="en-US" altLang="zh-CN" sz="1200" dirty="0" smtClean="0"/>
              <a:t>4:2</a:t>
            </a:r>
            <a:r>
              <a:rPr lang="zh-TW" altLang="en-US" sz="1200" dirty="0" smtClean="0"/>
              <a:t>他禁食四十昼夜，后来就饿了。 </a:t>
            </a:r>
            <a:r>
              <a:rPr lang="en-US" altLang="zh-TW" sz="1200" dirty="0" smtClean="0"/>
              <a:t>3 </a:t>
            </a:r>
            <a:r>
              <a:rPr lang="zh-TW" altLang="en-US" sz="1200" dirty="0" smtClean="0"/>
              <a:t>那试探人的进前来，对他说：“你若是神的儿子，可以吩咐这些石头变成食物！” </a:t>
            </a:r>
            <a:r>
              <a:rPr lang="en-US" altLang="zh-TW" sz="1200" dirty="0" smtClean="0"/>
              <a:t>4 </a:t>
            </a:r>
            <a:r>
              <a:rPr lang="zh-TW" altLang="en-US" sz="1200" dirty="0" smtClean="0"/>
              <a:t>耶稣却回答说：“经上记着说：‘人活着不是单靠食物，乃是靠神口里所出的一切话。’” </a:t>
            </a:r>
            <a:r>
              <a:rPr lang="en-US" altLang="zh-TW" sz="1200" dirty="0" smtClean="0"/>
              <a:t>5 </a:t>
            </a:r>
            <a:r>
              <a:rPr lang="zh-TW" altLang="en-US" sz="1200" dirty="0" smtClean="0"/>
              <a:t>魔鬼就带他进了圣城，叫他站在殿顶上， </a:t>
            </a:r>
            <a:r>
              <a:rPr lang="en-US" altLang="zh-TW" sz="1200" dirty="0" smtClean="0"/>
              <a:t>6 </a:t>
            </a:r>
            <a:r>
              <a:rPr lang="zh-TW" altLang="en-US" sz="1200" dirty="0" smtClean="0"/>
              <a:t>对他说：“你若是神的儿子，可以跳下去！因为经上记着说：‘主要为你吩咐他的使者用手托着你，免得你的脚碰在石头上。’” </a:t>
            </a:r>
            <a:r>
              <a:rPr lang="en-US" altLang="zh-TW" sz="1200" dirty="0" smtClean="0"/>
              <a:t>7 </a:t>
            </a:r>
            <a:r>
              <a:rPr lang="zh-TW" altLang="en-US" sz="1200" dirty="0" smtClean="0"/>
              <a:t>耶稣对他说：“经上又记着说：‘不可试探主你的神。’” </a:t>
            </a:r>
            <a:r>
              <a:rPr lang="en-US" altLang="zh-TW" sz="1200" dirty="0" smtClean="0"/>
              <a:t>8 </a:t>
            </a:r>
            <a:r>
              <a:rPr lang="zh-TW" altLang="en-US" sz="1200" dirty="0" smtClean="0"/>
              <a:t>魔鬼又带他上了一座最高的山，将世上的万国与万国的荣华都指给他看， </a:t>
            </a:r>
            <a:r>
              <a:rPr lang="en-US" altLang="zh-TW" sz="1200" dirty="0" smtClean="0"/>
              <a:t>9 </a:t>
            </a:r>
            <a:r>
              <a:rPr lang="zh-TW" altLang="en-US" sz="1200" dirty="0" smtClean="0"/>
              <a:t>对他说：“你若俯伏拜我，我就把这一切都赐给你。” </a:t>
            </a:r>
            <a:r>
              <a:rPr lang="en-US" altLang="zh-TW" sz="1200" dirty="0" smtClean="0"/>
              <a:t>10 </a:t>
            </a:r>
            <a:r>
              <a:rPr lang="zh-TW" altLang="en-US" sz="1200" dirty="0" smtClean="0"/>
              <a:t>耶稣说：“撒旦</a:t>
            </a:r>
            <a:r>
              <a:rPr lang="en-US" altLang="zh-TW" sz="1200" dirty="0" smtClean="0"/>
              <a:t>[b]</a:t>
            </a:r>
            <a:r>
              <a:rPr lang="zh-TW" altLang="en-US" sz="1200" dirty="0" smtClean="0"/>
              <a:t>，退去吧！因为经上记着说：‘当拜主你的神，单要侍奉他。’”</a:t>
            </a:r>
            <a:endParaRPr lang="en-US" altLang="zh-TW" sz="1200" dirty="0" smtClean="0"/>
          </a:p>
          <a:p>
            <a:r>
              <a:rPr lang="en-US" altLang="zh-CN" sz="1200" kern="1200" dirty="0" smtClean="0">
                <a:solidFill>
                  <a:schemeClr val="tx1"/>
                </a:solidFill>
                <a:effectLst/>
                <a:latin typeface="+mn-lt"/>
                <a:ea typeface="+mn-ea"/>
                <a:cs typeface="+mn-cs"/>
              </a:rPr>
              <a:t>Jesus is the fulfillment of exodus. Mat records Jesus' life similar to exodus. High lights ☐Baptism. 1 </a:t>
            </a:r>
            <a:r>
              <a:rPr lang="en-US" altLang="zh-CN" sz="1200" kern="1200" dirty="0" err="1" smtClean="0">
                <a:solidFill>
                  <a:schemeClr val="tx1"/>
                </a:solidFill>
                <a:effectLst/>
                <a:latin typeface="+mn-lt"/>
                <a:ea typeface="+mn-ea"/>
                <a:cs typeface="+mn-cs"/>
              </a:rPr>
              <a:t>Cor</a:t>
            </a:r>
            <a:r>
              <a:rPr lang="en-US" altLang="zh-CN" sz="1200" kern="1200" dirty="0" smtClean="0">
                <a:solidFill>
                  <a:schemeClr val="tx1"/>
                </a:solidFill>
                <a:effectLst/>
                <a:latin typeface="+mn-lt"/>
                <a:ea typeface="+mn-ea"/>
                <a:cs typeface="+mn-cs"/>
              </a:rPr>
              <a:t> 10 ☐40 days vs. 40 years in wilderness. </a:t>
            </a:r>
            <a:r>
              <a:rPr lang="en-US" altLang="zh-CN" sz="1200" kern="1200" dirty="0" err="1" smtClean="0">
                <a:solidFill>
                  <a:schemeClr val="tx1"/>
                </a:solidFill>
                <a:effectLst/>
                <a:latin typeface="+mn-lt"/>
                <a:ea typeface="+mn-ea"/>
                <a:cs typeface="+mn-cs"/>
              </a:rPr>
              <a:t>Eg</a:t>
            </a:r>
            <a:r>
              <a:rPr lang="en-US" altLang="zh-CN" sz="1200" kern="1200" dirty="0" smtClean="0">
                <a:solidFill>
                  <a:schemeClr val="tx1"/>
                </a:solidFill>
                <a:effectLst/>
                <a:latin typeface="+mn-lt"/>
                <a:ea typeface="+mn-ea"/>
                <a:cs typeface="+mn-cs"/>
              </a:rPr>
              <a:t>. 1) Food, water, same temptation, different resistance. 2) tests. 3) golden calf. After the test, Jesus went to mountain, as Sinai mountain about laws ☐Jesus died at Eve of </a:t>
            </a:r>
            <a:r>
              <a:rPr lang="en-US" altLang="zh-CN" sz="1200" kern="1200" dirty="0" err="1" smtClean="0">
                <a:solidFill>
                  <a:schemeClr val="tx1"/>
                </a:solidFill>
                <a:effectLst/>
                <a:latin typeface="+mn-lt"/>
                <a:ea typeface="+mn-ea"/>
                <a:cs typeface="+mn-cs"/>
              </a:rPr>
              <a:t>passover</a:t>
            </a:r>
            <a:r>
              <a:rPr lang="en-US" altLang="zh-CN" sz="1200" kern="1200" dirty="0" smtClean="0">
                <a:solidFill>
                  <a:schemeClr val="tx1"/>
                </a:solidFill>
                <a:effectLst/>
                <a:latin typeface="+mn-lt"/>
                <a:ea typeface="+mn-ea"/>
                <a:cs typeface="+mn-cs"/>
              </a:rPr>
              <a:t> Point is that we should look at redemptive acts and the cross when we are in trouble and anger.</a:t>
            </a:r>
          </a:p>
          <a:p>
            <a:r>
              <a:rPr lang="zh-TW" altLang="en-US" sz="1200" dirty="0" smtClean="0">
                <a:solidFill>
                  <a:srgbClr val="FFFF00"/>
                </a:solidFill>
              </a:rPr>
              <a:t>出埃及</a:t>
            </a:r>
            <a:r>
              <a:rPr lang="en-US" altLang="zh-TW" sz="1200" dirty="0" smtClean="0">
                <a:solidFill>
                  <a:srgbClr val="FFFF00"/>
                </a:solidFill>
              </a:rPr>
              <a:t>16</a:t>
            </a:r>
            <a:r>
              <a:rPr lang="zh-TW" altLang="en-US" sz="1200" dirty="0" smtClean="0">
                <a:solidFill>
                  <a:srgbClr val="FFFF00"/>
                </a:solidFill>
              </a:rPr>
              <a:t>：</a:t>
            </a:r>
            <a:r>
              <a:rPr lang="en-US" altLang="zh-TW" sz="1200" dirty="0" smtClean="0">
                <a:solidFill>
                  <a:srgbClr val="FFFF00"/>
                </a:solidFill>
              </a:rPr>
              <a:t>1 </a:t>
            </a:r>
            <a:r>
              <a:rPr lang="zh-TW" altLang="en-US" sz="1200" dirty="0" smtClean="0">
                <a:solidFill>
                  <a:srgbClr val="FFFF00"/>
                </a:solidFill>
              </a:rPr>
              <a:t>以色列全会众从以琳起行，在出埃及后第二个月十五日，到了以琳和西奈中间汛的旷野。 </a:t>
            </a:r>
            <a:r>
              <a:rPr lang="en-US" altLang="zh-TW" sz="1200" dirty="0" smtClean="0">
                <a:solidFill>
                  <a:srgbClr val="FFFF00"/>
                </a:solidFill>
              </a:rPr>
              <a:t>2 </a:t>
            </a:r>
            <a:r>
              <a:rPr lang="zh-TW" altLang="en-US" sz="1200" dirty="0" smtClean="0">
                <a:solidFill>
                  <a:srgbClr val="FFFF00"/>
                </a:solidFill>
              </a:rPr>
              <a:t>以色列全会众在旷野向摩西、亚伦发怨言， </a:t>
            </a:r>
            <a:r>
              <a:rPr lang="en-US" altLang="zh-TW" sz="1200" dirty="0" smtClean="0">
                <a:solidFill>
                  <a:srgbClr val="FFFF00"/>
                </a:solidFill>
              </a:rPr>
              <a:t>3 </a:t>
            </a:r>
            <a:r>
              <a:rPr lang="zh-TW" altLang="en-US" sz="1200" dirty="0" smtClean="0">
                <a:solidFill>
                  <a:srgbClr val="FFFF00"/>
                </a:solidFill>
              </a:rPr>
              <a:t>说：“巴不得我们早死在埃及地耶和华的手下，那时我们坐在肉锅旁边，吃得饱足。你们将我们领出来，到这旷野，是要叫这全会众都饿死啊！”</a:t>
            </a:r>
            <a:endParaRPr lang="en-US" altLang="zh-TW" sz="1200" dirty="0" smtClean="0">
              <a:solidFill>
                <a:srgbClr val="FFFF00"/>
              </a:solidFill>
            </a:endParaRPr>
          </a:p>
          <a:p>
            <a:r>
              <a:rPr lang="zh-TW" altLang="en-US" sz="1200" dirty="0" smtClean="0">
                <a:solidFill>
                  <a:srgbClr val="FFFF00"/>
                </a:solidFill>
              </a:rPr>
              <a:t>出埃及</a:t>
            </a:r>
            <a:r>
              <a:rPr lang="en-US" altLang="zh-TW" sz="1200" dirty="0" smtClean="0">
                <a:solidFill>
                  <a:srgbClr val="FFFF00"/>
                </a:solidFill>
              </a:rPr>
              <a:t>1</a:t>
            </a:r>
            <a:r>
              <a:rPr lang="en-US" altLang="zh-CN" sz="1200" dirty="0" smtClean="0">
                <a:solidFill>
                  <a:srgbClr val="FFFF00"/>
                </a:solidFill>
              </a:rPr>
              <a:t>7:1</a:t>
            </a:r>
            <a:r>
              <a:rPr lang="zh-TW" altLang="en-US" sz="1200" dirty="0" smtClean="0">
                <a:solidFill>
                  <a:srgbClr val="FFFF00"/>
                </a:solidFill>
              </a:rPr>
              <a:t>以色列全会众都遵耶和华的吩咐，按着站口从汛的旷野往前行，在利非订安营。百姓没有水喝， </a:t>
            </a:r>
            <a:r>
              <a:rPr lang="en-US" altLang="zh-TW" sz="1200" dirty="0" smtClean="0">
                <a:solidFill>
                  <a:srgbClr val="FFFF00"/>
                </a:solidFill>
              </a:rPr>
              <a:t>2 </a:t>
            </a:r>
            <a:r>
              <a:rPr lang="zh-TW" altLang="en-US" sz="1200" dirty="0" smtClean="0">
                <a:solidFill>
                  <a:srgbClr val="FFFF00"/>
                </a:solidFill>
              </a:rPr>
              <a:t>所以与摩西争闹，说：“给我们水喝吧！”摩西对他们说：“你们为什么与我争闹，为什么试探耶和华呢？” </a:t>
            </a:r>
            <a:r>
              <a:rPr lang="en-US" altLang="zh-TW" sz="1200" dirty="0" smtClean="0">
                <a:solidFill>
                  <a:srgbClr val="FFFF00"/>
                </a:solidFill>
              </a:rPr>
              <a:t>3 </a:t>
            </a:r>
            <a:r>
              <a:rPr lang="zh-TW" altLang="en-US" sz="1200" dirty="0" smtClean="0">
                <a:solidFill>
                  <a:srgbClr val="FFFF00"/>
                </a:solidFill>
              </a:rPr>
              <a:t>百姓在那里甚渴，要喝水，就向摩西发怨言，说：“你为什么将我们从埃及领出来，使我们和我们的儿女并牲畜都渴死呢？” </a:t>
            </a:r>
            <a:r>
              <a:rPr lang="en-US" altLang="zh-TW" sz="1200" dirty="0" smtClean="0">
                <a:solidFill>
                  <a:srgbClr val="FFFF00"/>
                </a:solidFill>
              </a:rPr>
              <a:t>4 </a:t>
            </a:r>
            <a:r>
              <a:rPr lang="zh-TW" altLang="en-US" sz="1200" dirty="0" smtClean="0">
                <a:solidFill>
                  <a:srgbClr val="FFFF00"/>
                </a:solidFill>
              </a:rPr>
              <a:t>摩西就呼求耶和华说：“我向这百姓怎样行呢？他们几乎要拿石头打死我。” </a:t>
            </a:r>
            <a:r>
              <a:rPr lang="en-US" altLang="zh-TW" sz="1200" dirty="0" smtClean="0">
                <a:solidFill>
                  <a:srgbClr val="FFFF00"/>
                </a:solidFill>
              </a:rPr>
              <a:t>5 </a:t>
            </a:r>
            <a:r>
              <a:rPr lang="zh-TW" altLang="en-US" sz="1200" dirty="0" smtClean="0">
                <a:solidFill>
                  <a:srgbClr val="FFFF00"/>
                </a:solidFill>
              </a:rPr>
              <a:t>耶和华对摩西说：“你手里拿着你先前击打河水的杖，带领以色列的几个长老，从百姓面前走过去。 </a:t>
            </a:r>
            <a:r>
              <a:rPr lang="en-US" altLang="zh-TW" sz="1200" dirty="0" smtClean="0">
                <a:solidFill>
                  <a:srgbClr val="FFFF00"/>
                </a:solidFill>
              </a:rPr>
              <a:t>6 </a:t>
            </a:r>
            <a:r>
              <a:rPr lang="zh-TW" altLang="en-US" sz="1200" dirty="0" smtClean="0">
                <a:solidFill>
                  <a:srgbClr val="FFFF00"/>
                </a:solidFill>
              </a:rPr>
              <a:t>我必在何烈的磐石那里，站在你面前。你要击打磐石，从磐石里必有水流出来，使百姓可以喝。”摩西就在以色列的长老眼前这样行了。 </a:t>
            </a:r>
            <a:r>
              <a:rPr lang="en-US" altLang="zh-TW" sz="1200" dirty="0" smtClean="0">
                <a:solidFill>
                  <a:srgbClr val="FFFF00"/>
                </a:solidFill>
              </a:rPr>
              <a:t>7 </a:t>
            </a:r>
            <a:r>
              <a:rPr lang="zh-TW" altLang="en-US" sz="1200" dirty="0" smtClean="0">
                <a:solidFill>
                  <a:srgbClr val="FFFF00"/>
                </a:solidFill>
              </a:rPr>
              <a:t>他给那地方起名叫玛撒</a:t>
            </a:r>
            <a:r>
              <a:rPr lang="en-US" altLang="zh-TW" sz="1200" dirty="0" smtClean="0">
                <a:solidFill>
                  <a:srgbClr val="FFFF00"/>
                </a:solidFill>
              </a:rPr>
              <a:t>[a]</a:t>
            </a:r>
            <a:r>
              <a:rPr lang="zh-TW" altLang="en-US" sz="1200" dirty="0" smtClean="0">
                <a:solidFill>
                  <a:srgbClr val="FFFF00"/>
                </a:solidFill>
              </a:rPr>
              <a:t>，又叫米利巴</a:t>
            </a:r>
            <a:r>
              <a:rPr lang="en-US" altLang="zh-TW" sz="1200" dirty="0" smtClean="0">
                <a:solidFill>
                  <a:srgbClr val="FFFF00"/>
                </a:solidFill>
              </a:rPr>
              <a:t>[b]</a:t>
            </a:r>
            <a:r>
              <a:rPr lang="zh-TW" altLang="en-US" sz="1200" dirty="0" smtClean="0">
                <a:solidFill>
                  <a:srgbClr val="FFFF00"/>
                </a:solidFill>
              </a:rPr>
              <a:t>，因以色列人争闹，又因他们试探耶和华，说：“耶和华是在我们中间不是？”</a:t>
            </a:r>
            <a:endParaRPr lang="en-US" sz="1200" dirty="0">
              <a:solidFill>
                <a:srgbClr val="FFFF00"/>
              </a:solidFill>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3</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12:25 </a:t>
            </a:r>
            <a:r>
              <a:rPr lang="zh-CN" altLang="en-US" sz="1200" kern="1200" dirty="0" smtClean="0">
                <a:solidFill>
                  <a:schemeClr val="tx1"/>
                </a:solidFill>
                <a:effectLst/>
                <a:latin typeface="+mn-lt"/>
                <a:ea typeface="+mn-ea"/>
                <a:cs typeface="+mn-cs"/>
              </a:rPr>
              <a:t>你們總要謹慎，不可棄絕那向你們說話的。因為那些棄絕在地上警戒他們的，尚且不能逃罪，何況我們違背那從天上警戒我們的呢？ </a:t>
            </a:r>
            <a:r>
              <a:rPr lang="en-US" altLang="zh-CN" sz="1200" kern="1200" dirty="0" smtClean="0">
                <a:solidFill>
                  <a:schemeClr val="tx1"/>
                </a:solidFill>
                <a:effectLst/>
                <a:latin typeface="+mn-lt"/>
                <a:ea typeface="+mn-ea"/>
                <a:cs typeface="+mn-cs"/>
              </a:rPr>
              <a:t>26 </a:t>
            </a:r>
            <a:r>
              <a:rPr lang="zh-CN" altLang="en-US" sz="1200" kern="1200" dirty="0" smtClean="0">
                <a:solidFill>
                  <a:schemeClr val="tx1"/>
                </a:solidFill>
                <a:effectLst/>
                <a:latin typeface="+mn-lt"/>
                <a:ea typeface="+mn-ea"/>
                <a:cs typeface="+mn-cs"/>
              </a:rPr>
              <a:t>當時他的聲音震動了地，但如今他應許說：「再一次我不單要震動地，還要震動天。」 </a:t>
            </a:r>
            <a:r>
              <a:rPr lang="en-US" altLang="zh-CN" sz="1200" kern="1200" dirty="0" smtClean="0">
                <a:solidFill>
                  <a:schemeClr val="tx1"/>
                </a:solidFill>
                <a:effectLst/>
                <a:latin typeface="+mn-lt"/>
                <a:ea typeface="+mn-ea"/>
                <a:cs typeface="+mn-cs"/>
              </a:rPr>
              <a:t>27 </a:t>
            </a:r>
            <a:r>
              <a:rPr lang="zh-CN" altLang="en-US" sz="1200" kern="1200" dirty="0" smtClean="0">
                <a:solidFill>
                  <a:schemeClr val="tx1"/>
                </a:solidFill>
                <a:effectLst/>
                <a:latin typeface="+mn-lt"/>
                <a:ea typeface="+mn-ea"/>
                <a:cs typeface="+mn-cs"/>
              </a:rPr>
              <a:t>這再一次的話，是指明被震動的，就是受造之物都要挪去，使那不被震動的常存。 </a:t>
            </a:r>
            <a:r>
              <a:rPr lang="en-US" altLang="zh-CN" sz="1200" kern="1200" dirty="0" smtClean="0">
                <a:solidFill>
                  <a:schemeClr val="tx1"/>
                </a:solidFill>
                <a:effectLst/>
                <a:latin typeface="+mn-lt"/>
                <a:ea typeface="+mn-ea"/>
                <a:cs typeface="+mn-cs"/>
              </a:rPr>
              <a:t>28 </a:t>
            </a:r>
            <a:r>
              <a:rPr lang="zh-CN" altLang="en-US" sz="1200" kern="1200" dirty="0" smtClean="0">
                <a:solidFill>
                  <a:schemeClr val="tx1"/>
                </a:solidFill>
                <a:effectLst/>
                <a:latin typeface="+mn-lt"/>
                <a:ea typeface="+mn-ea"/>
                <a:cs typeface="+mn-cs"/>
              </a:rPr>
              <a:t>所以，我們既得了不能震動的國，就當感恩，照神所喜悅的，用虔誠、敬畏的心侍奉神， </a:t>
            </a:r>
            <a:r>
              <a:rPr lang="en-US" altLang="zh-CN" sz="1200" kern="1200" dirty="0" smtClean="0">
                <a:solidFill>
                  <a:schemeClr val="tx1"/>
                </a:solidFill>
                <a:effectLst/>
                <a:latin typeface="+mn-lt"/>
                <a:ea typeface="+mn-ea"/>
                <a:cs typeface="+mn-cs"/>
              </a:rPr>
              <a:t>29 </a:t>
            </a:r>
            <a:r>
              <a:rPr lang="zh-CN" altLang="en-US" sz="1200" kern="1200" dirty="0" smtClean="0">
                <a:solidFill>
                  <a:schemeClr val="tx1"/>
                </a:solidFill>
                <a:effectLst/>
                <a:latin typeface="+mn-lt"/>
                <a:ea typeface="+mn-ea"/>
                <a:cs typeface="+mn-cs"/>
              </a:rPr>
              <a:t>因為我們的神乃是烈火。</a:t>
            </a:r>
            <a:endParaRPr lang="en-US" altLang="zh-CN"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13:1</a:t>
            </a:r>
            <a:r>
              <a:rPr lang="zh-TW" altLang="en-US" sz="1200" kern="1200" dirty="0" smtClean="0">
                <a:solidFill>
                  <a:schemeClr val="tx1"/>
                </a:solidFill>
                <a:effectLst/>
                <a:latin typeface="+mn-lt"/>
                <a:ea typeface="+mn-ea"/>
                <a:cs typeface="+mn-cs"/>
              </a:rPr>
              <a:t>你们务要常存弟兄相爱的心。 </a:t>
            </a:r>
            <a:r>
              <a:rPr lang="en-US" altLang="zh-TW" sz="1200" kern="1200" dirty="0" smtClean="0">
                <a:solidFill>
                  <a:schemeClr val="tx1"/>
                </a:solidFill>
                <a:effectLst/>
                <a:latin typeface="+mn-lt"/>
                <a:ea typeface="+mn-ea"/>
                <a:cs typeface="+mn-cs"/>
              </a:rPr>
              <a:t>2 </a:t>
            </a:r>
            <a:r>
              <a:rPr lang="zh-TW" altLang="en-US" sz="1200" kern="1200" dirty="0" smtClean="0">
                <a:solidFill>
                  <a:schemeClr val="tx1"/>
                </a:solidFill>
                <a:effectLst/>
                <a:latin typeface="+mn-lt"/>
                <a:ea typeface="+mn-ea"/>
                <a:cs typeface="+mn-cs"/>
              </a:rPr>
              <a:t>不可忘记用爱心接待客旅，因为曾有接待客旅的，不知不觉就接待了天使。 </a:t>
            </a:r>
            <a:r>
              <a:rPr lang="en-US" altLang="zh-TW" sz="1200" kern="1200" dirty="0" smtClean="0">
                <a:solidFill>
                  <a:schemeClr val="tx1"/>
                </a:solidFill>
                <a:effectLst/>
                <a:latin typeface="+mn-lt"/>
                <a:ea typeface="+mn-ea"/>
                <a:cs typeface="+mn-cs"/>
              </a:rPr>
              <a:t>3 </a:t>
            </a:r>
            <a:r>
              <a:rPr lang="zh-TW" altLang="en-US" sz="1200" kern="1200" dirty="0" smtClean="0">
                <a:solidFill>
                  <a:schemeClr val="tx1"/>
                </a:solidFill>
                <a:effectLst/>
                <a:latin typeface="+mn-lt"/>
                <a:ea typeface="+mn-ea"/>
                <a:cs typeface="+mn-cs"/>
              </a:rPr>
              <a:t>你们要记念被捆绑的人，好像与他们同受捆绑；也要记念遭苦害的人，想到自己也在肉身之内。 </a:t>
            </a:r>
            <a:r>
              <a:rPr lang="en-US" altLang="zh-TW" sz="1200" kern="1200" dirty="0" smtClean="0">
                <a:solidFill>
                  <a:schemeClr val="tx1"/>
                </a:solidFill>
                <a:effectLst/>
                <a:latin typeface="+mn-lt"/>
                <a:ea typeface="+mn-ea"/>
                <a:cs typeface="+mn-cs"/>
              </a:rPr>
              <a:t>4 </a:t>
            </a:r>
            <a:r>
              <a:rPr lang="zh-TW" altLang="en-US" sz="1200" kern="1200" dirty="0" smtClean="0">
                <a:solidFill>
                  <a:schemeClr val="tx1"/>
                </a:solidFill>
                <a:effectLst/>
                <a:latin typeface="+mn-lt"/>
                <a:ea typeface="+mn-ea"/>
                <a:cs typeface="+mn-cs"/>
              </a:rPr>
              <a:t>婚姻人人都当尊重，床也不可污秽，因为苟合行淫的人，神必要审判。 </a:t>
            </a:r>
            <a:r>
              <a:rPr lang="en-US" altLang="zh-TW" sz="1200" kern="1200" dirty="0" smtClean="0">
                <a:solidFill>
                  <a:schemeClr val="tx1"/>
                </a:solidFill>
                <a:effectLst/>
                <a:latin typeface="+mn-lt"/>
                <a:ea typeface="+mn-ea"/>
                <a:cs typeface="+mn-cs"/>
              </a:rPr>
              <a:t>5 </a:t>
            </a:r>
            <a:r>
              <a:rPr lang="zh-TW" altLang="en-US" sz="1200" kern="1200" dirty="0" smtClean="0">
                <a:solidFill>
                  <a:schemeClr val="tx1"/>
                </a:solidFill>
                <a:effectLst/>
                <a:latin typeface="+mn-lt"/>
                <a:ea typeface="+mn-ea"/>
                <a:cs typeface="+mn-cs"/>
              </a:rPr>
              <a:t>你们存心不可贪爱钱财，要以自己所有的为足；因为主曾说：“我总不撇下你，也不丢弃你。” </a:t>
            </a:r>
            <a:r>
              <a:rPr lang="en-US" altLang="zh-TW" sz="1200" kern="1200" dirty="0" smtClean="0">
                <a:solidFill>
                  <a:schemeClr val="tx1"/>
                </a:solidFill>
                <a:effectLst/>
                <a:latin typeface="+mn-lt"/>
                <a:ea typeface="+mn-ea"/>
                <a:cs typeface="+mn-cs"/>
              </a:rPr>
              <a:t>6 </a:t>
            </a:r>
            <a:r>
              <a:rPr lang="zh-TW" altLang="en-US" sz="1200" kern="1200" dirty="0" smtClean="0">
                <a:solidFill>
                  <a:schemeClr val="tx1"/>
                </a:solidFill>
                <a:effectLst/>
                <a:latin typeface="+mn-lt"/>
                <a:ea typeface="+mn-ea"/>
                <a:cs typeface="+mn-cs"/>
              </a:rPr>
              <a:t>所以我们可以放胆说：“主是帮助我的，我必不惧怕，人能把我怎么样呢？” </a:t>
            </a:r>
            <a:r>
              <a:rPr lang="en-US" altLang="zh-TW" sz="1200" kern="1200" dirty="0" smtClean="0">
                <a:solidFill>
                  <a:schemeClr val="tx1"/>
                </a:solidFill>
                <a:effectLst/>
                <a:latin typeface="+mn-lt"/>
                <a:ea typeface="+mn-ea"/>
                <a:cs typeface="+mn-cs"/>
              </a:rPr>
              <a:t>7 </a:t>
            </a:r>
            <a:r>
              <a:rPr lang="zh-TW" altLang="en-US" sz="1200" kern="1200" dirty="0" smtClean="0">
                <a:solidFill>
                  <a:schemeClr val="tx1"/>
                </a:solidFill>
                <a:effectLst/>
                <a:latin typeface="+mn-lt"/>
                <a:ea typeface="+mn-ea"/>
                <a:cs typeface="+mn-cs"/>
              </a:rPr>
              <a:t>从前引导你们、传神之道给你们的人，你们要想念他们，效法他们的信心，留心看他们为人的结局。 </a:t>
            </a:r>
            <a:r>
              <a:rPr lang="en-US" altLang="zh-TW" sz="1200" kern="1200" dirty="0" smtClean="0">
                <a:solidFill>
                  <a:schemeClr val="tx1"/>
                </a:solidFill>
                <a:effectLst/>
                <a:latin typeface="+mn-lt"/>
                <a:ea typeface="+mn-ea"/>
                <a:cs typeface="+mn-cs"/>
              </a:rPr>
              <a:t>8 </a:t>
            </a:r>
            <a:r>
              <a:rPr lang="zh-TW" altLang="en-US" sz="1200" kern="1200" dirty="0" smtClean="0">
                <a:solidFill>
                  <a:schemeClr val="tx1"/>
                </a:solidFill>
                <a:effectLst/>
                <a:latin typeface="+mn-lt"/>
                <a:ea typeface="+mn-ea"/>
                <a:cs typeface="+mn-cs"/>
              </a:rPr>
              <a:t>耶稣基督昨日、今日、一直到永远，是一样的。 </a:t>
            </a:r>
            <a:r>
              <a:rPr lang="en-US" altLang="zh-TW" sz="1200" kern="1200" dirty="0" smtClean="0">
                <a:solidFill>
                  <a:schemeClr val="tx1"/>
                </a:solidFill>
                <a:effectLst/>
                <a:latin typeface="+mn-lt"/>
                <a:ea typeface="+mn-ea"/>
                <a:cs typeface="+mn-cs"/>
              </a:rPr>
              <a:t>9 </a:t>
            </a:r>
            <a:r>
              <a:rPr lang="zh-TW" altLang="en-US" sz="1200" kern="1200" dirty="0" smtClean="0">
                <a:solidFill>
                  <a:schemeClr val="tx1"/>
                </a:solidFill>
                <a:effectLst/>
                <a:latin typeface="+mn-lt"/>
                <a:ea typeface="+mn-ea"/>
                <a:cs typeface="+mn-cs"/>
              </a:rPr>
              <a:t>你们不要被那诸般怪异的教训勾引了去，因为人心靠恩得坚固才是好的，并不是靠饮食。那在饮食上专心的从来没有得着益处。 </a:t>
            </a:r>
            <a:r>
              <a:rPr lang="en-US" altLang="zh-TW" sz="1200" kern="1200" dirty="0" smtClean="0">
                <a:solidFill>
                  <a:schemeClr val="tx1"/>
                </a:solidFill>
                <a:effectLst/>
                <a:latin typeface="+mn-lt"/>
                <a:ea typeface="+mn-ea"/>
                <a:cs typeface="+mn-cs"/>
              </a:rPr>
              <a:t>10 </a:t>
            </a:r>
            <a:r>
              <a:rPr lang="zh-TW" altLang="en-US" sz="1200" kern="1200" dirty="0" smtClean="0">
                <a:solidFill>
                  <a:schemeClr val="tx1"/>
                </a:solidFill>
                <a:effectLst/>
                <a:latin typeface="+mn-lt"/>
                <a:ea typeface="+mn-ea"/>
                <a:cs typeface="+mn-cs"/>
              </a:rPr>
              <a:t>我们有一祭坛，上面的祭物是那些在帐幕中供职的人不可同吃的。 </a:t>
            </a:r>
            <a:r>
              <a:rPr lang="en-US" altLang="zh-TW" sz="1200" kern="1200" dirty="0" smtClean="0">
                <a:solidFill>
                  <a:schemeClr val="tx1"/>
                </a:solidFill>
                <a:effectLst/>
                <a:latin typeface="+mn-lt"/>
                <a:ea typeface="+mn-ea"/>
                <a:cs typeface="+mn-cs"/>
              </a:rPr>
              <a:t>11 </a:t>
            </a:r>
            <a:r>
              <a:rPr lang="zh-TW" altLang="en-US" sz="1200" kern="1200" dirty="0" smtClean="0">
                <a:solidFill>
                  <a:schemeClr val="tx1"/>
                </a:solidFill>
                <a:effectLst/>
                <a:latin typeface="+mn-lt"/>
                <a:ea typeface="+mn-ea"/>
                <a:cs typeface="+mn-cs"/>
              </a:rPr>
              <a:t>原来牲畜的血被大祭司带入圣所做赎罪祭，牲畜的身子被烧在营外。 </a:t>
            </a:r>
            <a:r>
              <a:rPr lang="en-US" altLang="zh-TW" sz="1200" kern="1200" dirty="0" smtClean="0">
                <a:solidFill>
                  <a:schemeClr val="tx1"/>
                </a:solidFill>
                <a:effectLst/>
                <a:latin typeface="+mn-lt"/>
                <a:ea typeface="+mn-ea"/>
                <a:cs typeface="+mn-cs"/>
              </a:rPr>
              <a:t>12 </a:t>
            </a:r>
            <a:r>
              <a:rPr lang="zh-TW" altLang="en-US" sz="1200" kern="1200" dirty="0" smtClean="0">
                <a:solidFill>
                  <a:schemeClr val="tx1"/>
                </a:solidFill>
                <a:effectLst/>
                <a:latin typeface="+mn-lt"/>
                <a:ea typeface="+mn-ea"/>
                <a:cs typeface="+mn-cs"/>
              </a:rPr>
              <a:t>所以，耶稣要用自己的血叫百姓成圣，也就在城门外受苦。 </a:t>
            </a:r>
            <a:r>
              <a:rPr lang="en-US" altLang="zh-TW" sz="1200" kern="1200" dirty="0" smtClean="0">
                <a:solidFill>
                  <a:schemeClr val="tx1"/>
                </a:solidFill>
                <a:effectLst/>
                <a:latin typeface="+mn-lt"/>
                <a:ea typeface="+mn-ea"/>
                <a:cs typeface="+mn-cs"/>
              </a:rPr>
              <a:t>13 </a:t>
            </a:r>
            <a:r>
              <a:rPr lang="zh-TW" altLang="en-US" sz="1200" kern="1200" dirty="0" smtClean="0">
                <a:solidFill>
                  <a:schemeClr val="tx1"/>
                </a:solidFill>
                <a:effectLst/>
                <a:latin typeface="+mn-lt"/>
                <a:ea typeface="+mn-ea"/>
                <a:cs typeface="+mn-cs"/>
              </a:rPr>
              <a:t>这样，我们也当出到营外，就了他去，忍受他所受的凌辱。 </a:t>
            </a:r>
            <a:r>
              <a:rPr lang="en-US" altLang="zh-TW" sz="1200" kern="1200" dirty="0" smtClean="0">
                <a:solidFill>
                  <a:schemeClr val="tx1"/>
                </a:solidFill>
                <a:effectLst/>
                <a:latin typeface="+mn-lt"/>
                <a:ea typeface="+mn-ea"/>
                <a:cs typeface="+mn-cs"/>
              </a:rPr>
              <a:t>14 </a:t>
            </a:r>
            <a:r>
              <a:rPr lang="zh-TW" altLang="en-US" sz="1200" kern="1200" dirty="0" smtClean="0">
                <a:solidFill>
                  <a:schemeClr val="tx1"/>
                </a:solidFill>
                <a:effectLst/>
                <a:latin typeface="+mn-lt"/>
                <a:ea typeface="+mn-ea"/>
                <a:cs typeface="+mn-cs"/>
              </a:rPr>
              <a:t>我们在这里本没有常存的城，乃是寻求那将来的城。 </a:t>
            </a:r>
            <a:r>
              <a:rPr lang="en-US" altLang="zh-TW" sz="1200" kern="1200" dirty="0" smtClean="0">
                <a:solidFill>
                  <a:schemeClr val="tx1"/>
                </a:solidFill>
                <a:effectLst/>
                <a:latin typeface="+mn-lt"/>
                <a:ea typeface="+mn-ea"/>
                <a:cs typeface="+mn-cs"/>
              </a:rPr>
              <a:t>15 </a:t>
            </a:r>
            <a:r>
              <a:rPr lang="zh-TW" altLang="en-US" sz="1200" kern="1200" dirty="0" smtClean="0">
                <a:solidFill>
                  <a:schemeClr val="tx1"/>
                </a:solidFill>
                <a:effectLst/>
                <a:latin typeface="+mn-lt"/>
                <a:ea typeface="+mn-ea"/>
                <a:cs typeface="+mn-cs"/>
              </a:rPr>
              <a:t>我们应当靠着耶稣，常常以颂赞为祭献给神，这就是那承认主名之人嘴唇的果子。 </a:t>
            </a:r>
            <a:r>
              <a:rPr lang="en-US" altLang="zh-TW" sz="1200" kern="1200" dirty="0" smtClean="0">
                <a:solidFill>
                  <a:schemeClr val="tx1"/>
                </a:solidFill>
                <a:effectLst/>
                <a:latin typeface="+mn-lt"/>
                <a:ea typeface="+mn-ea"/>
                <a:cs typeface="+mn-cs"/>
              </a:rPr>
              <a:t>16 </a:t>
            </a:r>
            <a:r>
              <a:rPr lang="zh-TW" altLang="en-US" sz="1200" kern="1200" dirty="0" smtClean="0">
                <a:solidFill>
                  <a:schemeClr val="tx1"/>
                </a:solidFill>
                <a:effectLst/>
                <a:latin typeface="+mn-lt"/>
                <a:ea typeface="+mn-ea"/>
                <a:cs typeface="+mn-cs"/>
              </a:rPr>
              <a:t>只是不可忘记行善和捐输的事，因为这样的祭是神所喜悦的。 应当顺从为你们灵魂警醒的人 </a:t>
            </a:r>
            <a:r>
              <a:rPr lang="en-US" altLang="zh-TW" sz="1200" kern="1200" dirty="0" smtClean="0">
                <a:solidFill>
                  <a:schemeClr val="tx1"/>
                </a:solidFill>
                <a:effectLst/>
                <a:latin typeface="+mn-lt"/>
                <a:ea typeface="+mn-ea"/>
                <a:cs typeface="+mn-cs"/>
              </a:rPr>
              <a:t>17 </a:t>
            </a:r>
            <a:r>
              <a:rPr lang="zh-TW" altLang="en-US" sz="1200" kern="1200" dirty="0" smtClean="0">
                <a:solidFill>
                  <a:schemeClr val="tx1"/>
                </a:solidFill>
                <a:effectLst/>
                <a:latin typeface="+mn-lt"/>
                <a:ea typeface="+mn-ea"/>
                <a:cs typeface="+mn-cs"/>
              </a:rPr>
              <a:t>你们要依从那些引导你们的，且要顺服，因他们为你们的灵魂时刻警醒，好像那将来交账的人。你们要使他们交的时候有快乐，不致忧愁，若忧愁就于你们无益了。 </a:t>
            </a:r>
            <a:r>
              <a:rPr lang="en-US" altLang="zh-TW" sz="1200" kern="1200" dirty="0" smtClean="0">
                <a:solidFill>
                  <a:schemeClr val="tx1"/>
                </a:solidFill>
                <a:effectLst/>
                <a:latin typeface="+mn-lt"/>
                <a:ea typeface="+mn-ea"/>
                <a:cs typeface="+mn-cs"/>
              </a:rPr>
              <a:t>18 </a:t>
            </a:r>
            <a:r>
              <a:rPr lang="zh-TW" altLang="en-US" sz="1200" kern="1200" dirty="0" smtClean="0">
                <a:solidFill>
                  <a:schemeClr val="tx1"/>
                </a:solidFill>
                <a:effectLst/>
                <a:latin typeface="+mn-lt"/>
                <a:ea typeface="+mn-ea"/>
                <a:cs typeface="+mn-cs"/>
              </a:rPr>
              <a:t>请你们为我们祷告，因我们自觉良心无亏，愿意凡事按正道而行。 </a:t>
            </a:r>
            <a:r>
              <a:rPr lang="en-US" altLang="zh-TW" sz="1200" kern="1200" dirty="0" smtClean="0">
                <a:solidFill>
                  <a:schemeClr val="tx1"/>
                </a:solidFill>
                <a:effectLst/>
                <a:latin typeface="+mn-lt"/>
                <a:ea typeface="+mn-ea"/>
                <a:cs typeface="+mn-cs"/>
              </a:rPr>
              <a:t>19 </a:t>
            </a:r>
            <a:r>
              <a:rPr lang="zh-TW" altLang="en-US" sz="1200" kern="1200" dirty="0" smtClean="0">
                <a:solidFill>
                  <a:schemeClr val="tx1"/>
                </a:solidFill>
                <a:effectLst/>
                <a:latin typeface="+mn-lt"/>
                <a:ea typeface="+mn-ea"/>
                <a:cs typeface="+mn-cs"/>
              </a:rPr>
              <a:t>我更求你们为我祷告，使我快些回到你们那里去。 祝福 </a:t>
            </a:r>
            <a:r>
              <a:rPr lang="en-US" altLang="zh-TW" sz="1200" kern="1200" dirty="0" smtClean="0">
                <a:solidFill>
                  <a:schemeClr val="tx1"/>
                </a:solidFill>
                <a:effectLst/>
                <a:latin typeface="+mn-lt"/>
                <a:ea typeface="+mn-ea"/>
                <a:cs typeface="+mn-cs"/>
              </a:rPr>
              <a:t>20 </a:t>
            </a:r>
            <a:r>
              <a:rPr lang="zh-TW" altLang="en-US" sz="1200" kern="1200" dirty="0" smtClean="0">
                <a:solidFill>
                  <a:schemeClr val="tx1"/>
                </a:solidFill>
                <a:effectLst/>
                <a:latin typeface="+mn-lt"/>
                <a:ea typeface="+mn-ea"/>
                <a:cs typeface="+mn-cs"/>
              </a:rPr>
              <a:t>但愿赐平安的神，就是那凭永约之血使群羊的大牧人我主耶稣从死里复活的神， </a:t>
            </a:r>
            <a:r>
              <a:rPr lang="en-US" altLang="zh-TW" sz="1200" kern="1200" dirty="0" smtClean="0">
                <a:solidFill>
                  <a:schemeClr val="tx1"/>
                </a:solidFill>
                <a:effectLst/>
                <a:latin typeface="+mn-lt"/>
                <a:ea typeface="+mn-ea"/>
                <a:cs typeface="+mn-cs"/>
              </a:rPr>
              <a:t>21 </a:t>
            </a:r>
            <a:r>
              <a:rPr lang="zh-TW" altLang="en-US" sz="1200" kern="1200" dirty="0" smtClean="0">
                <a:solidFill>
                  <a:schemeClr val="tx1"/>
                </a:solidFill>
                <a:effectLst/>
                <a:latin typeface="+mn-lt"/>
                <a:ea typeface="+mn-ea"/>
                <a:cs typeface="+mn-cs"/>
              </a:rPr>
              <a:t>在各样善事上成全你们，叫你们遵行他的旨意，又借着耶稣基督在你们心里行他所喜悦的事。愿荣耀归给他，直到永永远远！阿门。 </a:t>
            </a:r>
            <a:r>
              <a:rPr lang="en-US" altLang="zh-TW" sz="1200" kern="1200" dirty="0" smtClean="0">
                <a:solidFill>
                  <a:schemeClr val="tx1"/>
                </a:solidFill>
                <a:effectLst/>
                <a:latin typeface="+mn-lt"/>
                <a:ea typeface="+mn-ea"/>
                <a:cs typeface="+mn-cs"/>
              </a:rPr>
              <a:t>22 </a:t>
            </a:r>
            <a:r>
              <a:rPr lang="zh-TW" altLang="en-US" sz="1200" kern="1200" dirty="0" smtClean="0">
                <a:solidFill>
                  <a:schemeClr val="tx1"/>
                </a:solidFill>
                <a:effectLst/>
                <a:latin typeface="+mn-lt"/>
                <a:ea typeface="+mn-ea"/>
                <a:cs typeface="+mn-cs"/>
              </a:rPr>
              <a:t>弟兄们，我略略写信给你们，望你们听我劝勉的话。 </a:t>
            </a:r>
            <a:r>
              <a:rPr lang="en-US" altLang="zh-TW" sz="1200" kern="1200" dirty="0" smtClean="0">
                <a:solidFill>
                  <a:schemeClr val="tx1"/>
                </a:solidFill>
                <a:effectLst/>
                <a:latin typeface="+mn-lt"/>
                <a:ea typeface="+mn-ea"/>
                <a:cs typeface="+mn-cs"/>
              </a:rPr>
              <a:t>23 </a:t>
            </a:r>
            <a:r>
              <a:rPr lang="zh-TW" altLang="en-US" sz="1200" kern="1200" dirty="0" smtClean="0">
                <a:solidFill>
                  <a:schemeClr val="tx1"/>
                </a:solidFill>
                <a:effectLst/>
                <a:latin typeface="+mn-lt"/>
                <a:ea typeface="+mn-ea"/>
                <a:cs typeface="+mn-cs"/>
              </a:rPr>
              <a:t>你们该知道，我们的兄弟提摩太已经释放了。他若快来，我必同他去见你们。 问安 </a:t>
            </a:r>
            <a:r>
              <a:rPr lang="en-US" altLang="zh-TW" sz="1200" kern="1200" dirty="0" smtClean="0">
                <a:solidFill>
                  <a:schemeClr val="tx1"/>
                </a:solidFill>
                <a:effectLst/>
                <a:latin typeface="+mn-lt"/>
                <a:ea typeface="+mn-ea"/>
                <a:cs typeface="+mn-cs"/>
              </a:rPr>
              <a:t>24 </a:t>
            </a:r>
            <a:r>
              <a:rPr lang="zh-TW" altLang="en-US" sz="1200" kern="1200" dirty="0" smtClean="0">
                <a:solidFill>
                  <a:schemeClr val="tx1"/>
                </a:solidFill>
                <a:effectLst/>
                <a:latin typeface="+mn-lt"/>
                <a:ea typeface="+mn-ea"/>
                <a:cs typeface="+mn-cs"/>
              </a:rPr>
              <a:t>请你们问引导你们的诸位和众圣徒安。从意大利来的人也问你们安。 </a:t>
            </a:r>
            <a:r>
              <a:rPr lang="en-US" altLang="zh-TW" sz="1200" kern="1200" dirty="0" smtClean="0">
                <a:solidFill>
                  <a:schemeClr val="tx1"/>
                </a:solidFill>
                <a:effectLst/>
                <a:latin typeface="+mn-lt"/>
                <a:ea typeface="+mn-ea"/>
                <a:cs typeface="+mn-cs"/>
              </a:rPr>
              <a:t>25 </a:t>
            </a:r>
            <a:r>
              <a:rPr lang="zh-TW" altLang="en-US" sz="1200" kern="1200" dirty="0" smtClean="0">
                <a:solidFill>
                  <a:schemeClr val="tx1"/>
                </a:solidFill>
                <a:effectLst/>
                <a:latin typeface="+mn-lt"/>
                <a:ea typeface="+mn-ea"/>
                <a:cs typeface="+mn-cs"/>
              </a:rPr>
              <a:t>愿恩惠常与你们众人同在！阿门。</a:t>
            </a:r>
          </a:p>
        </p:txBody>
      </p:sp>
      <p:sp>
        <p:nvSpPr>
          <p:cNvPr id="4" name="Slide Number Placeholder 3"/>
          <p:cNvSpPr>
            <a:spLocks noGrp="1"/>
          </p:cNvSpPr>
          <p:nvPr>
            <p:ph type="sldNum" sz="quarter" idx="10"/>
          </p:nvPr>
        </p:nvSpPr>
        <p:spPr/>
        <p:txBody>
          <a:bodyPr/>
          <a:lstStyle/>
          <a:p>
            <a:fld id="{4CB0230F-B426-314B-9108-A0635C10E4A5}" type="slidenum">
              <a:rPr lang="en-US" smtClean="0"/>
              <a:t>4</a:t>
            </a:fld>
            <a:endParaRPr lang="en-US"/>
          </a:p>
        </p:txBody>
      </p:sp>
    </p:spTree>
    <p:extLst>
      <p:ext uri="{BB962C8B-B14F-4D97-AF65-F5344CB8AC3E}">
        <p14:creationId xmlns:p14="http://schemas.microsoft.com/office/powerpoint/2010/main" val="1429644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200" dirty="0" smtClean="0">
                <a:latin typeface="黑体"/>
                <a:ea typeface="黑体"/>
                <a:cs typeface="黑体"/>
              </a:rPr>
              <a:t>耶稣基督昨日、今日、一直到永远，是一样的。</a:t>
            </a:r>
            <a:r>
              <a:rPr lang="zh-CN" altLang="en-US" sz="1200" dirty="0" smtClean="0">
                <a:latin typeface="黑体"/>
                <a:ea typeface="黑体"/>
                <a:cs typeface="黑体"/>
              </a:rPr>
              <a:t>从前引导我们的带领者，他们昨日所信所跟随所侍奉的耶稣，我们今日所信的，我们所带领将要信耶稣的人明日所信的是一样的，一直到永远，他不改变。他的供应不改变，圣洁不改变，保守不改变，</a:t>
            </a:r>
            <a:endParaRPr lang="zh-TW" alt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5</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FC19A8-478F-492E-B886-41ED4EA57883}" type="slidenum">
              <a:rPr lang="en-US" altLang="en-US" smtClean="0"/>
              <a:pPr/>
              <a:t>6</a:t>
            </a:fld>
            <a:endParaRPr lang="en-US" altLang="en-US"/>
          </a:p>
        </p:txBody>
      </p:sp>
    </p:spTree>
    <p:extLst>
      <p:ext uri="{BB962C8B-B14F-4D97-AF65-F5344CB8AC3E}">
        <p14:creationId xmlns:p14="http://schemas.microsoft.com/office/powerpoint/2010/main" val="2165998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7</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8 </a:t>
            </a:r>
            <a:r>
              <a:rPr lang="zh-TW" altLang="en-US" sz="1200" kern="1200" dirty="0" smtClean="0">
                <a:solidFill>
                  <a:schemeClr val="tx1"/>
                </a:solidFill>
                <a:effectLst/>
                <a:latin typeface="+mn-lt"/>
                <a:ea typeface="+mn-ea"/>
                <a:cs typeface="+mn-cs"/>
              </a:rPr>
              <a:t>耶稣基督昨日、今日、一直到永远，是一样的。 </a:t>
            </a:r>
            <a:r>
              <a:rPr lang="en-US" altLang="zh-TW" sz="1200" kern="1200" dirty="0" smtClean="0">
                <a:solidFill>
                  <a:schemeClr val="tx1"/>
                </a:solidFill>
                <a:effectLst/>
                <a:latin typeface="+mn-lt"/>
                <a:ea typeface="+mn-ea"/>
                <a:cs typeface="+mn-cs"/>
              </a:rPr>
              <a:t>9 </a:t>
            </a:r>
            <a:r>
              <a:rPr lang="zh-TW" altLang="en-US" sz="1200" kern="1200" dirty="0" smtClean="0">
                <a:solidFill>
                  <a:schemeClr val="tx1"/>
                </a:solidFill>
                <a:effectLst/>
                <a:latin typeface="+mn-lt"/>
                <a:ea typeface="+mn-ea"/>
                <a:cs typeface="+mn-cs"/>
              </a:rPr>
              <a:t>你们不要被那诸般怪异的教训勾引了去，因为人心靠恩得坚固才是好的，并不是靠饮食。那在饮食上专心的从来没有得着益处。 </a:t>
            </a:r>
            <a:r>
              <a:rPr lang="en-US" altLang="zh-TW" sz="1200" kern="1200" dirty="0" smtClean="0">
                <a:solidFill>
                  <a:schemeClr val="tx1"/>
                </a:solidFill>
                <a:effectLst/>
                <a:latin typeface="+mn-lt"/>
                <a:ea typeface="+mn-ea"/>
                <a:cs typeface="+mn-cs"/>
              </a:rPr>
              <a:t>10 </a:t>
            </a:r>
            <a:r>
              <a:rPr lang="zh-TW" altLang="en-US" sz="1200" kern="1200" dirty="0" smtClean="0">
                <a:solidFill>
                  <a:schemeClr val="tx1"/>
                </a:solidFill>
                <a:effectLst/>
                <a:latin typeface="+mn-lt"/>
                <a:ea typeface="+mn-ea"/>
                <a:cs typeface="+mn-cs"/>
              </a:rPr>
              <a:t>我们有一祭坛，上面的祭物是那些在帐幕中供职的人不可同吃的。 </a:t>
            </a:r>
            <a:r>
              <a:rPr lang="en-US" altLang="zh-TW" sz="1200" kern="1200" dirty="0" smtClean="0">
                <a:solidFill>
                  <a:schemeClr val="tx1"/>
                </a:solidFill>
                <a:effectLst/>
                <a:latin typeface="+mn-lt"/>
                <a:ea typeface="+mn-ea"/>
                <a:cs typeface="+mn-cs"/>
              </a:rPr>
              <a:t>11 </a:t>
            </a:r>
            <a:r>
              <a:rPr lang="zh-TW" altLang="en-US" sz="1200" kern="1200" dirty="0" smtClean="0">
                <a:solidFill>
                  <a:schemeClr val="tx1"/>
                </a:solidFill>
                <a:effectLst/>
                <a:latin typeface="+mn-lt"/>
                <a:ea typeface="+mn-ea"/>
                <a:cs typeface="+mn-cs"/>
              </a:rPr>
              <a:t>原来牲畜的血被大祭司带入圣所做赎罪祭，牲畜的身子被烧在营外。 </a:t>
            </a:r>
            <a:r>
              <a:rPr lang="en-US" altLang="zh-TW" sz="1200" kern="1200" dirty="0" smtClean="0">
                <a:solidFill>
                  <a:schemeClr val="tx1"/>
                </a:solidFill>
                <a:effectLst/>
                <a:latin typeface="+mn-lt"/>
                <a:ea typeface="+mn-ea"/>
                <a:cs typeface="+mn-cs"/>
              </a:rPr>
              <a:t>12 </a:t>
            </a:r>
            <a:r>
              <a:rPr lang="zh-TW" altLang="en-US" sz="1200" kern="1200" dirty="0" smtClean="0">
                <a:solidFill>
                  <a:schemeClr val="tx1"/>
                </a:solidFill>
                <a:effectLst/>
                <a:latin typeface="+mn-lt"/>
                <a:ea typeface="+mn-ea"/>
                <a:cs typeface="+mn-cs"/>
              </a:rPr>
              <a:t>所以，耶稣要用自己的血叫百姓成圣，也就在城门外受苦。 </a:t>
            </a:r>
            <a:r>
              <a:rPr lang="en-US" altLang="zh-TW" sz="1200" kern="1200" dirty="0" smtClean="0">
                <a:solidFill>
                  <a:schemeClr val="tx1"/>
                </a:solidFill>
                <a:effectLst/>
                <a:latin typeface="+mn-lt"/>
                <a:ea typeface="+mn-ea"/>
                <a:cs typeface="+mn-cs"/>
              </a:rPr>
              <a:t>13 </a:t>
            </a:r>
            <a:r>
              <a:rPr lang="zh-TW" altLang="en-US" sz="1200" kern="1200" dirty="0" smtClean="0">
                <a:solidFill>
                  <a:schemeClr val="tx1"/>
                </a:solidFill>
                <a:effectLst/>
                <a:latin typeface="+mn-lt"/>
                <a:ea typeface="+mn-ea"/>
                <a:cs typeface="+mn-cs"/>
              </a:rPr>
              <a:t>这样，我们也当出到营外，就了他去，忍受他所受的凌辱。 </a:t>
            </a:r>
            <a:r>
              <a:rPr lang="en-US" altLang="zh-TW" sz="1200" kern="1200" dirty="0" smtClean="0">
                <a:solidFill>
                  <a:schemeClr val="tx1"/>
                </a:solidFill>
                <a:effectLst/>
                <a:latin typeface="+mn-lt"/>
                <a:ea typeface="+mn-ea"/>
                <a:cs typeface="+mn-cs"/>
              </a:rPr>
              <a:t>14 </a:t>
            </a:r>
            <a:r>
              <a:rPr lang="zh-TW" altLang="en-US" sz="1200" kern="1200" dirty="0" smtClean="0">
                <a:solidFill>
                  <a:schemeClr val="tx1"/>
                </a:solidFill>
                <a:effectLst/>
                <a:latin typeface="+mn-lt"/>
                <a:ea typeface="+mn-ea"/>
                <a:cs typeface="+mn-cs"/>
              </a:rPr>
              <a:t>我们在这里本没有常存的城，乃是寻求那将来的城。 </a:t>
            </a:r>
            <a:r>
              <a:rPr lang="en-US" altLang="zh-TW" sz="1200" kern="1200" dirty="0" smtClean="0">
                <a:solidFill>
                  <a:schemeClr val="tx1"/>
                </a:solidFill>
                <a:effectLst/>
                <a:latin typeface="+mn-lt"/>
                <a:ea typeface="+mn-ea"/>
                <a:cs typeface="+mn-cs"/>
              </a:rPr>
              <a:t>15 </a:t>
            </a:r>
            <a:r>
              <a:rPr lang="zh-TW" altLang="en-US" sz="1200" kern="1200" dirty="0" smtClean="0">
                <a:solidFill>
                  <a:schemeClr val="tx1"/>
                </a:solidFill>
                <a:effectLst/>
                <a:latin typeface="+mn-lt"/>
                <a:ea typeface="+mn-ea"/>
                <a:cs typeface="+mn-cs"/>
              </a:rPr>
              <a:t>我们应当靠着耶稣，常常以颂赞为祭献给神，这就是那承认主名之人嘴唇的果子。 </a:t>
            </a:r>
            <a:r>
              <a:rPr lang="en-US" altLang="zh-TW" sz="1200" kern="1200" dirty="0" smtClean="0">
                <a:solidFill>
                  <a:schemeClr val="tx1"/>
                </a:solidFill>
                <a:effectLst/>
                <a:latin typeface="+mn-lt"/>
                <a:ea typeface="+mn-ea"/>
                <a:cs typeface="+mn-cs"/>
              </a:rPr>
              <a:t>16 </a:t>
            </a:r>
            <a:r>
              <a:rPr lang="zh-TW" altLang="en-US" sz="1200" kern="1200" dirty="0" smtClean="0">
                <a:solidFill>
                  <a:schemeClr val="tx1"/>
                </a:solidFill>
                <a:effectLst/>
                <a:latin typeface="+mn-lt"/>
                <a:ea typeface="+mn-ea"/>
                <a:cs typeface="+mn-cs"/>
              </a:rPr>
              <a:t>只是不可忘记行善和捐输的事，因为这样的祭是神所喜悦的。 </a:t>
            </a:r>
            <a:endParaRPr lang="en-US" altLang="zh-TW" sz="1200" kern="1200" dirty="0" smtClean="0">
              <a:solidFill>
                <a:schemeClr val="tx1"/>
              </a:solidFill>
              <a:effectLst/>
              <a:latin typeface="+mn-lt"/>
              <a:ea typeface="+mn-ea"/>
              <a:cs typeface="+mn-cs"/>
            </a:endParaRPr>
          </a:p>
          <a:p>
            <a:r>
              <a:rPr lang="en-US" altLang="zh-CN" sz="1200" dirty="0" smtClean="0">
                <a:solidFill>
                  <a:srgbClr val="FFFF00"/>
                </a:solidFill>
                <a:latin typeface="华文黑体"/>
                <a:ea typeface="华文黑体"/>
                <a:cs typeface="华文黑体"/>
              </a:rPr>
              <a:t>12:</a:t>
            </a:r>
            <a:r>
              <a:rPr lang="en-US" altLang="zh-TW" sz="1200" dirty="0" smtClean="0">
                <a:solidFill>
                  <a:srgbClr val="FFFF00"/>
                </a:solidFill>
                <a:latin typeface="华文黑体"/>
                <a:ea typeface="华文黑体"/>
                <a:cs typeface="华文黑体"/>
              </a:rPr>
              <a:t>16 </a:t>
            </a:r>
            <a:r>
              <a:rPr lang="zh-TW" altLang="en-US" sz="1200" dirty="0" smtClean="0">
                <a:solidFill>
                  <a:srgbClr val="FFFF00"/>
                </a:solidFill>
                <a:latin typeface="华文黑体"/>
                <a:ea typeface="华文黑体"/>
                <a:cs typeface="华文黑体"/>
              </a:rPr>
              <a:t>恐怕有淫乱的，有贪恋世俗如以扫的</a:t>
            </a:r>
            <a:r>
              <a:rPr lang="en-US" altLang="zh-TW" sz="1200" dirty="0" smtClean="0">
                <a:solidFill>
                  <a:srgbClr val="FFFF00"/>
                </a:solidFill>
                <a:latin typeface="华文黑体"/>
                <a:ea typeface="华文黑体"/>
                <a:cs typeface="华文黑体"/>
              </a:rPr>
              <a:t>——</a:t>
            </a:r>
            <a:r>
              <a:rPr lang="zh-TW" altLang="en-US" sz="1200" dirty="0" smtClean="0">
                <a:solidFill>
                  <a:srgbClr val="FFFF00"/>
                </a:solidFill>
                <a:latin typeface="华文黑体"/>
                <a:ea typeface="华文黑体"/>
                <a:cs typeface="华文黑体"/>
              </a:rPr>
              <a:t>他因一点食物把自己长子的名分卖了。 </a:t>
            </a:r>
            <a:r>
              <a:rPr lang="en-US" altLang="zh-TW" sz="1200" dirty="0" smtClean="0">
                <a:solidFill>
                  <a:srgbClr val="FFFF00"/>
                </a:solidFill>
                <a:latin typeface="华文黑体"/>
                <a:ea typeface="华文黑体"/>
                <a:cs typeface="华文黑体"/>
              </a:rPr>
              <a:t>17 </a:t>
            </a:r>
            <a:r>
              <a:rPr lang="zh-TW" altLang="en-US" sz="1200" dirty="0" smtClean="0">
                <a:solidFill>
                  <a:srgbClr val="FFFF00"/>
                </a:solidFill>
                <a:latin typeface="华文黑体"/>
                <a:ea typeface="华文黑体"/>
                <a:cs typeface="华文黑体"/>
              </a:rPr>
              <a:t>后来想要承受父所祝的福，竟被弃绝，虽然号哭切求，却得不着门路使他父亲的心意回转，这是你们知道的。</a:t>
            </a:r>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8</a:t>
            </a:fld>
            <a:endParaRPr lang="en-US"/>
          </a:p>
        </p:txBody>
      </p:sp>
    </p:spTree>
    <p:extLst>
      <p:ext uri="{BB962C8B-B14F-4D97-AF65-F5344CB8AC3E}">
        <p14:creationId xmlns:p14="http://schemas.microsoft.com/office/powerpoint/2010/main" val="2459628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8 </a:t>
            </a:r>
            <a:r>
              <a:rPr lang="zh-TW" altLang="en-US" sz="1200" kern="1200" dirty="0" smtClean="0">
                <a:solidFill>
                  <a:schemeClr val="tx1"/>
                </a:solidFill>
                <a:effectLst/>
                <a:latin typeface="+mn-lt"/>
                <a:ea typeface="+mn-ea"/>
                <a:cs typeface="+mn-cs"/>
              </a:rPr>
              <a:t>耶稣基督昨日、今日、一直到永远，是一样的。 </a:t>
            </a:r>
            <a:r>
              <a:rPr lang="en-US" altLang="zh-TW" sz="1200" kern="1200" dirty="0" smtClean="0">
                <a:solidFill>
                  <a:schemeClr val="tx1"/>
                </a:solidFill>
                <a:effectLst/>
                <a:latin typeface="+mn-lt"/>
                <a:ea typeface="+mn-ea"/>
                <a:cs typeface="+mn-cs"/>
              </a:rPr>
              <a:t>9 </a:t>
            </a:r>
            <a:r>
              <a:rPr lang="zh-TW" altLang="en-US" sz="1200" kern="1200" dirty="0" smtClean="0">
                <a:solidFill>
                  <a:schemeClr val="tx1"/>
                </a:solidFill>
                <a:effectLst/>
                <a:latin typeface="+mn-lt"/>
                <a:ea typeface="+mn-ea"/>
                <a:cs typeface="+mn-cs"/>
              </a:rPr>
              <a:t>你们不要被那诸般怪异的教训勾引了去，因为人心靠恩得坚固才是好的，并不是靠饮食。那在饮食上专心的从来没有得着益处。 </a:t>
            </a:r>
            <a:r>
              <a:rPr lang="en-US" altLang="zh-TW" sz="1200" kern="1200" dirty="0" smtClean="0">
                <a:solidFill>
                  <a:schemeClr val="tx1"/>
                </a:solidFill>
                <a:effectLst/>
                <a:latin typeface="+mn-lt"/>
                <a:ea typeface="+mn-ea"/>
                <a:cs typeface="+mn-cs"/>
              </a:rPr>
              <a:t>10 </a:t>
            </a:r>
            <a:r>
              <a:rPr lang="zh-TW" altLang="en-US" sz="1200" kern="1200" dirty="0" smtClean="0">
                <a:solidFill>
                  <a:schemeClr val="tx1"/>
                </a:solidFill>
                <a:effectLst/>
                <a:latin typeface="+mn-lt"/>
                <a:ea typeface="+mn-ea"/>
                <a:cs typeface="+mn-cs"/>
              </a:rPr>
              <a:t>我们有一祭坛，上面的祭物是那些在帐幕中供职的人不可同吃的。 </a:t>
            </a:r>
            <a:r>
              <a:rPr lang="en-US" altLang="zh-TW" sz="1200" kern="1200" dirty="0" smtClean="0">
                <a:solidFill>
                  <a:schemeClr val="tx1"/>
                </a:solidFill>
                <a:effectLst/>
                <a:latin typeface="+mn-lt"/>
                <a:ea typeface="+mn-ea"/>
                <a:cs typeface="+mn-cs"/>
              </a:rPr>
              <a:t>11 </a:t>
            </a:r>
            <a:r>
              <a:rPr lang="zh-TW" altLang="en-US" sz="1200" kern="1200" dirty="0" smtClean="0">
                <a:solidFill>
                  <a:schemeClr val="tx1"/>
                </a:solidFill>
                <a:effectLst/>
                <a:latin typeface="+mn-lt"/>
                <a:ea typeface="+mn-ea"/>
                <a:cs typeface="+mn-cs"/>
              </a:rPr>
              <a:t>原来牲畜的血被大祭司带入圣所做赎罪祭，牲畜的身子被烧在营外。 </a:t>
            </a:r>
            <a:r>
              <a:rPr lang="en-US" altLang="zh-TW" sz="1200" kern="1200" dirty="0" smtClean="0">
                <a:solidFill>
                  <a:schemeClr val="tx1"/>
                </a:solidFill>
                <a:effectLst/>
                <a:latin typeface="+mn-lt"/>
                <a:ea typeface="+mn-ea"/>
                <a:cs typeface="+mn-cs"/>
              </a:rPr>
              <a:t>12 </a:t>
            </a:r>
            <a:r>
              <a:rPr lang="zh-TW" altLang="en-US" sz="1200" kern="1200" dirty="0" smtClean="0">
                <a:solidFill>
                  <a:schemeClr val="tx1"/>
                </a:solidFill>
                <a:effectLst/>
                <a:latin typeface="+mn-lt"/>
                <a:ea typeface="+mn-ea"/>
                <a:cs typeface="+mn-cs"/>
              </a:rPr>
              <a:t>所以，耶稣要用自己的血叫百姓成圣，也就在城门外受苦。 </a:t>
            </a:r>
            <a:r>
              <a:rPr lang="en-US" altLang="zh-TW" sz="1200" kern="1200" dirty="0" smtClean="0">
                <a:solidFill>
                  <a:schemeClr val="tx1"/>
                </a:solidFill>
                <a:effectLst/>
                <a:latin typeface="+mn-lt"/>
                <a:ea typeface="+mn-ea"/>
                <a:cs typeface="+mn-cs"/>
              </a:rPr>
              <a:t>13 </a:t>
            </a:r>
            <a:r>
              <a:rPr lang="zh-TW" altLang="en-US" sz="1200" kern="1200" dirty="0" smtClean="0">
                <a:solidFill>
                  <a:schemeClr val="tx1"/>
                </a:solidFill>
                <a:effectLst/>
                <a:latin typeface="+mn-lt"/>
                <a:ea typeface="+mn-ea"/>
                <a:cs typeface="+mn-cs"/>
              </a:rPr>
              <a:t>这样，我们也当出到营外，就了他去，忍受他所受的凌辱。 </a:t>
            </a:r>
            <a:r>
              <a:rPr lang="en-US" altLang="zh-TW" sz="1200" kern="1200" dirty="0" smtClean="0">
                <a:solidFill>
                  <a:schemeClr val="tx1"/>
                </a:solidFill>
                <a:effectLst/>
                <a:latin typeface="+mn-lt"/>
                <a:ea typeface="+mn-ea"/>
                <a:cs typeface="+mn-cs"/>
              </a:rPr>
              <a:t>14 </a:t>
            </a:r>
            <a:r>
              <a:rPr lang="zh-TW" altLang="en-US" sz="1200" kern="1200" dirty="0" smtClean="0">
                <a:solidFill>
                  <a:schemeClr val="tx1"/>
                </a:solidFill>
                <a:effectLst/>
                <a:latin typeface="+mn-lt"/>
                <a:ea typeface="+mn-ea"/>
                <a:cs typeface="+mn-cs"/>
              </a:rPr>
              <a:t>我们在这里本没有常存的城，乃是寻求那将来的城。 </a:t>
            </a:r>
            <a:r>
              <a:rPr lang="en-US" altLang="zh-TW" sz="1200" kern="1200" dirty="0" smtClean="0">
                <a:solidFill>
                  <a:schemeClr val="tx1"/>
                </a:solidFill>
                <a:effectLst/>
                <a:latin typeface="+mn-lt"/>
                <a:ea typeface="+mn-ea"/>
                <a:cs typeface="+mn-cs"/>
              </a:rPr>
              <a:t>15 </a:t>
            </a:r>
            <a:r>
              <a:rPr lang="zh-TW" altLang="en-US" sz="1200" kern="1200" dirty="0" smtClean="0">
                <a:solidFill>
                  <a:schemeClr val="tx1"/>
                </a:solidFill>
                <a:effectLst/>
                <a:latin typeface="+mn-lt"/>
                <a:ea typeface="+mn-ea"/>
                <a:cs typeface="+mn-cs"/>
              </a:rPr>
              <a:t>我们应当靠着耶稣，常常以颂赞为祭献给神，这就是那承认主名之人嘴唇的果子。 </a:t>
            </a:r>
            <a:r>
              <a:rPr lang="en-US" altLang="zh-TW" sz="1200" kern="1200" dirty="0" smtClean="0">
                <a:solidFill>
                  <a:schemeClr val="tx1"/>
                </a:solidFill>
                <a:effectLst/>
                <a:latin typeface="+mn-lt"/>
                <a:ea typeface="+mn-ea"/>
                <a:cs typeface="+mn-cs"/>
              </a:rPr>
              <a:t>16 </a:t>
            </a:r>
            <a:r>
              <a:rPr lang="zh-TW" altLang="en-US" sz="1200" kern="1200" dirty="0" smtClean="0">
                <a:solidFill>
                  <a:schemeClr val="tx1"/>
                </a:solidFill>
                <a:effectLst/>
                <a:latin typeface="+mn-lt"/>
                <a:ea typeface="+mn-ea"/>
                <a:cs typeface="+mn-cs"/>
              </a:rPr>
              <a:t>只是不可忘记行善和捐输的事，因为这样的祭是神所喜悦的。 </a:t>
            </a:r>
            <a:endParaRPr lang="en-US" altLang="zh-TW" sz="1200" kern="1200" dirty="0" smtClean="0">
              <a:solidFill>
                <a:schemeClr val="tx1"/>
              </a:solidFill>
              <a:effectLst/>
              <a:latin typeface="+mn-lt"/>
              <a:ea typeface="+mn-ea"/>
              <a:cs typeface="+mn-cs"/>
            </a:endParaRPr>
          </a:p>
          <a:p>
            <a:r>
              <a:rPr lang="en-US" altLang="zh-CN" sz="1200" dirty="0" smtClean="0">
                <a:solidFill>
                  <a:srgbClr val="FFFF00"/>
                </a:solidFill>
                <a:latin typeface="华文黑体"/>
                <a:ea typeface="华文黑体"/>
                <a:cs typeface="华文黑体"/>
              </a:rPr>
              <a:t>12:</a:t>
            </a:r>
            <a:r>
              <a:rPr lang="en-US" altLang="zh-TW" sz="1200" dirty="0" smtClean="0">
                <a:solidFill>
                  <a:srgbClr val="FFFF00"/>
                </a:solidFill>
                <a:latin typeface="华文黑体"/>
                <a:ea typeface="华文黑体"/>
                <a:cs typeface="华文黑体"/>
              </a:rPr>
              <a:t>16 </a:t>
            </a:r>
            <a:r>
              <a:rPr lang="zh-TW" altLang="en-US" sz="1200" dirty="0" smtClean="0">
                <a:solidFill>
                  <a:srgbClr val="FFFF00"/>
                </a:solidFill>
                <a:latin typeface="华文黑体"/>
                <a:ea typeface="华文黑体"/>
                <a:cs typeface="华文黑体"/>
              </a:rPr>
              <a:t>恐怕有淫乱的，有贪恋世俗如以扫的</a:t>
            </a:r>
            <a:r>
              <a:rPr lang="en-US" altLang="zh-TW" sz="1200" dirty="0" smtClean="0">
                <a:solidFill>
                  <a:srgbClr val="FFFF00"/>
                </a:solidFill>
                <a:latin typeface="华文黑体"/>
                <a:ea typeface="华文黑体"/>
                <a:cs typeface="华文黑体"/>
              </a:rPr>
              <a:t>——</a:t>
            </a:r>
            <a:r>
              <a:rPr lang="zh-TW" altLang="en-US" sz="1200" dirty="0" smtClean="0">
                <a:solidFill>
                  <a:srgbClr val="FFFF00"/>
                </a:solidFill>
                <a:latin typeface="华文黑体"/>
                <a:ea typeface="华文黑体"/>
                <a:cs typeface="华文黑体"/>
              </a:rPr>
              <a:t>他因一点食物把自己长子的名分卖了。 </a:t>
            </a:r>
            <a:r>
              <a:rPr lang="en-US" altLang="zh-TW" sz="1200" dirty="0" smtClean="0">
                <a:solidFill>
                  <a:srgbClr val="FFFF00"/>
                </a:solidFill>
                <a:latin typeface="华文黑体"/>
                <a:ea typeface="华文黑体"/>
                <a:cs typeface="华文黑体"/>
              </a:rPr>
              <a:t>17 </a:t>
            </a:r>
            <a:r>
              <a:rPr lang="zh-TW" altLang="en-US" sz="1200" dirty="0" smtClean="0">
                <a:solidFill>
                  <a:srgbClr val="FFFF00"/>
                </a:solidFill>
                <a:latin typeface="华文黑体"/>
                <a:ea typeface="华文黑体"/>
                <a:cs typeface="华文黑体"/>
              </a:rPr>
              <a:t>后来想要承受父所祝的福，竟被弃绝，虽然号哭切求，却得不着门路使他父亲的心意回转，这是你们知道的。</a:t>
            </a:r>
            <a:endParaRPr lang="en-US" sz="1200" dirty="0">
              <a:solidFill>
                <a:srgbClr val="FFFF00"/>
              </a:solidFill>
              <a:latin typeface="华文黑体"/>
              <a:ea typeface="华文黑体"/>
              <a:cs typeface="华文黑体"/>
            </a:endParaRPr>
          </a:p>
        </p:txBody>
      </p:sp>
      <p:sp>
        <p:nvSpPr>
          <p:cNvPr id="4" name="Slide Number Placeholder 3"/>
          <p:cNvSpPr>
            <a:spLocks noGrp="1"/>
          </p:cNvSpPr>
          <p:nvPr>
            <p:ph type="sldNum" sz="quarter" idx="10"/>
          </p:nvPr>
        </p:nvSpPr>
        <p:spPr/>
        <p:txBody>
          <a:bodyPr/>
          <a:lstStyle/>
          <a:p>
            <a:fld id="{4CB0230F-B426-314B-9108-A0635C10E4A5}" type="slidenum">
              <a:rPr lang="en-US" smtClean="0"/>
              <a:t>9</a:t>
            </a:fld>
            <a:endParaRPr lang="en-US"/>
          </a:p>
        </p:txBody>
      </p:sp>
    </p:spTree>
    <p:extLst>
      <p:ext uri="{BB962C8B-B14F-4D97-AF65-F5344CB8AC3E}">
        <p14:creationId xmlns:p14="http://schemas.microsoft.com/office/powerpoint/2010/main" val="245962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6"/>
            <a:ext cx="7772400" cy="1225021"/>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238500"/>
            <a:ext cx="6400800" cy="14605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2DF755-269E-9640-AB93-CA3FC6198BDE}" type="datetimeFigureOut">
              <a:rPr lang="en-US" smtClean="0"/>
              <a:t>2/25/17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DF755-269E-9640-AB93-CA3FC6198BDE}" type="datetimeFigureOut">
              <a:rPr lang="en-US" smtClean="0"/>
              <a:t>2/25/17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28866"/>
            <a:ext cx="6019800" cy="487627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2DF755-269E-9640-AB93-CA3FC6198BDE}" type="datetimeFigureOut">
              <a:rPr lang="en-US" smtClean="0"/>
              <a:t>2/25/17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2DF755-269E-9640-AB93-CA3FC6198BDE}" type="datetimeFigureOut">
              <a:rPr lang="en-US" smtClean="0"/>
              <a:t>2/25/17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9"/>
            <a:ext cx="7772400" cy="1135063"/>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2DF755-269E-9640-AB93-CA3FC6198BDE}" type="datetimeFigureOut">
              <a:rPr lang="en-US" smtClean="0"/>
              <a:t>2/25/17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2DF755-269E-9640-AB93-CA3FC6198BDE}" type="datetimeFigureOut">
              <a:rPr lang="en-US" smtClean="0"/>
              <a:t>2/25/17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79261"/>
            <a:ext cx="4040188" cy="533136"/>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279261"/>
            <a:ext cx="4041775" cy="533136"/>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2DF755-269E-9640-AB93-CA3FC6198BDE}" type="datetimeFigureOut">
              <a:rPr lang="en-US" smtClean="0"/>
              <a:t>2/25/17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2DF755-269E-9640-AB93-CA3FC6198BDE}" type="datetimeFigureOut">
              <a:rPr lang="en-US" smtClean="0"/>
              <a:t>2/25/17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DF755-269E-9640-AB93-CA3FC6198BDE}" type="datetimeFigureOut">
              <a:rPr lang="en-US" smtClean="0"/>
              <a:t>2/25/17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27542"/>
            <a:ext cx="3008313" cy="96837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195918"/>
            <a:ext cx="3008313" cy="3909219"/>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DF755-269E-9640-AB93-CA3FC6198BDE}" type="datetimeFigureOut">
              <a:rPr lang="en-US" smtClean="0"/>
              <a:t>2/25/17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472782"/>
            <a:ext cx="5486400" cy="670718"/>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DF755-269E-9640-AB93-CA3FC6198BDE}" type="datetimeFigureOut">
              <a:rPr lang="en-US" smtClean="0"/>
              <a:t>2/25/17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0AE35-A575-E54D-9CE0-6B99088D606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1000"/>
            <a:ext cx="8229600" cy="9525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5296960"/>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3C2DF755-269E-9640-AB93-CA3FC6198BDE}" type="datetimeFigureOut">
              <a:rPr lang="en-US" smtClean="0"/>
              <a:t>2/25/17</a:t>
            </a:fld>
            <a:endParaRPr lang="en-US"/>
          </a:p>
        </p:txBody>
      </p:sp>
      <p:sp>
        <p:nvSpPr>
          <p:cNvPr id="5" name="Footer Placeholder 4"/>
          <p:cNvSpPr>
            <a:spLocks noGrp="1"/>
          </p:cNvSpPr>
          <p:nvPr>
            <p:ph type="ftr" sz="quarter" idx="3"/>
          </p:nvPr>
        </p:nvSpPr>
        <p:spPr>
          <a:xfrm>
            <a:off x="3124200" y="5296960"/>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60"/>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920AE35-A575-E54D-9CE0-6B99088D606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645" y="4093077"/>
            <a:ext cx="6578350" cy="1077218"/>
          </a:xfrm>
          <a:prstGeom prst="rect">
            <a:avLst/>
          </a:prstGeom>
        </p:spPr>
        <p:txBody>
          <a:bodyPr wrap="square">
            <a:spAutoFit/>
          </a:bodyPr>
          <a:lstStyle/>
          <a:p>
            <a:pPr marL="0" lvl="1"/>
            <a:r>
              <a:rPr lang="zh-CN" altLang="en-US" sz="3200" u="sng" dirty="0" smtClean="0">
                <a:latin typeface="黑体"/>
                <a:ea typeface="黑体"/>
                <a:cs typeface="黑体"/>
              </a:rPr>
              <a:t>（来</a:t>
            </a:r>
            <a:r>
              <a:rPr lang="en-US" altLang="zh-CN" sz="3200" u="sng" dirty="0" smtClean="0">
                <a:latin typeface="黑体"/>
                <a:ea typeface="黑体"/>
                <a:cs typeface="黑体"/>
              </a:rPr>
              <a:t>13:5</a:t>
            </a:r>
            <a:r>
              <a:rPr lang="zh-CN" altLang="en-US" sz="3200" u="sng" dirty="0" smtClean="0">
                <a:latin typeface="黑体"/>
                <a:ea typeface="黑体"/>
                <a:cs typeface="黑体"/>
              </a:rPr>
              <a:t>）</a:t>
            </a:r>
            <a:r>
              <a:rPr lang="zh-TW" altLang="en-US" sz="3200" u="sng" dirty="0">
                <a:latin typeface="华文黑体"/>
                <a:ea typeface="华文黑体"/>
                <a:cs typeface="华文黑体"/>
              </a:rPr>
              <a:t>要以自己所有的为足</a:t>
            </a:r>
            <a:r>
              <a:rPr lang="zh-CN" altLang="en-US" sz="3200" u="sng" dirty="0" smtClean="0">
                <a:latin typeface="黑体"/>
                <a:ea typeface="黑体"/>
                <a:cs typeface="黑体"/>
              </a:rPr>
              <a:t>。</a:t>
            </a:r>
            <a:r>
              <a:rPr lang="zh-CN" altLang="en-US" sz="3200" dirty="0" smtClean="0">
                <a:latin typeface="黑体"/>
                <a:ea typeface="黑体"/>
                <a:cs typeface="黑体"/>
              </a:rPr>
              <a:t>谨慎所警戒的，把握所应许的。</a:t>
            </a:r>
            <a:endParaRPr lang="en-US" altLang="zh-CN" sz="3200" dirty="0">
              <a:latin typeface="黑体"/>
              <a:ea typeface="黑体"/>
              <a:cs typeface="黑体"/>
            </a:endParaRPr>
          </a:p>
        </p:txBody>
      </p:sp>
      <p:sp>
        <p:nvSpPr>
          <p:cNvPr id="4" name="Rectangle 3"/>
          <p:cNvSpPr>
            <a:spLocks noChangeArrowheads="1"/>
          </p:cNvSpPr>
          <p:nvPr/>
        </p:nvSpPr>
        <p:spPr bwMode="auto">
          <a:xfrm>
            <a:off x="381250" y="0"/>
            <a:ext cx="6655745" cy="4154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lgn="ctr">
              <a:defRPr/>
            </a:pPr>
            <a:r>
              <a:rPr lang="zh-CHT" altLang="en-US" sz="3200" dirty="0">
                <a:latin typeface="黑体"/>
                <a:ea typeface="黑体"/>
                <a:cs typeface="黑体"/>
              </a:rPr>
              <a:t>希伯來書</a:t>
            </a:r>
            <a:r>
              <a:rPr lang="zh-CN" altLang="en-US" sz="3200" dirty="0" smtClean="0">
                <a:latin typeface="黑体"/>
                <a:ea typeface="黑体"/>
                <a:cs typeface="黑体"/>
              </a:rPr>
              <a:t>回顾</a:t>
            </a:r>
            <a:endParaRPr lang="en-US" altLang="zh-CN" sz="3200" dirty="0" smtClean="0">
              <a:latin typeface="黑体"/>
              <a:ea typeface="黑体"/>
              <a:cs typeface="黑体"/>
            </a:endParaRPr>
          </a:p>
          <a:p>
            <a:pPr lvl="1">
              <a:defRPr/>
            </a:pPr>
            <a:r>
              <a:rPr lang="zh-CN" altLang="en-US" sz="3200" dirty="0" smtClean="0">
                <a:latin typeface="黑体"/>
                <a:ea typeface="黑体"/>
                <a:cs typeface="黑体"/>
              </a:rPr>
              <a:t>既然知道这</a:t>
            </a:r>
            <a:r>
              <a:rPr lang="zh-CHT" altLang="en-US" sz="3200" dirty="0" smtClean="0">
                <a:latin typeface="黑体"/>
                <a:ea typeface="黑体"/>
                <a:cs typeface="黑体"/>
              </a:rPr>
              <a:t>更美的</a:t>
            </a:r>
            <a:r>
              <a:rPr lang="zh-CN" altLang="en-US" sz="3200" dirty="0" smtClean="0">
                <a:latin typeface="黑体"/>
                <a:ea typeface="黑体"/>
                <a:cs typeface="黑体"/>
              </a:rPr>
              <a:t>赠言</a:t>
            </a:r>
            <a:r>
              <a:rPr lang="zh-TW" altLang="en-US" sz="3200" dirty="0">
                <a:solidFill>
                  <a:srgbClr val="FFFF00"/>
                </a:solidFill>
                <a:latin typeface="华文黑体"/>
                <a:ea typeface="华文黑体"/>
                <a:cs typeface="华文黑体"/>
              </a:rPr>
              <a:t>“我总不撇下你，</a:t>
            </a:r>
            <a:r>
              <a:rPr lang="zh-TW" altLang="en-US" sz="3200" dirty="0" smtClean="0">
                <a:solidFill>
                  <a:srgbClr val="FFFF00"/>
                </a:solidFill>
                <a:latin typeface="华文黑体"/>
                <a:ea typeface="华文黑体"/>
                <a:cs typeface="华文黑体"/>
              </a:rPr>
              <a:t>也不丢弃你”</a:t>
            </a:r>
            <a:r>
              <a:rPr lang="zh-CN" altLang="en-US" sz="3200" dirty="0" smtClean="0">
                <a:latin typeface="黑体"/>
                <a:ea typeface="黑体"/>
                <a:cs typeface="黑体"/>
              </a:rPr>
              <a:t>有主的同在，有不被震动的应许，有被震动的警戒：</a:t>
            </a:r>
            <a:endParaRPr lang="en-US" altLang="zh-CN" sz="3200" dirty="0" smtClean="0">
              <a:latin typeface="黑体"/>
              <a:ea typeface="黑体"/>
              <a:cs typeface="黑体"/>
            </a:endParaRPr>
          </a:p>
          <a:p>
            <a:pPr marL="571500" indent="-571500">
              <a:buFont typeface="Wingdings" charset="2"/>
              <a:buChar char="u"/>
              <a:defRPr/>
            </a:pPr>
            <a:r>
              <a:rPr lang="zh-TW" altLang="en-US" sz="3200" dirty="0">
                <a:latin typeface="华文细黑"/>
                <a:ea typeface="华文细黑"/>
                <a:cs typeface="华文细黑"/>
              </a:rPr>
              <a:t>肉体的</a:t>
            </a:r>
            <a:r>
              <a:rPr lang="zh-TW" altLang="en-US" sz="3200" dirty="0" smtClean="0">
                <a:latin typeface="华文细黑"/>
                <a:ea typeface="华文细黑"/>
                <a:cs typeface="华文细黑"/>
              </a:rPr>
              <a:t>情欲</a:t>
            </a:r>
            <a:endParaRPr lang="en-US" altLang="zh-TW" sz="3200" dirty="0" smtClean="0">
              <a:latin typeface="华文细黑"/>
              <a:ea typeface="华文细黑"/>
              <a:cs typeface="华文细黑"/>
            </a:endParaRPr>
          </a:p>
          <a:p>
            <a:pPr marL="571500" indent="-571500">
              <a:buFont typeface="Wingdings" charset="2"/>
              <a:buChar char="u"/>
              <a:defRPr/>
            </a:pPr>
            <a:r>
              <a:rPr lang="zh-TW" altLang="en-US" sz="3200" dirty="0" smtClean="0">
                <a:latin typeface="华文细黑"/>
                <a:ea typeface="华文细黑"/>
                <a:cs typeface="华文细黑"/>
              </a:rPr>
              <a:t>眼目的情欲</a:t>
            </a:r>
            <a:endParaRPr lang="en-US" altLang="zh-TW" sz="3200" dirty="0" smtClean="0">
              <a:latin typeface="华文细黑"/>
              <a:ea typeface="华文细黑"/>
              <a:cs typeface="华文细黑"/>
            </a:endParaRPr>
          </a:p>
          <a:p>
            <a:pPr marL="571500" indent="-571500">
              <a:buFont typeface="Wingdings" charset="2"/>
              <a:buChar char="u"/>
              <a:defRPr/>
            </a:pPr>
            <a:r>
              <a:rPr lang="zh-TW" altLang="en-US" sz="3200" dirty="0" smtClean="0">
                <a:latin typeface="华文细黑"/>
                <a:ea typeface="华文细黑"/>
                <a:cs typeface="华文细黑"/>
              </a:rPr>
              <a:t>今生的骄傲</a:t>
            </a:r>
            <a:endParaRPr lang="en-US" altLang="zh-CN" sz="3200" dirty="0">
              <a:latin typeface="黑体"/>
              <a:ea typeface="黑体"/>
              <a:cs typeface="黑体"/>
            </a:endParaRPr>
          </a:p>
        </p:txBody>
      </p:sp>
    </p:spTree>
    <p:extLst>
      <p:ext uri="{BB962C8B-B14F-4D97-AF65-F5344CB8AC3E}">
        <p14:creationId xmlns:p14="http://schemas.microsoft.com/office/powerpoint/2010/main" val="2940541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shot 2017-02-24 22.42.4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98" y="317034"/>
            <a:ext cx="9448797" cy="5397966"/>
          </a:xfrm>
          <a:prstGeom prst="rect">
            <a:avLst/>
          </a:prstGeom>
        </p:spPr>
      </p:pic>
    </p:spTree>
    <p:extLst>
      <p:ext uri="{BB962C8B-B14F-4D97-AF65-F5344CB8AC3E}">
        <p14:creationId xmlns:p14="http://schemas.microsoft.com/office/powerpoint/2010/main" val="2857841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133" y="82688"/>
            <a:ext cx="6841066" cy="5693867"/>
          </a:xfrm>
          <a:prstGeom prst="rect">
            <a:avLst/>
          </a:prstGeom>
        </p:spPr>
        <p:txBody>
          <a:bodyPr wrap="square">
            <a:spAutoFit/>
          </a:bodyPr>
          <a:lstStyle/>
          <a:p>
            <a:r>
              <a:rPr lang="en-US" altLang="zh-TW" sz="2800" dirty="0" smtClean="0"/>
              <a:t>17 </a:t>
            </a:r>
            <a:r>
              <a:rPr lang="zh-TW" altLang="en-US" sz="2800" dirty="0"/>
              <a:t>你们要依从那些引导你们的，且要顺服，因他们为你们的灵魂时刻警醒，好像那将来交账的人。你们要使他们交的时候有快乐，不致忧愁，若忧愁就于你们无益了。 </a:t>
            </a:r>
            <a:r>
              <a:rPr lang="en-US" altLang="zh-TW" sz="2800" dirty="0"/>
              <a:t>18 </a:t>
            </a:r>
            <a:r>
              <a:rPr lang="zh-TW" altLang="en-US" sz="2800" dirty="0"/>
              <a:t>请你们为我们祷告，因我们自觉良心无亏，愿意凡事按正道而行。 </a:t>
            </a:r>
            <a:r>
              <a:rPr lang="en-US" altLang="zh-TW" sz="2800" dirty="0"/>
              <a:t>19 </a:t>
            </a:r>
            <a:r>
              <a:rPr lang="zh-TW" altLang="en-US" sz="2800" dirty="0"/>
              <a:t>我更求你们为我祷告，使我快些回到你们那</a:t>
            </a:r>
            <a:r>
              <a:rPr lang="zh-TW" altLang="en-US" sz="2800" dirty="0" smtClean="0"/>
              <a:t>里去</a:t>
            </a:r>
            <a:endParaRPr lang="en-US" altLang="zh-TW" sz="2800" dirty="0" smtClean="0"/>
          </a:p>
          <a:p>
            <a:r>
              <a:rPr lang="en-US" altLang="zh-TW" sz="2800" dirty="0" smtClean="0"/>
              <a:t>20 </a:t>
            </a:r>
            <a:r>
              <a:rPr lang="zh-TW" altLang="en-US" sz="2800" dirty="0"/>
              <a:t>但愿赐平安的神，就是那凭永约之血使群羊的大牧人我主耶稣从死里复活的神， </a:t>
            </a:r>
            <a:r>
              <a:rPr lang="en-US" altLang="zh-TW" sz="2800" dirty="0"/>
              <a:t>21 </a:t>
            </a:r>
            <a:r>
              <a:rPr lang="zh-TW" altLang="en-US" sz="2800" dirty="0"/>
              <a:t>在各样善事上成全你们，叫你们遵行他的旨意，又借着耶稣基督在你们心里行他所喜悦的事。愿荣耀归给他，直到永永远远！</a:t>
            </a:r>
            <a:r>
              <a:rPr lang="zh-TW" altLang="en-US" sz="2800" dirty="0" smtClean="0"/>
              <a:t>阿门。</a:t>
            </a:r>
            <a:endParaRPr lang="en-US" sz="2800" dirty="0"/>
          </a:p>
        </p:txBody>
      </p:sp>
    </p:spTree>
    <p:extLst>
      <p:ext uri="{BB962C8B-B14F-4D97-AF65-F5344CB8AC3E}">
        <p14:creationId xmlns:p14="http://schemas.microsoft.com/office/powerpoint/2010/main" val="23451445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133" y="760021"/>
            <a:ext cx="6688667" cy="3539430"/>
          </a:xfrm>
          <a:prstGeom prst="rect">
            <a:avLst/>
          </a:prstGeom>
        </p:spPr>
        <p:txBody>
          <a:bodyPr wrap="square">
            <a:spAutoFit/>
          </a:bodyPr>
          <a:lstStyle/>
          <a:p>
            <a:r>
              <a:rPr lang="en-US" altLang="zh-TW" sz="3200" dirty="0" smtClean="0"/>
              <a:t>22 </a:t>
            </a:r>
            <a:r>
              <a:rPr lang="zh-TW" altLang="en-US" sz="3200" dirty="0"/>
              <a:t>弟兄们，我略略写信给你们，望你们听我劝勉的话。 </a:t>
            </a:r>
            <a:r>
              <a:rPr lang="en-US" altLang="zh-TW" sz="3200" dirty="0"/>
              <a:t>23 </a:t>
            </a:r>
            <a:r>
              <a:rPr lang="zh-TW" altLang="en-US" sz="3200" dirty="0"/>
              <a:t>你们该知道，我们的兄弟提摩太已经释放了。他若快来，我必同他去见你们。 </a:t>
            </a:r>
            <a:endParaRPr lang="en-US" altLang="zh-TW" sz="3200" dirty="0" smtClean="0"/>
          </a:p>
          <a:p>
            <a:r>
              <a:rPr lang="en-US" altLang="zh-TW" sz="3200" dirty="0" smtClean="0"/>
              <a:t>24 </a:t>
            </a:r>
            <a:r>
              <a:rPr lang="zh-TW" altLang="en-US" sz="3200" dirty="0"/>
              <a:t>请你们问引导你们的诸位和众圣徒安。从意大利来的人也问你们安。 </a:t>
            </a:r>
            <a:r>
              <a:rPr lang="en-US" altLang="zh-TW" sz="3200" dirty="0"/>
              <a:t>25 </a:t>
            </a:r>
            <a:r>
              <a:rPr lang="zh-TW" altLang="en-US" sz="3200" dirty="0"/>
              <a:t>愿恩惠常与你们众人同在！阿门。</a:t>
            </a:r>
            <a:endParaRPr lang="en-US" sz="3200" dirty="0"/>
          </a:p>
        </p:txBody>
      </p:sp>
    </p:spTree>
    <p:extLst>
      <p:ext uri="{BB962C8B-B14F-4D97-AF65-F5344CB8AC3E}">
        <p14:creationId xmlns:p14="http://schemas.microsoft.com/office/powerpoint/2010/main" val="21492142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shot 2017-02-25 10.48.5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0"/>
            <a:ext cx="8680105" cy="5715000"/>
          </a:xfrm>
          <a:prstGeom prst="rect">
            <a:avLst/>
          </a:prstGeom>
        </p:spPr>
      </p:pic>
    </p:spTree>
    <p:extLst>
      <p:ext uri="{BB962C8B-B14F-4D97-AF65-F5344CB8AC3E}">
        <p14:creationId xmlns:p14="http://schemas.microsoft.com/office/powerpoint/2010/main" val="936623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9784" y="237067"/>
            <a:ext cx="6655745"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defRPr/>
            </a:pPr>
            <a:r>
              <a:rPr lang="zh-CN" altLang="en-US" sz="3600" dirty="0" smtClean="0">
                <a:latin typeface="黑体"/>
                <a:ea typeface="黑体"/>
                <a:cs typeface="黑体"/>
              </a:rPr>
              <a:t>对于</a:t>
            </a:r>
            <a:r>
              <a:rPr lang="zh-TW" altLang="en-US" sz="3600" dirty="0" smtClean="0">
                <a:latin typeface="黑体"/>
                <a:ea typeface="黑体"/>
                <a:cs typeface="黑体"/>
              </a:rPr>
              <a:t>引导</a:t>
            </a:r>
            <a:r>
              <a:rPr lang="zh-CN" altLang="en-US" sz="3600" dirty="0" smtClean="0">
                <a:latin typeface="黑体"/>
                <a:ea typeface="黑体"/>
                <a:cs typeface="黑体"/>
              </a:rPr>
              <a:t>我</a:t>
            </a:r>
            <a:r>
              <a:rPr lang="zh-TW" altLang="en-US" sz="3600" dirty="0" smtClean="0">
                <a:latin typeface="黑体"/>
                <a:ea typeface="黑体"/>
                <a:cs typeface="黑体"/>
              </a:rPr>
              <a:t>们的</a:t>
            </a:r>
            <a:r>
              <a:rPr lang="zh-CN" altLang="en-US" sz="3600" dirty="0" smtClean="0">
                <a:latin typeface="黑体"/>
                <a:ea typeface="黑体"/>
                <a:cs typeface="黑体"/>
              </a:rPr>
              <a:t>，我们要：</a:t>
            </a:r>
            <a:endParaRPr lang="en-US" altLang="zh-CN" sz="3600" dirty="0" smtClean="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zh-CN" altLang="zh-CN" sz="3600" dirty="0" smtClean="0">
                <a:latin typeface="黑体"/>
                <a:ea typeface="黑体"/>
                <a:cs typeface="黑体"/>
              </a:rPr>
              <a:t>7</a:t>
            </a:r>
            <a:r>
              <a:rPr lang="en-US" altLang="zh-CN" sz="3600" dirty="0" smtClean="0">
                <a:latin typeface="黑体"/>
                <a:ea typeface="黑体"/>
                <a:cs typeface="黑体"/>
              </a:rPr>
              <a:t>-8</a:t>
            </a:r>
            <a:r>
              <a:rPr lang="zh-CN" altLang="en-US" sz="3600" dirty="0" smtClean="0">
                <a:latin typeface="黑体"/>
                <a:ea typeface="黑体"/>
                <a:cs typeface="黑体"/>
              </a:rPr>
              <a:t>）</a:t>
            </a:r>
            <a:r>
              <a:rPr lang="zh-TW" altLang="en-US" sz="3600" dirty="0" smtClean="0">
                <a:latin typeface="黑体"/>
                <a:ea typeface="黑体"/>
                <a:cs typeface="黑体"/>
              </a:rPr>
              <a:t>想念</a:t>
            </a:r>
            <a:r>
              <a:rPr lang="zh-CN" altLang="en-US" sz="3600" dirty="0">
                <a:latin typeface="黑体"/>
                <a:ea typeface="黑体"/>
                <a:cs typeface="黑体"/>
              </a:rPr>
              <a:t>，效法</a:t>
            </a:r>
            <a:r>
              <a:rPr lang="zh-TW" altLang="en-US" sz="3600" dirty="0">
                <a:latin typeface="黑体"/>
                <a:ea typeface="黑体"/>
                <a:cs typeface="黑体"/>
              </a:rPr>
              <a:t>他们</a:t>
            </a:r>
            <a:endParaRPr lang="en-US" altLang="zh-TW" sz="3600" dirty="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en-US" altLang="zh-CN" sz="3600" dirty="0" smtClean="0">
                <a:latin typeface="黑体"/>
                <a:ea typeface="黑体"/>
                <a:cs typeface="黑体"/>
              </a:rPr>
              <a:t>17</a:t>
            </a:r>
            <a:r>
              <a:rPr lang="zh-CN" altLang="en-US" sz="3600" dirty="0" smtClean="0">
                <a:latin typeface="黑体"/>
                <a:ea typeface="黑体"/>
                <a:cs typeface="黑体"/>
              </a:rPr>
              <a:t>）</a:t>
            </a:r>
            <a:r>
              <a:rPr lang="zh-TW" altLang="en-US" sz="3600" dirty="0" smtClean="0">
                <a:latin typeface="黑体"/>
                <a:ea typeface="黑体"/>
                <a:cs typeface="黑体"/>
              </a:rPr>
              <a:t>依从他们</a:t>
            </a:r>
            <a:endParaRPr lang="en-US" altLang="zh-TW"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a:t>
            </a:r>
            <a:r>
              <a:rPr lang="en-US" altLang="zh-TW" sz="3600" dirty="0" smtClean="0">
                <a:latin typeface="黑体"/>
                <a:ea typeface="黑体"/>
                <a:cs typeface="黑体"/>
              </a:rPr>
              <a:t>1</a:t>
            </a:r>
            <a:r>
              <a:rPr lang="en-US" altLang="zh-CN" sz="3600" dirty="0" smtClean="0">
                <a:latin typeface="黑体"/>
                <a:ea typeface="黑体"/>
                <a:cs typeface="黑体"/>
              </a:rPr>
              <a:t>8</a:t>
            </a:r>
            <a:r>
              <a:rPr lang="zh-CN" altLang="en-US" sz="3600" dirty="0" smtClean="0">
                <a:latin typeface="黑体"/>
                <a:ea typeface="黑体"/>
                <a:cs typeface="黑体"/>
              </a:rPr>
              <a:t>）</a:t>
            </a:r>
            <a:r>
              <a:rPr lang="zh-TW" altLang="en-US" sz="3600" dirty="0" smtClean="0">
                <a:latin typeface="黑体"/>
                <a:ea typeface="黑体"/>
                <a:cs typeface="黑体"/>
              </a:rPr>
              <a:t>为他们祷告</a:t>
            </a:r>
            <a:endParaRPr lang="en-US" altLang="zh-TW" sz="3600" dirty="0" smtClean="0">
              <a:latin typeface="黑体"/>
              <a:ea typeface="黑体"/>
              <a:cs typeface="黑体"/>
            </a:endParaRPr>
          </a:p>
          <a:p>
            <a:pPr marL="800100" lvl="1" indent="-342900">
              <a:buFont typeface="Arial"/>
              <a:buChar char="•"/>
            </a:pPr>
            <a:r>
              <a:rPr lang="en-US" altLang="zh-CN" sz="2400" dirty="0" smtClean="0">
                <a:latin typeface="黑体"/>
                <a:ea typeface="黑体"/>
                <a:cs typeface="黑体"/>
              </a:rPr>
              <a:t>17.</a:t>
            </a:r>
            <a:r>
              <a:rPr lang="zh-TW" altLang="en-US" sz="2400" dirty="0" smtClean="0">
                <a:latin typeface="黑体"/>
                <a:ea typeface="黑体"/>
                <a:cs typeface="黑体"/>
              </a:rPr>
              <a:t>因他们为你们</a:t>
            </a:r>
            <a:r>
              <a:rPr lang="zh-TW" altLang="en-US" sz="2400" dirty="0">
                <a:latin typeface="黑体"/>
                <a:ea typeface="黑体"/>
                <a:cs typeface="黑体"/>
              </a:rPr>
              <a:t>的灵魂时刻警醒，好像那将来交账的人。你们要使他们交的时候有快乐，不致忧愁，若忧愁就于你们无益</a:t>
            </a:r>
            <a:r>
              <a:rPr lang="zh-TW" altLang="en-US" sz="2400" dirty="0" smtClean="0">
                <a:latin typeface="黑体"/>
                <a:ea typeface="黑体"/>
                <a:cs typeface="黑体"/>
              </a:rPr>
              <a:t>了</a:t>
            </a:r>
            <a:endParaRPr lang="en-US" altLang="zh-TW" sz="2400" dirty="0">
              <a:latin typeface="黑体"/>
              <a:ea typeface="黑体"/>
              <a:cs typeface="黑体"/>
            </a:endParaRPr>
          </a:p>
          <a:p>
            <a:pPr marL="800100" lvl="1" indent="-342900">
              <a:buFont typeface="Arial"/>
              <a:buChar char="•"/>
            </a:pPr>
            <a:r>
              <a:rPr lang="en-US" altLang="zh-TW" sz="2400" dirty="0" smtClean="0">
                <a:latin typeface="黑体"/>
                <a:ea typeface="黑体"/>
                <a:cs typeface="黑体"/>
              </a:rPr>
              <a:t>18 </a:t>
            </a:r>
            <a:r>
              <a:rPr lang="zh-TW" altLang="en-US" sz="2400" dirty="0">
                <a:latin typeface="黑体"/>
                <a:ea typeface="黑体"/>
                <a:cs typeface="黑体"/>
              </a:rPr>
              <a:t>请你们为我们祷告，因我们自觉良心无亏，愿意凡事按正道而行。 </a:t>
            </a:r>
            <a:endParaRPr lang="en-US" altLang="zh-TW" sz="2400" dirty="0" smtClean="0">
              <a:latin typeface="黑体"/>
              <a:ea typeface="黑体"/>
              <a:cs typeface="黑体"/>
            </a:endParaRPr>
          </a:p>
          <a:p>
            <a:pPr marL="800100" lvl="1" indent="-342900">
              <a:buFont typeface="Arial"/>
              <a:buChar char="•"/>
            </a:pPr>
            <a:r>
              <a:rPr lang="en-US" altLang="zh-TW" sz="2400" dirty="0" smtClean="0">
                <a:latin typeface="黑体"/>
                <a:ea typeface="黑体"/>
                <a:cs typeface="黑体"/>
              </a:rPr>
              <a:t>19 </a:t>
            </a:r>
            <a:r>
              <a:rPr lang="zh-TW" altLang="en-US" sz="2400" dirty="0">
                <a:latin typeface="黑体"/>
                <a:ea typeface="黑体"/>
                <a:cs typeface="黑体"/>
              </a:rPr>
              <a:t>我更求你们为我祷告，使我快些回到你们那里去</a:t>
            </a:r>
            <a:endParaRPr lang="en-US" altLang="zh-TW" sz="2400" dirty="0">
              <a:latin typeface="黑体"/>
              <a:ea typeface="黑体"/>
              <a:cs typeface="黑体"/>
            </a:endParaRPr>
          </a:p>
          <a:p>
            <a:pPr marL="800100" lvl="1" indent="-342900">
              <a:buFont typeface="Arial"/>
              <a:buChar char="•"/>
            </a:pPr>
            <a:r>
              <a:rPr lang="en-US" altLang="zh-TW" sz="2400" dirty="0">
                <a:latin typeface="黑体"/>
                <a:ea typeface="黑体"/>
                <a:cs typeface="黑体"/>
              </a:rPr>
              <a:t>20 </a:t>
            </a:r>
            <a:r>
              <a:rPr lang="zh-TW" altLang="en-US" sz="2400" dirty="0">
                <a:latin typeface="黑体"/>
                <a:ea typeface="黑体"/>
                <a:cs typeface="黑体"/>
              </a:rPr>
              <a:t>但愿赐平安的神</a:t>
            </a:r>
            <a:r>
              <a:rPr lang="zh-TW" altLang="en-US" sz="2400" dirty="0" smtClean="0">
                <a:latin typeface="黑体"/>
                <a:ea typeface="黑体"/>
                <a:cs typeface="黑体"/>
              </a:rPr>
              <a:t>，</a:t>
            </a:r>
            <a:r>
              <a:rPr lang="zh-CN" altLang="en-US" sz="2400" dirty="0" smtClean="0">
                <a:latin typeface="黑体"/>
                <a:ea typeface="黑体"/>
                <a:cs typeface="黑体"/>
              </a:rPr>
              <a:t>（</a:t>
            </a:r>
            <a:r>
              <a:rPr lang="zh-TW" altLang="en-US" sz="2400" dirty="0" smtClean="0">
                <a:latin typeface="黑体"/>
                <a:ea typeface="黑体"/>
                <a:cs typeface="黑体"/>
              </a:rPr>
              <a:t>成全</a:t>
            </a:r>
            <a:r>
              <a:rPr lang="zh-CN" altLang="en-US" sz="2400" dirty="0" smtClean="0">
                <a:latin typeface="黑体"/>
                <a:ea typeface="黑体"/>
                <a:cs typeface="黑体"/>
              </a:rPr>
              <a:t>祷告）</a:t>
            </a:r>
            <a:endParaRPr lang="en-US" sz="2400" dirty="0">
              <a:solidFill>
                <a:srgbClr val="FFFF00"/>
              </a:solidFill>
              <a:latin typeface="黑体"/>
              <a:ea typeface="黑体"/>
              <a:cs typeface="黑体"/>
            </a:endParaRPr>
          </a:p>
        </p:txBody>
      </p:sp>
    </p:spTree>
    <p:extLst>
      <p:ext uri="{BB962C8B-B14F-4D97-AF65-F5344CB8AC3E}">
        <p14:creationId xmlns:p14="http://schemas.microsoft.com/office/powerpoint/2010/main" val="2636486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9784" y="237066"/>
            <a:ext cx="6476749" cy="547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defRPr/>
            </a:pPr>
            <a:r>
              <a:rPr lang="zh-CN" altLang="en-US" sz="3600" dirty="0" smtClean="0">
                <a:latin typeface="黑体"/>
                <a:ea typeface="黑体"/>
                <a:cs typeface="黑体"/>
              </a:rPr>
              <a:t>对于</a:t>
            </a:r>
            <a:r>
              <a:rPr lang="zh-TW" altLang="en-US" sz="3600" dirty="0" smtClean="0">
                <a:latin typeface="黑体"/>
                <a:ea typeface="黑体"/>
                <a:cs typeface="黑体"/>
              </a:rPr>
              <a:t>引导</a:t>
            </a:r>
            <a:r>
              <a:rPr lang="zh-CN" altLang="en-US" sz="3600" dirty="0" smtClean="0">
                <a:latin typeface="黑体"/>
                <a:ea typeface="黑体"/>
                <a:cs typeface="黑体"/>
              </a:rPr>
              <a:t>我</a:t>
            </a:r>
            <a:r>
              <a:rPr lang="zh-TW" altLang="en-US" sz="3600" dirty="0" smtClean="0">
                <a:latin typeface="黑体"/>
                <a:ea typeface="黑体"/>
                <a:cs typeface="黑体"/>
              </a:rPr>
              <a:t>们的</a:t>
            </a:r>
            <a:r>
              <a:rPr lang="zh-CN" altLang="en-US" sz="3600" dirty="0" smtClean="0">
                <a:latin typeface="黑体"/>
                <a:ea typeface="黑体"/>
                <a:cs typeface="黑体"/>
              </a:rPr>
              <a:t>，我们要：</a:t>
            </a:r>
            <a:endParaRPr lang="en-US" altLang="zh-CN" sz="3600" dirty="0" smtClean="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zh-CN" altLang="zh-CN" sz="3600" dirty="0" smtClean="0">
                <a:latin typeface="黑体"/>
                <a:ea typeface="黑体"/>
                <a:cs typeface="黑体"/>
              </a:rPr>
              <a:t>7</a:t>
            </a:r>
            <a:r>
              <a:rPr lang="en-US" altLang="zh-CN" sz="3600" dirty="0" smtClean="0">
                <a:latin typeface="黑体"/>
                <a:ea typeface="黑体"/>
                <a:cs typeface="黑体"/>
              </a:rPr>
              <a:t>-8</a:t>
            </a:r>
            <a:r>
              <a:rPr lang="zh-CN" altLang="en-US" sz="3600" dirty="0" smtClean="0">
                <a:latin typeface="黑体"/>
                <a:ea typeface="黑体"/>
                <a:cs typeface="黑体"/>
              </a:rPr>
              <a:t>）</a:t>
            </a:r>
            <a:r>
              <a:rPr lang="zh-TW" altLang="en-US" sz="3600" dirty="0" smtClean="0">
                <a:latin typeface="黑体"/>
                <a:ea typeface="黑体"/>
                <a:cs typeface="黑体"/>
              </a:rPr>
              <a:t>想念</a:t>
            </a:r>
            <a:r>
              <a:rPr lang="zh-CN" altLang="en-US" sz="3600" dirty="0">
                <a:latin typeface="黑体"/>
                <a:ea typeface="黑体"/>
                <a:cs typeface="黑体"/>
              </a:rPr>
              <a:t>，效法</a:t>
            </a:r>
            <a:r>
              <a:rPr lang="zh-TW" altLang="en-US" sz="3600" dirty="0">
                <a:latin typeface="黑体"/>
                <a:ea typeface="黑体"/>
                <a:cs typeface="黑体"/>
              </a:rPr>
              <a:t>他们</a:t>
            </a:r>
            <a:endParaRPr lang="en-US" altLang="zh-TW" sz="3600" dirty="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en-US" altLang="zh-CN" sz="3600" dirty="0" smtClean="0">
                <a:latin typeface="黑体"/>
                <a:ea typeface="黑体"/>
                <a:cs typeface="黑体"/>
              </a:rPr>
              <a:t>17</a:t>
            </a:r>
            <a:r>
              <a:rPr lang="zh-CN" altLang="en-US" sz="3600" dirty="0" smtClean="0">
                <a:latin typeface="黑体"/>
                <a:ea typeface="黑体"/>
                <a:cs typeface="黑体"/>
              </a:rPr>
              <a:t>）</a:t>
            </a:r>
            <a:r>
              <a:rPr lang="zh-TW" altLang="en-US" sz="3600" dirty="0" smtClean="0">
                <a:latin typeface="黑体"/>
                <a:ea typeface="黑体"/>
                <a:cs typeface="黑体"/>
              </a:rPr>
              <a:t>依从他们</a:t>
            </a:r>
            <a:endParaRPr lang="en-US" altLang="zh-TW"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a:t>
            </a:r>
            <a:r>
              <a:rPr lang="en-US" altLang="zh-TW" sz="3600" dirty="0" smtClean="0">
                <a:latin typeface="黑体"/>
                <a:ea typeface="黑体"/>
                <a:cs typeface="黑体"/>
              </a:rPr>
              <a:t>1</a:t>
            </a:r>
            <a:r>
              <a:rPr lang="en-US" altLang="zh-CN" sz="3600" dirty="0" smtClean="0">
                <a:latin typeface="黑体"/>
                <a:ea typeface="黑体"/>
                <a:cs typeface="黑体"/>
              </a:rPr>
              <a:t>8</a:t>
            </a:r>
            <a:r>
              <a:rPr lang="zh-CN" altLang="en-US" sz="3600" dirty="0" smtClean="0">
                <a:latin typeface="黑体"/>
                <a:ea typeface="黑体"/>
                <a:cs typeface="黑体"/>
              </a:rPr>
              <a:t>）</a:t>
            </a:r>
            <a:r>
              <a:rPr lang="zh-TW" altLang="en-US" sz="3600" dirty="0" smtClean="0">
                <a:latin typeface="黑体"/>
                <a:ea typeface="黑体"/>
                <a:cs typeface="黑体"/>
              </a:rPr>
              <a:t>为他们祷告</a:t>
            </a:r>
            <a:endParaRPr lang="en-US" altLang="zh-TW" sz="3600" dirty="0" smtClean="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en-US" altLang="zh-CN" sz="3600" dirty="0" smtClean="0">
                <a:latin typeface="黑体"/>
                <a:ea typeface="黑体"/>
                <a:cs typeface="黑体"/>
              </a:rPr>
              <a:t>24-25</a:t>
            </a:r>
            <a:r>
              <a:rPr lang="zh-CN" altLang="en-US" sz="3600" dirty="0" smtClean="0">
                <a:latin typeface="黑体"/>
                <a:ea typeface="黑体"/>
                <a:cs typeface="黑体"/>
              </a:rPr>
              <a:t>）</a:t>
            </a:r>
            <a:r>
              <a:rPr lang="zh-TW" altLang="en-US" sz="3600" dirty="0" smtClean="0">
                <a:latin typeface="黑体"/>
                <a:ea typeface="黑体"/>
                <a:cs typeface="黑体"/>
              </a:rPr>
              <a:t>问</a:t>
            </a:r>
            <a:r>
              <a:rPr lang="zh-CN" altLang="en-US" sz="3600" dirty="0" smtClean="0">
                <a:latin typeface="黑体"/>
                <a:ea typeface="黑体"/>
                <a:cs typeface="黑体"/>
              </a:rPr>
              <a:t>他</a:t>
            </a:r>
            <a:r>
              <a:rPr lang="zh-TW" altLang="en-US" sz="3600" dirty="0" smtClean="0">
                <a:latin typeface="黑体"/>
                <a:ea typeface="黑体"/>
                <a:cs typeface="黑体"/>
              </a:rPr>
              <a:t>们安</a:t>
            </a:r>
            <a:endParaRPr lang="en-US" altLang="zh-TW" sz="3600" dirty="0" smtClean="0">
              <a:latin typeface="黑体"/>
              <a:ea typeface="黑体"/>
              <a:cs typeface="黑体"/>
            </a:endParaRPr>
          </a:p>
          <a:p>
            <a:pPr marL="1028700" lvl="1" indent="-571500">
              <a:buFont typeface="Arial"/>
              <a:buChar char="•"/>
              <a:defRPr/>
            </a:pPr>
            <a:r>
              <a:rPr lang="zh-TW" altLang="en-US" sz="3200" dirty="0"/>
              <a:t>请你们问引导你们的诸位和众圣徒安。从意大利来的人也问你们安。 </a:t>
            </a:r>
            <a:endParaRPr lang="en-US" altLang="zh-TW" sz="3200" dirty="0" smtClean="0"/>
          </a:p>
          <a:p>
            <a:pPr marL="1028700" lvl="1" indent="-571500">
              <a:buFont typeface="Arial"/>
              <a:buChar char="•"/>
              <a:defRPr/>
            </a:pPr>
            <a:r>
              <a:rPr lang="zh-TW" altLang="en-US" sz="3200" dirty="0" smtClean="0"/>
              <a:t>愿恩惠常与你们众人</a:t>
            </a:r>
            <a:r>
              <a:rPr lang="zh-TW" altLang="en-US" sz="3200" dirty="0"/>
              <a:t>同在！阿门</a:t>
            </a:r>
            <a:r>
              <a:rPr lang="zh-TW" altLang="en-US" sz="3200" dirty="0" smtClean="0"/>
              <a:t>。</a:t>
            </a:r>
            <a:endParaRPr lang="zh-TW" altLang="en-US" sz="3200" dirty="0"/>
          </a:p>
        </p:txBody>
      </p:sp>
    </p:spTree>
    <p:extLst>
      <p:ext uri="{BB962C8B-B14F-4D97-AF65-F5344CB8AC3E}">
        <p14:creationId xmlns:p14="http://schemas.microsoft.com/office/powerpoint/2010/main" val="1563551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8645" y="3762106"/>
            <a:ext cx="6578350" cy="1200329"/>
          </a:xfrm>
          <a:prstGeom prst="rect">
            <a:avLst/>
          </a:prstGeom>
        </p:spPr>
        <p:txBody>
          <a:bodyPr wrap="square">
            <a:spAutoFit/>
          </a:bodyPr>
          <a:lstStyle/>
          <a:p>
            <a:pPr marL="0" lvl="1"/>
            <a:r>
              <a:rPr lang="zh-CN" altLang="en-US" sz="3600" u="sng" dirty="0" smtClean="0">
                <a:latin typeface="黑体"/>
                <a:ea typeface="黑体"/>
                <a:cs typeface="黑体"/>
              </a:rPr>
              <a:t>（来</a:t>
            </a:r>
            <a:r>
              <a:rPr lang="en-US" altLang="zh-CN" sz="3600" u="sng" dirty="0" smtClean="0">
                <a:latin typeface="黑体"/>
                <a:ea typeface="黑体"/>
                <a:cs typeface="黑体"/>
              </a:rPr>
              <a:t>13:8</a:t>
            </a:r>
            <a:r>
              <a:rPr lang="zh-CN" altLang="en-US" sz="3600" u="sng" dirty="0" smtClean="0">
                <a:latin typeface="黑体"/>
                <a:ea typeface="黑体"/>
                <a:cs typeface="黑体"/>
              </a:rPr>
              <a:t>）</a:t>
            </a:r>
            <a:r>
              <a:rPr lang="zh-TW" altLang="en-US" sz="3600" dirty="0">
                <a:latin typeface="黑体"/>
                <a:ea typeface="黑体"/>
                <a:cs typeface="黑体"/>
              </a:rPr>
              <a:t>耶稣基督昨日、今日、一直到永远，是一样</a:t>
            </a:r>
            <a:r>
              <a:rPr lang="zh-TW" altLang="en-US" sz="3600" dirty="0" smtClean="0">
                <a:latin typeface="黑体"/>
                <a:ea typeface="黑体"/>
                <a:cs typeface="黑体"/>
              </a:rPr>
              <a:t>的</a:t>
            </a:r>
            <a:r>
              <a:rPr lang="zh-CN" altLang="en-US" sz="3600" dirty="0" smtClean="0">
                <a:latin typeface="黑体"/>
                <a:ea typeface="黑体"/>
                <a:cs typeface="黑体"/>
              </a:rPr>
              <a:t>。</a:t>
            </a:r>
            <a:endParaRPr lang="en-US" altLang="zh-CN" sz="3600" dirty="0">
              <a:latin typeface="黑体"/>
              <a:ea typeface="黑体"/>
              <a:cs typeface="黑体"/>
            </a:endParaRPr>
          </a:p>
        </p:txBody>
      </p:sp>
      <p:sp>
        <p:nvSpPr>
          <p:cNvPr id="4" name="Rectangle 3"/>
          <p:cNvSpPr>
            <a:spLocks noChangeArrowheads="1"/>
          </p:cNvSpPr>
          <p:nvPr/>
        </p:nvSpPr>
        <p:spPr bwMode="auto">
          <a:xfrm>
            <a:off x="381250" y="186267"/>
            <a:ext cx="665574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lgn="ctr">
              <a:defRPr/>
            </a:pPr>
            <a:r>
              <a:rPr lang="zh-CN" altLang="en-US" sz="3600" dirty="0" smtClean="0">
                <a:latin typeface="黑体"/>
                <a:ea typeface="黑体"/>
                <a:cs typeface="黑体"/>
              </a:rPr>
              <a:t>本周挑战</a:t>
            </a:r>
            <a:endParaRPr lang="en-US" altLang="zh-CN" sz="3600" dirty="0" smtClean="0">
              <a:latin typeface="黑体"/>
              <a:ea typeface="黑体"/>
              <a:cs typeface="黑体"/>
            </a:endParaRPr>
          </a:p>
          <a:p>
            <a:pPr lvl="1">
              <a:defRPr/>
            </a:pPr>
            <a:r>
              <a:rPr lang="zh-CN" altLang="en-US" sz="3600" dirty="0" smtClean="0">
                <a:latin typeface="黑体"/>
                <a:ea typeface="黑体"/>
                <a:cs typeface="黑体"/>
              </a:rPr>
              <a:t>对于</a:t>
            </a:r>
            <a:r>
              <a:rPr lang="zh-TW" altLang="en-US" sz="3600" dirty="0" smtClean="0">
                <a:latin typeface="黑体"/>
                <a:ea typeface="黑体"/>
                <a:cs typeface="黑体"/>
              </a:rPr>
              <a:t>引导</a:t>
            </a:r>
            <a:r>
              <a:rPr lang="zh-CN" altLang="en-US" sz="3600" dirty="0" smtClean="0">
                <a:latin typeface="黑体"/>
                <a:ea typeface="黑体"/>
                <a:cs typeface="黑体"/>
              </a:rPr>
              <a:t>我</a:t>
            </a:r>
            <a:r>
              <a:rPr lang="zh-TW" altLang="en-US" sz="3600" dirty="0" smtClean="0">
                <a:latin typeface="黑体"/>
                <a:ea typeface="黑体"/>
                <a:cs typeface="黑体"/>
              </a:rPr>
              <a:t>们的</a:t>
            </a:r>
            <a:r>
              <a:rPr lang="zh-CN" altLang="en-US" sz="3600" dirty="0" smtClean="0">
                <a:latin typeface="黑体"/>
                <a:ea typeface="黑体"/>
                <a:cs typeface="黑体"/>
              </a:rPr>
              <a:t>，我们要：</a:t>
            </a:r>
            <a:endParaRPr lang="en-US" altLang="zh-CN"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想念</a:t>
            </a:r>
            <a:r>
              <a:rPr lang="zh-CN" altLang="en-US" sz="3600" dirty="0" smtClean="0">
                <a:latin typeface="黑体"/>
                <a:ea typeface="黑体"/>
                <a:cs typeface="黑体"/>
              </a:rPr>
              <a:t>，效法</a:t>
            </a:r>
            <a:r>
              <a:rPr lang="zh-TW" altLang="en-US" sz="3600" dirty="0" smtClean="0">
                <a:latin typeface="黑体"/>
                <a:ea typeface="黑体"/>
                <a:cs typeface="黑体"/>
              </a:rPr>
              <a:t>他们</a:t>
            </a:r>
            <a:r>
              <a:rPr lang="zh-CN" altLang="en-US" sz="3600" dirty="0" smtClean="0">
                <a:latin typeface="黑体"/>
                <a:ea typeface="黑体"/>
                <a:cs typeface="黑体"/>
              </a:rPr>
              <a:t>（</a:t>
            </a:r>
            <a:r>
              <a:rPr lang="zh-CN" altLang="zh-CN" sz="3600" dirty="0" smtClean="0">
                <a:latin typeface="黑体"/>
                <a:ea typeface="黑体"/>
                <a:cs typeface="黑体"/>
              </a:rPr>
              <a:t>7</a:t>
            </a:r>
            <a:r>
              <a:rPr lang="en-US" altLang="zh-CN" sz="3600" dirty="0" smtClean="0">
                <a:latin typeface="黑体"/>
                <a:ea typeface="黑体"/>
                <a:cs typeface="黑体"/>
              </a:rPr>
              <a:t>-8</a:t>
            </a:r>
            <a:r>
              <a:rPr lang="zh-CN" altLang="en-US" sz="3600" dirty="0" smtClean="0">
                <a:latin typeface="黑体"/>
                <a:ea typeface="黑体"/>
                <a:cs typeface="黑体"/>
              </a:rPr>
              <a:t>）</a:t>
            </a:r>
            <a:endParaRPr lang="en-US" altLang="zh-TW"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依从他们</a:t>
            </a:r>
            <a:r>
              <a:rPr lang="zh-CN" altLang="en-US" sz="3600" dirty="0" smtClean="0">
                <a:latin typeface="黑体"/>
                <a:ea typeface="黑体"/>
                <a:cs typeface="黑体"/>
              </a:rPr>
              <a:t>（</a:t>
            </a:r>
            <a:r>
              <a:rPr lang="en-US" altLang="zh-CN" sz="3600" dirty="0" smtClean="0">
                <a:latin typeface="黑体"/>
                <a:ea typeface="黑体"/>
                <a:cs typeface="黑体"/>
              </a:rPr>
              <a:t>17</a:t>
            </a:r>
            <a:r>
              <a:rPr lang="zh-CN" altLang="en-US" sz="3600" dirty="0" smtClean="0">
                <a:latin typeface="黑体"/>
                <a:ea typeface="黑体"/>
                <a:cs typeface="黑体"/>
              </a:rPr>
              <a:t>）</a:t>
            </a:r>
            <a:endParaRPr lang="en-US" altLang="zh-TW"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为他们祷告（</a:t>
            </a:r>
            <a:r>
              <a:rPr lang="en-US" altLang="zh-TW" sz="3600" dirty="0" smtClean="0">
                <a:latin typeface="黑体"/>
                <a:ea typeface="黑体"/>
                <a:cs typeface="黑体"/>
              </a:rPr>
              <a:t>1</a:t>
            </a:r>
            <a:r>
              <a:rPr lang="en-US" altLang="zh-CN" sz="3600" dirty="0" smtClean="0">
                <a:latin typeface="黑体"/>
                <a:ea typeface="黑体"/>
                <a:cs typeface="黑体"/>
              </a:rPr>
              <a:t>8</a:t>
            </a:r>
            <a:r>
              <a:rPr lang="zh-CN" altLang="en-US" sz="3600" dirty="0" smtClean="0">
                <a:latin typeface="黑体"/>
                <a:ea typeface="黑体"/>
                <a:cs typeface="黑体"/>
              </a:rPr>
              <a:t>）</a:t>
            </a:r>
            <a:endParaRPr lang="en-US" altLang="zh-TW"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问</a:t>
            </a:r>
            <a:r>
              <a:rPr lang="zh-CN" altLang="en-US" sz="3600" dirty="0" smtClean="0">
                <a:latin typeface="黑体"/>
                <a:ea typeface="黑体"/>
                <a:cs typeface="黑体"/>
              </a:rPr>
              <a:t>他</a:t>
            </a:r>
            <a:r>
              <a:rPr lang="zh-TW" altLang="en-US" sz="3600" dirty="0" smtClean="0">
                <a:latin typeface="黑体"/>
                <a:ea typeface="黑体"/>
                <a:cs typeface="黑体"/>
              </a:rPr>
              <a:t>们安</a:t>
            </a:r>
            <a:r>
              <a:rPr lang="zh-CN" altLang="en-US" sz="3600" dirty="0" smtClean="0">
                <a:latin typeface="黑体"/>
                <a:ea typeface="黑体"/>
                <a:cs typeface="黑体"/>
              </a:rPr>
              <a:t>（</a:t>
            </a:r>
            <a:r>
              <a:rPr lang="en-US" altLang="zh-CN" sz="3600" dirty="0" smtClean="0">
                <a:latin typeface="黑体"/>
                <a:ea typeface="黑体"/>
                <a:cs typeface="黑体"/>
              </a:rPr>
              <a:t>24-25</a:t>
            </a:r>
            <a:r>
              <a:rPr lang="zh-CN" altLang="en-US" sz="3600" dirty="0" smtClean="0">
                <a:latin typeface="黑体"/>
                <a:ea typeface="黑体"/>
                <a:cs typeface="黑体"/>
              </a:rPr>
              <a:t>）</a:t>
            </a:r>
            <a:endParaRPr lang="en-US" altLang="zh-CN" sz="3600" dirty="0">
              <a:latin typeface="黑体"/>
              <a:ea typeface="黑体"/>
              <a:cs typeface="黑体"/>
            </a:endParaRPr>
          </a:p>
        </p:txBody>
      </p:sp>
    </p:spTree>
    <p:extLst>
      <p:ext uri="{BB962C8B-B14F-4D97-AF65-F5344CB8AC3E}">
        <p14:creationId xmlns:p14="http://schemas.microsoft.com/office/powerpoint/2010/main" val="1420385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50422"/>
            <a:ext cx="6265333" cy="5509200"/>
          </a:xfrm>
          <a:prstGeom prst="rect">
            <a:avLst/>
          </a:prstGeom>
        </p:spPr>
        <p:txBody>
          <a:bodyPr wrap="square">
            <a:spAutoFit/>
          </a:bodyPr>
          <a:lstStyle/>
          <a:p>
            <a:r>
              <a:rPr lang="zh-TW" altLang="en-US" sz="3200" dirty="0">
                <a:latin typeface="华文细黑"/>
                <a:ea typeface="华文细黑"/>
                <a:cs typeface="华文细黑"/>
              </a:rPr>
              <a:t>约翰一书</a:t>
            </a:r>
            <a:r>
              <a:rPr lang="en-US" altLang="zh-TW" sz="3200" dirty="0">
                <a:latin typeface="华文细黑"/>
                <a:ea typeface="华文细黑"/>
                <a:cs typeface="华文细黑"/>
              </a:rPr>
              <a:t>2:15 </a:t>
            </a:r>
            <a:r>
              <a:rPr lang="zh-TW" altLang="en-US" sz="3200" dirty="0">
                <a:latin typeface="华文细黑"/>
                <a:ea typeface="华文细黑"/>
                <a:cs typeface="华文细黑"/>
              </a:rPr>
              <a:t>不要爱世界和世界上的事。人若爱世界，爱父的心就不在他里面了。 </a:t>
            </a:r>
            <a:r>
              <a:rPr lang="en-US" altLang="zh-TW" sz="3200" dirty="0">
                <a:latin typeface="华文细黑"/>
                <a:ea typeface="华文细黑"/>
                <a:cs typeface="华文细黑"/>
              </a:rPr>
              <a:t>16 </a:t>
            </a:r>
            <a:r>
              <a:rPr lang="zh-TW" altLang="en-US" sz="3200" dirty="0">
                <a:latin typeface="华文细黑"/>
                <a:ea typeface="华文细黑"/>
                <a:cs typeface="华文细黑"/>
              </a:rPr>
              <a:t>因为凡世界上的事，就像</a:t>
            </a:r>
            <a:r>
              <a:rPr lang="zh-TW" altLang="en-US" sz="3200" dirty="0">
                <a:solidFill>
                  <a:srgbClr val="FF0000"/>
                </a:solidFill>
                <a:latin typeface="华文细黑"/>
                <a:ea typeface="华文细黑"/>
                <a:cs typeface="华文细黑"/>
              </a:rPr>
              <a:t>肉体的情欲、眼目的情欲并</a:t>
            </a:r>
            <a:r>
              <a:rPr lang="zh-TW" altLang="en-US" sz="3200" dirty="0" smtClean="0">
                <a:solidFill>
                  <a:srgbClr val="FF0000"/>
                </a:solidFill>
                <a:latin typeface="华文细黑"/>
                <a:ea typeface="华文细黑"/>
                <a:cs typeface="华文细黑"/>
              </a:rPr>
              <a:t>今生的骄傲</a:t>
            </a:r>
            <a:r>
              <a:rPr lang="zh-TW" altLang="en-US" sz="3200" dirty="0" smtClean="0">
                <a:latin typeface="华文细黑"/>
                <a:ea typeface="华文细黑"/>
                <a:cs typeface="华文细黑"/>
              </a:rPr>
              <a:t>（</a:t>
            </a:r>
            <a:r>
              <a:rPr lang="zh-CN" altLang="en-US" sz="3200" dirty="0" smtClean="0">
                <a:latin typeface="华文细黑"/>
                <a:ea typeface="华文细黑"/>
                <a:cs typeface="华文细黑"/>
              </a:rPr>
              <a:t>被震动的</a:t>
            </a:r>
            <a:r>
              <a:rPr lang="zh-TW" altLang="en-US" sz="3200" dirty="0" smtClean="0">
                <a:latin typeface="华文细黑"/>
                <a:ea typeface="华文细黑"/>
                <a:cs typeface="华文细黑"/>
              </a:rPr>
              <a:t>）</a:t>
            </a:r>
            <a:r>
              <a:rPr lang="zh-TW" altLang="en-US" sz="3200" dirty="0">
                <a:latin typeface="华文细黑"/>
                <a:ea typeface="华文细黑"/>
                <a:cs typeface="华文细黑"/>
              </a:rPr>
              <a:t>，都不是从父来的，乃是从世界来的。 </a:t>
            </a:r>
            <a:r>
              <a:rPr lang="en-US" altLang="zh-TW" sz="3200" dirty="0">
                <a:latin typeface="华文细黑"/>
                <a:ea typeface="华文细黑"/>
                <a:cs typeface="华文细黑"/>
              </a:rPr>
              <a:t>17 </a:t>
            </a:r>
            <a:r>
              <a:rPr lang="zh-TW" altLang="en-US" sz="3200" dirty="0">
                <a:latin typeface="华文细黑"/>
                <a:ea typeface="华文细黑"/>
                <a:cs typeface="华文细黑"/>
              </a:rPr>
              <a:t>这世界和其上的情欲都要过去，</a:t>
            </a:r>
            <a:r>
              <a:rPr lang="zh-TW" altLang="en-US" sz="3200" dirty="0">
                <a:solidFill>
                  <a:srgbClr val="FFFF00"/>
                </a:solidFill>
                <a:latin typeface="华文细黑"/>
                <a:ea typeface="华文细黑"/>
                <a:cs typeface="华文细黑"/>
              </a:rPr>
              <a:t>唯独遵行神旨</a:t>
            </a:r>
            <a:r>
              <a:rPr lang="zh-TW" altLang="en-US" sz="3200" dirty="0" smtClean="0">
                <a:solidFill>
                  <a:srgbClr val="FFFF00"/>
                </a:solidFill>
                <a:latin typeface="华文细黑"/>
                <a:ea typeface="华文细黑"/>
                <a:cs typeface="华文细黑"/>
              </a:rPr>
              <a:t>意的</a:t>
            </a:r>
            <a:r>
              <a:rPr lang="zh-TW" altLang="en-US" sz="3200" dirty="0" smtClean="0">
                <a:latin typeface="华文细黑"/>
                <a:ea typeface="华文细黑"/>
                <a:cs typeface="华文细黑"/>
              </a:rPr>
              <a:t>（</a:t>
            </a:r>
            <a:r>
              <a:rPr lang="zh-CN" altLang="en-US" sz="3200" dirty="0" smtClean="0">
                <a:latin typeface="华文细黑"/>
                <a:ea typeface="华文细黑"/>
                <a:cs typeface="华文细黑"/>
              </a:rPr>
              <a:t>不被震动的</a:t>
            </a:r>
            <a:r>
              <a:rPr lang="zh-TW" altLang="en-US" sz="3200" dirty="0" smtClean="0">
                <a:latin typeface="华文细黑"/>
                <a:ea typeface="华文细黑"/>
                <a:cs typeface="华文细黑"/>
              </a:rPr>
              <a:t>），</a:t>
            </a:r>
            <a:r>
              <a:rPr lang="zh-TW" altLang="en-US" sz="3200" dirty="0">
                <a:latin typeface="华文细黑"/>
                <a:ea typeface="华文细黑"/>
                <a:cs typeface="华文细黑"/>
              </a:rPr>
              <a:t>是永远常存</a:t>
            </a:r>
            <a:r>
              <a:rPr lang="zh-TW" altLang="en-US" sz="3200" dirty="0" smtClean="0">
                <a:latin typeface="华文细黑"/>
                <a:ea typeface="华文细黑"/>
                <a:cs typeface="华文细黑"/>
              </a:rPr>
              <a:t>。</a:t>
            </a:r>
            <a:endParaRPr lang="en-US" altLang="zh-TW" sz="3200" dirty="0" smtClean="0">
              <a:latin typeface="华文细黑"/>
              <a:ea typeface="华文细黑"/>
              <a:cs typeface="华文细黑"/>
            </a:endParaRPr>
          </a:p>
          <a:p>
            <a:r>
              <a:rPr lang="zh-CN" altLang="en-US" sz="3200" dirty="0" smtClean="0">
                <a:latin typeface="华文细黑"/>
                <a:ea typeface="华文细黑"/>
                <a:cs typeface="华文细黑"/>
              </a:rPr>
              <a:t>来</a:t>
            </a:r>
            <a:r>
              <a:rPr lang="en-US" altLang="zh-CN" sz="3200" dirty="0" smtClean="0">
                <a:latin typeface="华文细黑"/>
                <a:ea typeface="华文细黑"/>
                <a:cs typeface="华文细黑"/>
              </a:rPr>
              <a:t>12:27</a:t>
            </a:r>
            <a:r>
              <a:rPr lang="zh-CN" altLang="en-US" sz="3200" dirty="0" smtClean="0">
                <a:latin typeface="华文细黑"/>
                <a:ea typeface="华文细黑"/>
                <a:cs typeface="华文细黑"/>
              </a:rPr>
              <a:t>受造之物都要挪去</a:t>
            </a:r>
            <a:r>
              <a:rPr lang="zh-CN" altLang="en-US" sz="3200" dirty="0">
                <a:latin typeface="华文细黑"/>
                <a:ea typeface="华文细黑"/>
                <a:cs typeface="华文细黑"/>
              </a:rPr>
              <a:t>，</a:t>
            </a:r>
            <a:r>
              <a:rPr lang="zh-CN" altLang="en-US" sz="3200" dirty="0" smtClean="0">
                <a:latin typeface="华文细黑"/>
                <a:ea typeface="华文细黑"/>
                <a:cs typeface="华文细黑"/>
              </a:rPr>
              <a:t>使那不被震动的常存</a:t>
            </a:r>
            <a:endParaRPr lang="en-US" sz="3200" dirty="0">
              <a:latin typeface="华文细黑"/>
              <a:ea typeface="华文细黑"/>
              <a:cs typeface="华文细黑"/>
            </a:endParaRPr>
          </a:p>
        </p:txBody>
      </p:sp>
    </p:spTree>
    <p:extLst>
      <p:ext uri="{BB962C8B-B14F-4D97-AF65-F5344CB8AC3E}">
        <p14:creationId xmlns:p14="http://schemas.microsoft.com/office/powerpoint/2010/main" val="32764699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14902234"/>
              </p:ext>
            </p:extLst>
          </p:nvPr>
        </p:nvGraphicFramePr>
        <p:xfrm>
          <a:off x="0" y="233680"/>
          <a:ext cx="7840135" cy="5093547"/>
        </p:xfrm>
        <a:graphic>
          <a:graphicData uri="http://schemas.openxmlformats.org/drawingml/2006/table">
            <a:tbl>
              <a:tblPr firstRow="1" bandRow="1">
                <a:tableStyleId>{5C22544A-7EE6-4342-B048-85BDC9FD1C3A}</a:tableStyleId>
              </a:tblPr>
              <a:tblGrid>
                <a:gridCol w="931335"/>
                <a:gridCol w="2285569"/>
                <a:gridCol w="2862164"/>
                <a:gridCol w="1761067"/>
              </a:tblGrid>
              <a:tr h="457201">
                <a:tc>
                  <a:txBody>
                    <a:bodyPr/>
                    <a:lstStyle/>
                    <a:p>
                      <a:r>
                        <a:rPr lang="zh-CN" altLang="en-US" sz="2800" b="0" i="0" dirty="0" smtClean="0">
                          <a:latin typeface="华文细黑"/>
                          <a:ea typeface="华文细黑"/>
                          <a:cs typeface="华文细黑"/>
                        </a:rPr>
                        <a:t>人的</a:t>
                      </a:r>
                      <a:endParaRPr lang="en-US" altLang="zh-CN" sz="2800" b="0" i="0" dirty="0" smtClean="0">
                        <a:latin typeface="华文细黑"/>
                        <a:ea typeface="华文细黑"/>
                        <a:cs typeface="华文细黑"/>
                      </a:endParaRPr>
                    </a:p>
                    <a:p>
                      <a:r>
                        <a:rPr lang="zh-CN" altLang="en-US" sz="2800" b="0" i="0" dirty="0" smtClean="0">
                          <a:latin typeface="华文细黑"/>
                          <a:ea typeface="华文细黑"/>
                          <a:cs typeface="华文细黑"/>
                        </a:rPr>
                        <a:t>需求</a:t>
                      </a:r>
                      <a:endParaRPr lang="en-US" sz="2800" b="0" i="0" dirty="0">
                        <a:latin typeface="华文细黑"/>
                        <a:ea typeface="华文细黑"/>
                        <a:cs typeface="华文细黑"/>
                      </a:endParaRPr>
                    </a:p>
                  </a:txBody>
                  <a:tcPr/>
                </a:tc>
                <a:tc>
                  <a:txBody>
                    <a:bodyPr/>
                    <a:lstStyle/>
                    <a:p>
                      <a:r>
                        <a:rPr lang="zh-CN" altLang="en-US" sz="2800" b="0" i="0" dirty="0" smtClean="0">
                          <a:latin typeface="华文细黑"/>
                          <a:ea typeface="华文细黑"/>
                          <a:cs typeface="华文细黑"/>
                        </a:rPr>
                        <a:t>被震动的</a:t>
                      </a:r>
                      <a:endParaRPr lang="en-US" altLang="zh-CN" sz="2800" b="0" i="0" dirty="0" smtClean="0">
                        <a:latin typeface="华文细黑"/>
                        <a:ea typeface="华文细黑"/>
                        <a:cs typeface="华文细黑"/>
                      </a:endParaRPr>
                    </a:p>
                    <a:p>
                      <a:r>
                        <a:rPr lang="zh-CN" altLang="en-US" sz="2800" b="0" i="0" dirty="0" smtClean="0">
                          <a:latin typeface="华文细黑"/>
                          <a:ea typeface="华文细黑"/>
                          <a:cs typeface="华文细黑"/>
                        </a:rPr>
                        <a:t>人的方法</a:t>
                      </a:r>
                      <a:endParaRPr lang="en-US" sz="2800" b="0" i="0" dirty="0">
                        <a:latin typeface="华文细黑"/>
                        <a:ea typeface="华文细黑"/>
                        <a:cs typeface="华文细黑"/>
                      </a:endParaRPr>
                    </a:p>
                  </a:txBody>
                  <a:tcPr/>
                </a:tc>
                <a:tc>
                  <a:txBody>
                    <a:bodyPr/>
                    <a:lstStyle/>
                    <a:p>
                      <a:r>
                        <a:rPr lang="zh-CN" altLang="en-US" sz="2800" b="0" i="0" dirty="0" smtClean="0">
                          <a:latin typeface="华文细黑"/>
                          <a:ea typeface="华文细黑"/>
                          <a:cs typeface="华文细黑"/>
                        </a:rPr>
                        <a:t>更美的赠言</a:t>
                      </a:r>
                      <a:endParaRPr lang="en-US" altLang="zh-CN" sz="2800" b="0" i="0" dirty="0" smtClean="0">
                        <a:latin typeface="华文细黑"/>
                        <a:ea typeface="华文细黑"/>
                        <a:cs typeface="华文细黑"/>
                      </a:endParaRPr>
                    </a:p>
                    <a:p>
                      <a:r>
                        <a:rPr lang="zh-CN" altLang="en-US" sz="2800" b="0" i="0" dirty="0" smtClean="0">
                          <a:latin typeface="华文细黑"/>
                          <a:ea typeface="华文细黑"/>
                          <a:cs typeface="华文细黑"/>
                        </a:rPr>
                        <a:t>神的方法</a:t>
                      </a:r>
                      <a:endParaRPr lang="en-US" sz="2800" b="0" i="0" dirty="0">
                        <a:latin typeface="华文细黑"/>
                        <a:ea typeface="华文细黑"/>
                        <a:cs typeface="华文细黑"/>
                      </a:endParaRPr>
                    </a:p>
                  </a:txBody>
                  <a:tcPr/>
                </a:tc>
                <a:tc>
                  <a:txBody>
                    <a:bodyPr/>
                    <a:lstStyle/>
                    <a:p>
                      <a:r>
                        <a:rPr lang="zh-CN" altLang="en-US" sz="2800" b="0" i="0" dirty="0" smtClean="0">
                          <a:latin typeface="华文细黑"/>
                          <a:ea typeface="华文细黑"/>
                          <a:cs typeface="华文细黑"/>
                        </a:rPr>
                        <a:t>不被震动的国</a:t>
                      </a:r>
                      <a:endParaRPr lang="en-US" sz="2800" b="0" i="0" dirty="0">
                        <a:latin typeface="华文细黑"/>
                        <a:ea typeface="华文细黑"/>
                        <a:cs typeface="华文细黑"/>
                      </a:endParaRPr>
                    </a:p>
                  </a:txBody>
                  <a:tcPr/>
                </a:tc>
              </a:tr>
              <a:tr h="1513841">
                <a:tc>
                  <a:txBody>
                    <a:bodyPr/>
                    <a:lstStyle/>
                    <a:p>
                      <a:pPr marL="0" indent="0">
                        <a:buFont typeface="Wingdings" charset="2"/>
                        <a:buNone/>
                        <a:defRPr/>
                      </a:pPr>
                      <a:r>
                        <a:rPr lang="zh-CN" altLang="en-US" sz="2800" b="0" i="0" dirty="0" smtClean="0">
                          <a:solidFill>
                            <a:srgbClr val="000000"/>
                          </a:solidFill>
                          <a:latin typeface="华文细黑"/>
                          <a:ea typeface="华文细黑"/>
                          <a:cs typeface="华文细黑"/>
                        </a:rPr>
                        <a:t>肉体</a:t>
                      </a:r>
                      <a:endParaRPr lang="en-US" altLang="zh-TW" sz="2800" b="0" i="0" dirty="0" smtClean="0">
                        <a:solidFill>
                          <a:srgbClr val="000000"/>
                        </a:solidFill>
                        <a:latin typeface="华文细黑"/>
                        <a:ea typeface="华文细黑"/>
                        <a:cs typeface="华文细黑"/>
                      </a:endParaRPr>
                    </a:p>
                  </a:txBody>
                  <a:tcPr/>
                </a:tc>
                <a:tc>
                  <a:txBody>
                    <a:bodyPr/>
                    <a:lstStyle/>
                    <a:p>
                      <a:pPr marL="0" indent="0">
                        <a:buFont typeface="Wingdings" charset="2"/>
                        <a:buNone/>
                        <a:defRPr/>
                      </a:pPr>
                      <a:r>
                        <a:rPr lang="zh-CN" altLang="en-US" sz="2800" b="0" i="0" dirty="0" smtClean="0">
                          <a:solidFill>
                            <a:srgbClr val="000000"/>
                          </a:solidFill>
                          <a:latin typeface="华文细黑"/>
                          <a:ea typeface="华文细黑"/>
                          <a:cs typeface="华文细黑"/>
                        </a:rPr>
                        <a:t>贪婪</a:t>
                      </a:r>
                      <a:endParaRPr lang="en-US" altLang="zh-CN" sz="2800" b="0" i="0" dirty="0" smtClean="0">
                        <a:solidFill>
                          <a:srgbClr val="000000"/>
                        </a:solidFill>
                        <a:latin typeface="华文细黑"/>
                        <a:ea typeface="华文细黑"/>
                        <a:cs typeface="华文细黑"/>
                      </a:endParaRPr>
                    </a:p>
                    <a:p>
                      <a:pPr marL="0" indent="0">
                        <a:buFont typeface="Wingdings" charset="2"/>
                        <a:buNone/>
                        <a:defRPr/>
                      </a:pPr>
                      <a:r>
                        <a:rPr lang="zh-CN" altLang="en-US" sz="2800" b="0" i="0" dirty="0" smtClean="0">
                          <a:solidFill>
                            <a:srgbClr val="000000"/>
                          </a:solidFill>
                          <a:latin typeface="华文细黑"/>
                          <a:ea typeface="华文细黑"/>
                          <a:cs typeface="华文细黑"/>
                        </a:rPr>
                        <a:t>永远不满足</a:t>
                      </a:r>
                      <a:endParaRPr lang="en-US" altLang="zh-CN" sz="2800" b="0" i="0" dirty="0" smtClean="0">
                        <a:solidFill>
                          <a:srgbClr val="000000"/>
                        </a:solidFill>
                        <a:latin typeface="华文细黑"/>
                        <a:ea typeface="华文细黑"/>
                        <a:cs typeface="华文细黑"/>
                      </a:endParaRPr>
                    </a:p>
                    <a:p>
                      <a:pPr marL="0" indent="0">
                        <a:buFont typeface="Wingdings" charset="2"/>
                        <a:buNone/>
                        <a:defRPr/>
                      </a:pPr>
                      <a:r>
                        <a:rPr lang="zh-TW" altLang="en-US" sz="2800" b="0" i="0" dirty="0" smtClean="0">
                          <a:solidFill>
                            <a:srgbClr val="000000"/>
                          </a:solidFill>
                          <a:latin typeface="华文细黑"/>
                          <a:ea typeface="华文细黑"/>
                          <a:cs typeface="华文细黑"/>
                        </a:rPr>
                        <a:t>肉体的情欲</a:t>
                      </a:r>
                      <a:endParaRPr lang="en-US" altLang="zh-TW" sz="2800" b="0" i="0" dirty="0" smtClean="0">
                        <a:solidFill>
                          <a:srgbClr val="000000"/>
                        </a:solidFill>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800" b="0" i="0" dirty="0" smtClean="0">
                          <a:latin typeface="华文细黑"/>
                          <a:ea typeface="华文细黑"/>
                          <a:cs typeface="华文细黑"/>
                        </a:rPr>
                        <a:t>忠心，</a:t>
                      </a:r>
                      <a:r>
                        <a:rPr lang="zh-CN" altLang="en-US" sz="2800" b="0" i="0" dirty="0" smtClean="0">
                          <a:latin typeface="华文细黑"/>
                          <a:ea typeface="华文细黑"/>
                          <a:cs typeface="华文细黑"/>
                        </a:rPr>
                        <a:t>有余扶助软弱</a:t>
                      </a:r>
                      <a:r>
                        <a:rPr lang="zh-CN" altLang="en-US" sz="2800" b="0" i="0" dirty="0" smtClean="0">
                          <a:latin typeface="华文细黑"/>
                          <a:ea typeface="华文细黑"/>
                          <a:cs typeface="华文细黑"/>
                        </a:rPr>
                        <a:t>，施与受更为有福</a:t>
                      </a:r>
                      <a:r>
                        <a:rPr lang="en-US" altLang="zh-CN" sz="2800" b="0" i="0" dirty="0" smtClean="0">
                          <a:latin typeface="华文细黑"/>
                          <a:ea typeface="华文细黑"/>
                          <a:cs typeface="华文细黑"/>
                        </a:rPr>
                        <a:t>(</a:t>
                      </a:r>
                      <a:r>
                        <a:rPr lang="zh-CHT" altLang="en-US" sz="2800" b="0" i="0" dirty="0" smtClean="0">
                          <a:latin typeface="华文细黑"/>
                          <a:ea typeface="华文细黑"/>
                          <a:cs typeface="华文细黑"/>
                        </a:rPr>
                        <a:t>徒</a:t>
                      </a:r>
                      <a:r>
                        <a:rPr lang="en-US" altLang="zh-CHT" sz="2800" b="0" i="0" dirty="0" smtClean="0">
                          <a:latin typeface="华文细黑"/>
                          <a:ea typeface="华文细黑"/>
                          <a:cs typeface="华文细黑"/>
                        </a:rPr>
                        <a:t>20:35</a:t>
                      </a:r>
                      <a:r>
                        <a:rPr lang="en-US" altLang="zh-CN" sz="2800" b="0" i="0" dirty="0" smtClean="0">
                          <a:latin typeface="华文细黑"/>
                          <a:ea typeface="华文细黑"/>
                          <a:cs typeface="华文细黑"/>
                        </a:rPr>
                        <a:t>)</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b="0" i="0" dirty="0" smtClean="0">
                          <a:latin typeface="华文细黑"/>
                          <a:ea typeface="华文细黑"/>
                          <a:cs typeface="华文细黑"/>
                        </a:rPr>
                        <a:t>用爱心接待客旅</a:t>
                      </a:r>
                      <a:r>
                        <a:rPr lang="en-US" altLang="zh-CN" sz="2800" b="0" i="0" dirty="0" smtClean="0">
                          <a:solidFill>
                            <a:srgbClr val="000000"/>
                          </a:solidFill>
                          <a:latin typeface="华文细黑"/>
                          <a:ea typeface="华文细黑"/>
                          <a:cs typeface="华文细黑"/>
                        </a:rPr>
                        <a:t>(13:</a:t>
                      </a:r>
                      <a:r>
                        <a:rPr lang="zh-CN" altLang="zh-CN" sz="2800" b="0" i="0" dirty="0" smtClean="0">
                          <a:solidFill>
                            <a:srgbClr val="000000"/>
                          </a:solidFill>
                          <a:latin typeface="华文细黑"/>
                          <a:ea typeface="华文细黑"/>
                          <a:cs typeface="华文细黑"/>
                        </a:rPr>
                        <a:t>1</a:t>
                      </a:r>
                      <a:r>
                        <a:rPr lang="en-US" altLang="zh-CN" sz="2800" b="0" i="0" dirty="0" smtClean="0">
                          <a:solidFill>
                            <a:srgbClr val="000000"/>
                          </a:solidFill>
                          <a:latin typeface="华文细黑"/>
                          <a:ea typeface="华文细黑"/>
                          <a:cs typeface="华文细黑"/>
                        </a:rPr>
                        <a:t>-3)</a:t>
                      </a:r>
                      <a:endParaRPr lang="en-US" sz="2800" b="0" i="0" dirty="0" smtClean="0">
                        <a:solidFill>
                          <a:srgbClr val="000000"/>
                        </a:solidFill>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800" b="0" i="0" dirty="0" smtClean="0">
                          <a:solidFill>
                            <a:schemeClr val="bg1"/>
                          </a:solidFill>
                          <a:latin typeface="华文细黑"/>
                          <a:ea typeface="华文细黑"/>
                          <a:cs typeface="华文细黑"/>
                        </a:rPr>
                        <a:t>神的供应</a:t>
                      </a:r>
                      <a:endParaRPr lang="en-US" sz="2800" b="0" i="0" dirty="0" smtClean="0">
                        <a:solidFill>
                          <a:schemeClr val="bg1"/>
                        </a:solidFill>
                        <a:latin typeface="华文细黑"/>
                        <a:ea typeface="华文细黑"/>
                        <a:cs typeface="华文细黑"/>
                      </a:endParaRPr>
                    </a:p>
                  </a:txBody>
                  <a:tcPr/>
                </a:tc>
              </a:tr>
              <a:tr h="978748">
                <a:tc>
                  <a:txBody>
                    <a:bodyPr/>
                    <a:lstStyle/>
                    <a:p>
                      <a:pPr marL="0" indent="0">
                        <a:buFont typeface="Wingdings" charset="2"/>
                        <a:buNone/>
                        <a:defRPr/>
                      </a:pPr>
                      <a:r>
                        <a:rPr lang="zh-CN" altLang="en-US" sz="2800" b="0" i="0" kern="1200" dirty="0" smtClean="0">
                          <a:solidFill>
                            <a:schemeClr val="bg1"/>
                          </a:solidFill>
                          <a:effectLst/>
                          <a:latin typeface="华文细黑"/>
                          <a:ea typeface="华文细黑"/>
                          <a:cs typeface="华文细黑"/>
                        </a:rPr>
                        <a:t>考验</a:t>
                      </a:r>
                      <a:endParaRPr lang="zh-TW" altLang="en-US" sz="2800" b="0" i="0" kern="1200" dirty="0" smtClean="0">
                        <a:solidFill>
                          <a:schemeClr val="bg1"/>
                        </a:solidFill>
                        <a:effectLst/>
                        <a:latin typeface="华文细黑"/>
                        <a:ea typeface="华文细黑"/>
                        <a:cs typeface="华文细黑"/>
                      </a:endParaRPr>
                    </a:p>
                  </a:txBody>
                  <a:tcPr/>
                </a:tc>
                <a:tc>
                  <a:txBody>
                    <a:bodyPr/>
                    <a:lstStyle/>
                    <a:p>
                      <a:pPr marL="0" indent="0">
                        <a:buFont typeface="Wingdings" charset="2"/>
                        <a:buNone/>
                        <a:defRPr/>
                      </a:pPr>
                      <a:r>
                        <a:rPr lang="zh-TW" altLang="en-US" sz="2800" b="0" i="0" dirty="0" smtClean="0">
                          <a:solidFill>
                            <a:schemeClr val="bg1"/>
                          </a:solidFill>
                          <a:latin typeface="华文细黑"/>
                          <a:ea typeface="华文细黑"/>
                          <a:cs typeface="华文细黑"/>
                        </a:rPr>
                        <a:t>眼目的情欲</a:t>
                      </a:r>
                      <a:endParaRPr lang="en-US" altLang="zh-TW" sz="2800" b="0" i="0" dirty="0" smtClean="0">
                        <a:solidFill>
                          <a:schemeClr val="bg1"/>
                        </a:solidFill>
                        <a:latin typeface="华文细黑"/>
                        <a:ea typeface="华文细黑"/>
                        <a:cs typeface="华文细黑"/>
                      </a:endParaRPr>
                    </a:p>
                    <a:p>
                      <a:pPr marL="571500" indent="-571500">
                        <a:buFont typeface="Wingdings" charset="2"/>
                        <a:buChar char="u"/>
                        <a:defRPr/>
                      </a:pPr>
                      <a:endParaRPr lang="zh-TW" altLang="en-US" sz="2800" b="0" i="0" kern="1200" dirty="0" smtClean="0">
                        <a:solidFill>
                          <a:schemeClr val="bg1"/>
                        </a:solidFill>
                        <a:effectLst/>
                        <a:latin typeface="华文细黑"/>
                        <a:ea typeface="华文细黑"/>
                        <a:cs typeface="华文细黑"/>
                      </a:endParaRPr>
                    </a:p>
                  </a:txBody>
                  <a:tcPr/>
                </a:tc>
                <a:tc>
                  <a:txBody>
                    <a:bodyPr/>
                    <a:lstStyle/>
                    <a:p>
                      <a:r>
                        <a:rPr lang="zh-TW" altLang="en-US" sz="2800" b="0" i="0" dirty="0" smtClean="0">
                          <a:latin typeface="华文细黑"/>
                          <a:ea typeface="华文细黑"/>
                          <a:cs typeface="华文细黑"/>
                        </a:rPr>
                        <a:t>婚姻人人都当尊重</a:t>
                      </a:r>
                      <a:r>
                        <a:rPr lang="en-US" altLang="zh-TW" sz="2800" b="0" i="0" dirty="0" smtClean="0">
                          <a:latin typeface="华文细黑"/>
                          <a:ea typeface="华文细黑"/>
                          <a:cs typeface="华文细黑"/>
                        </a:rPr>
                        <a:t>(</a:t>
                      </a:r>
                      <a:r>
                        <a:rPr lang="en-US" altLang="zh-CN" sz="2800" b="0" i="0" dirty="0" smtClean="0">
                          <a:solidFill>
                            <a:schemeClr val="bg1"/>
                          </a:solidFill>
                          <a:latin typeface="华文细黑"/>
                          <a:ea typeface="华文细黑"/>
                          <a:cs typeface="华文细黑"/>
                        </a:rPr>
                        <a:t>13:</a:t>
                      </a:r>
                      <a:r>
                        <a:rPr lang="zh-CN" altLang="zh-CN" sz="2800" b="0" i="0" dirty="0" smtClean="0">
                          <a:solidFill>
                            <a:schemeClr val="bg1"/>
                          </a:solidFill>
                          <a:latin typeface="华文细黑"/>
                          <a:ea typeface="华文细黑"/>
                          <a:cs typeface="华文细黑"/>
                        </a:rPr>
                        <a:t>4</a:t>
                      </a:r>
                      <a:r>
                        <a:rPr lang="en-US" altLang="zh-CN" sz="2800" b="0" i="0" dirty="0" smtClean="0">
                          <a:solidFill>
                            <a:schemeClr val="bg1"/>
                          </a:solidFill>
                          <a:latin typeface="华文细黑"/>
                          <a:ea typeface="华文细黑"/>
                          <a:cs typeface="华文细黑"/>
                        </a:rPr>
                        <a:t>)</a:t>
                      </a:r>
                      <a:endParaRPr lang="en-US" sz="2800" b="0" i="0" dirty="0">
                        <a:solidFill>
                          <a:schemeClr val="bg1"/>
                        </a:solidFill>
                        <a:latin typeface="华文细黑"/>
                        <a:ea typeface="华文细黑"/>
                        <a:cs typeface="华文细黑"/>
                      </a:endParaRPr>
                    </a:p>
                  </a:txBody>
                  <a:tcPr/>
                </a:tc>
                <a:tc>
                  <a:txBody>
                    <a:bodyPr/>
                    <a:lstStyle/>
                    <a:p>
                      <a:r>
                        <a:rPr lang="zh-CN" altLang="en-US" sz="2800" b="0" i="0" dirty="0" smtClean="0">
                          <a:solidFill>
                            <a:schemeClr val="bg1"/>
                          </a:solidFill>
                          <a:latin typeface="华文细黑"/>
                          <a:ea typeface="华文细黑"/>
                          <a:cs typeface="华文细黑"/>
                        </a:rPr>
                        <a:t>神的圣洁</a:t>
                      </a:r>
                      <a:endParaRPr lang="en-US" sz="2800" b="0" i="0" dirty="0">
                        <a:solidFill>
                          <a:schemeClr val="bg1"/>
                        </a:solidFill>
                        <a:latin typeface="华文细黑"/>
                        <a:ea typeface="华文细黑"/>
                        <a:cs typeface="华文细黑"/>
                      </a:endParaRPr>
                    </a:p>
                  </a:txBody>
                  <a:tcPr/>
                </a:tc>
              </a:tr>
              <a:tr h="287150">
                <a:tc>
                  <a:txBody>
                    <a:bodyPr/>
                    <a:lstStyle/>
                    <a:p>
                      <a:r>
                        <a:rPr lang="zh-CN" altLang="en-US" sz="2800" b="0" i="0" dirty="0" smtClean="0">
                          <a:solidFill>
                            <a:srgbClr val="000000"/>
                          </a:solidFill>
                          <a:latin typeface="华文细黑"/>
                          <a:ea typeface="华文细黑"/>
                          <a:cs typeface="华文细黑"/>
                        </a:rPr>
                        <a:t>荣耀</a:t>
                      </a:r>
                      <a:endParaRPr lang="en-US" sz="2800" b="0" i="0" dirty="0">
                        <a:solidFill>
                          <a:srgbClr val="000000"/>
                        </a:solidFill>
                        <a:latin typeface="华文细黑"/>
                        <a:ea typeface="华文细黑"/>
                        <a:cs typeface="华文细黑"/>
                      </a:endParaRPr>
                    </a:p>
                  </a:txBody>
                  <a:tcPr/>
                </a:tc>
                <a:tc>
                  <a:txBody>
                    <a:bodyPr/>
                    <a:lstStyle/>
                    <a:p>
                      <a:r>
                        <a:rPr lang="zh-TW" altLang="en-US" sz="2800" b="0" i="0" dirty="0" smtClean="0">
                          <a:solidFill>
                            <a:srgbClr val="000000"/>
                          </a:solidFill>
                          <a:latin typeface="华文细黑"/>
                          <a:ea typeface="华文细黑"/>
                          <a:cs typeface="华文细黑"/>
                        </a:rPr>
                        <a:t>今生的骄傲</a:t>
                      </a:r>
                      <a:endParaRPr lang="en-US" altLang="zh-TW" sz="2800" b="0" i="0" dirty="0" smtClean="0">
                        <a:solidFill>
                          <a:srgbClr val="000000"/>
                        </a:solidFill>
                        <a:latin typeface="华文细黑"/>
                        <a:ea typeface="华文细黑"/>
                        <a:cs typeface="华文细黑"/>
                      </a:endParaRPr>
                    </a:p>
                    <a:p>
                      <a:r>
                        <a:rPr lang="zh-CN" altLang="en-US" sz="2800" b="0" i="0" dirty="0" smtClean="0">
                          <a:solidFill>
                            <a:srgbClr val="000000"/>
                          </a:solidFill>
                          <a:latin typeface="华文细黑"/>
                          <a:ea typeface="华文细黑"/>
                          <a:cs typeface="华文细黑"/>
                        </a:rPr>
                        <a:t>被神降为卑</a:t>
                      </a:r>
                      <a:endParaRPr lang="en-US" sz="2800" b="0" i="0" dirty="0">
                        <a:solidFill>
                          <a:srgbClr val="000000"/>
                        </a:solidFill>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b="0" i="0" dirty="0" smtClean="0">
                          <a:latin typeface="华文细黑"/>
                          <a:ea typeface="华文细黑"/>
                          <a:cs typeface="华文细黑"/>
                        </a:rPr>
                        <a:t>要以自己所有的为足</a:t>
                      </a:r>
                      <a:r>
                        <a:rPr lang="en-US" altLang="zh-CN" sz="2800" b="0" i="0" dirty="0" smtClean="0">
                          <a:solidFill>
                            <a:srgbClr val="000000"/>
                          </a:solidFill>
                          <a:latin typeface="华文细黑"/>
                          <a:ea typeface="华文细黑"/>
                          <a:cs typeface="华文细黑"/>
                        </a:rPr>
                        <a:t>(13:</a:t>
                      </a:r>
                      <a:r>
                        <a:rPr lang="zh-CN" altLang="zh-CN" sz="2800" b="0" i="0" dirty="0" smtClean="0">
                          <a:solidFill>
                            <a:srgbClr val="000000"/>
                          </a:solidFill>
                          <a:latin typeface="华文细黑"/>
                          <a:ea typeface="华文细黑"/>
                          <a:cs typeface="华文细黑"/>
                        </a:rPr>
                        <a:t>5</a:t>
                      </a:r>
                      <a:r>
                        <a:rPr lang="en-US" altLang="zh-CN" sz="2800" b="0" i="0" dirty="0" smtClean="0">
                          <a:solidFill>
                            <a:srgbClr val="000000"/>
                          </a:solidFill>
                          <a:latin typeface="华文细黑"/>
                          <a:ea typeface="华文细黑"/>
                          <a:cs typeface="华文细黑"/>
                        </a:rPr>
                        <a:t>-6)</a:t>
                      </a:r>
                      <a:endParaRPr lang="en-US" sz="2800" b="0" i="0" dirty="0" smtClean="0">
                        <a:solidFill>
                          <a:srgbClr val="000000"/>
                        </a:solidFill>
                        <a:latin typeface="华文细黑"/>
                        <a:ea typeface="华文细黑"/>
                        <a:cs typeface="华文细黑"/>
                      </a:endParaRPr>
                    </a:p>
                  </a:txBody>
                  <a:tcPr/>
                </a:tc>
                <a:tc>
                  <a:txBody>
                    <a:bodyPr/>
                    <a:lstStyle/>
                    <a:p>
                      <a:r>
                        <a:rPr lang="zh-CN" altLang="en-US" sz="2800" b="0" i="0" dirty="0" smtClean="0">
                          <a:solidFill>
                            <a:srgbClr val="000000"/>
                          </a:solidFill>
                          <a:latin typeface="华文细黑"/>
                          <a:ea typeface="华文细黑"/>
                          <a:cs typeface="华文细黑"/>
                        </a:rPr>
                        <a:t>神的保守</a:t>
                      </a:r>
                      <a:endParaRPr lang="en-US" sz="2800" b="0" i="0" dirty="0">
                        <a:solidFill>
                          <a:srgbClr val="000000"/>
                        </a:solidFill>
                        <a:latin typeface="华文细黑"/>
                        <a:ea typeface="华文细黑"/>
                        <a:cs typeface="华文细黑"/>
                      </a:endParaRPr>
                    </a:p>
                  </a:txBody>
                  <a:tcPr/>
                </a:tc>
              </a:tr>
            </a:tbl>
          </a:graphicData>
        </a:graphic>
      </p:graphicFrame>
    </p:spTree>
    <p:extLst>
      <p:ext uri="{BB962C8B-B14F-4D97-AF65-F5344CB8AC3E}">
        <p14:creationId xmlns:p14="http://schemas.microsoft.com/office/powerpoint/2010/main" val="687534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03912590"/>
              </p:ext>
            </p:extLst>
          </p:nvPr>
        </p:nvGraphicFramePr>
        <p:xfrm>
          <a:off x="0" y="-83690"/>
          <a:ext cx="9279467" cy="5798690"/>
        </p:xfrm>
        <a:graphic>
          <a:graphicData uri="http://schemas.openxmlformats.org/drawingml/2006/table">
            <a:tbl>
              <a:tblPr firstRow="1" bandRow="1">
                <a:tableStyleId>{5C22544A-7EE6-4342-B048-85BDC9FD1C3A}</a:tableStyleId>
              </a:tblPr>
              <a:tblGrid>
                <a:gridCol w="1981200"/>
                <a:gridCol w="4176854"/>
                <a:gridCol w="3121413"/>
              </a:tblGrid>
              <a:tr h="457201">
                <a:tc>
                  <a:txBody>
                    <a:bodyPr/>
                    <a:lstStyle/>
                    <a:p>
                      <a:r>
                        <a:rPr lang="zh-CN" altLang="en-US" sz="2600" dirty="0" smtClean="0">
                          <a:latin typeface="华文细黑"/>
                          <a:ea typeface="华文细黑"/>
                          <a:cs typeface="华文细黑"/>
                        </a:rPr>
                        <a:t>被震动的</a:t>
                      </a:r>
                      <a:endParaRPr lang="en-US" sz="2600" dirty="0">
                        <a:latin typeface="华文细黑"/>
                        <a:ea typeface="华文细黑"/>
                        <a:cs typeface="华文细黑"/>
                      </a:endParaRPr>
                    </a:p>
                  </a:txBody>
                  <a:tcPr/>
                </a:tc>
                <a:tc>
                  <a:txBody>
                    <a:bodyPr/>
                    <a:lstStyle/>
                    <a:p>
                      <a:r>
                        <a:rPr lang="zh-CN" altLang="en-US" sz="2600" dirty="0" smtClean="0">
                          <a:latin typeface="华文细黑"/>
                          <a:ea typeface="华文细黑"/>
                          <a:cs typeface="华文细黑"/>
                        </a:rPr>
                        <a:t>以色列人在旷野</a:t>
                      </a:r>
                      <a:endParaRPr lang="en-US" sz="2600" dirty="0">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600" dirty="0" smtClean="0">
                          <a:latin typeface="华文细黑"/>
                          <a:ea typeface="华文细黑"/>
                          <a:cs typeface="华文细黑"/>
                        </a:rPr>
                        <a:t>耶稣在旷野</a:t>
                      </a:r>
                      <a:endParaRPr lang="en-US" sz="2600" dirty="0" smtClean="0">
                        <a:latin typeface="华文细黑"/>
                        <a:ea typeface="华文细黑"/>
                        <a:cs typeface="华文细黑"/>
                      </a:endParaRPr>
                    </a:p>
                  </a:txBody>
                  <a:tcPr/>
                </a:tc>
              </a:tr>
              <a:tr h="1878883">
                <a:tc>
                  <a:txBody>
                    <a:bodyPr/>
                    <a:lstStyle/>
                    <a:p>
                      <a:pPr marL="0" indent="0">
                        <a:buFont typeface="Wingdings" charset="2"/>
                        <a:buNone/>
                        <a:defRPr/>
                      </a:pPr>
                      <a:r>
                        <a:rPr lang="zh-TW" altLang="en-US" sz="2600" dirty="0" smtClean="0">
                          <a:solidFill>
                            <a:srgbClr val="000000"/>
                          </a:solidFill>
                          <a:latin typeface="华文细黑"/>
                          <a:ea typeface="华文细黑"/>
                          <a:cs typeface="华文细黑"/>
                        </a:rPr>
                        <a:t>肉体的情欲</a:t>
                      </a:r>
                      <a:endParaRPr lang="en-US" altLang="zh-TW" sz="2600" dirty="0" smtClean="0">
                        <a:solidFill>
                          <a:srgbClr val="000000"/>
                        </a:solidFill>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600" dirty="0" smtClean="0">
                          <a:solidFill>
                            <a:srgbClr val="000000"/>
                          </a:solidFill>
                          <a:latin typeface="华文细黑"/>
                          <a:ea typeface="华文细黑"/>
                          <a:cs typeface="华文细黑"/>
                        </a:rPr>
                        <a:t>发怨言， 说巴不得我们早死在埃及地耶和华的手下，那时我们坐在肉锅旁边</a:t>
                      </a:r>
                      <a:r>
                        <a:rPr lang="zh-CN" altLang="en-US" sz="2600" dirty="0" smtClean="0">
                          <a:solidFill>
                            <a:srgbClr val="000000"/>
                          </a:solidFill>
                          <a:latin typeface="华文细黑"/>
                          <a:ea typeface="华文细黑"/>
                          <a:cs typeface="华文细黑"/>
                        </a:rPr>
                        <a:t>（出</a:t>
                      </a:r>
                      <a:r>
                        <a:rPr lang="en-US" altLang="zh-CN" sz="2600" dirty="0" smtClean="0">
                          <a:solidFill>
                            <a:srgbClr val="000000"/>
                          </a:solidFill>
                          <a:latin typeface="华文细黑"/>
                          <a:ea typeface="华文细黑"/>
                          <a:cs typeface="华文细黑"/>
                        </a:rPr>
                        <a:t>16:2-3</a:t>
                      </a:r>
                      <a:r>
                        <a:rPr lang="zh-CN" altLang="en-US" sz="2600" dirty="0" smtClean="0">
                          <a:solidFill>
                            <a:srgbClr val="000000"/>
                          </a:solidFill>
                          <a:latin typeface="华文细黑"/>
                          <a:ea typeface="华文细黑"/>
                          <a:cs typeface="华文细黑"/>
                        </a:rPr>
                        <a:t>）要喝水就向摩西发怨言（</a:t>
                      </a:r>
                      <a:r>
                        <a:rPr lang="en-US" altLang="zh-CN" sz="2600" dirty="0" smtClean="0">
                          <a:solidFill>
                            <a:srgbClr val="000000"/>
                          </a:solidFill>
                          <a:latin typeface="华文细黑"/>
                          <a:ea typeface="华文细黑"/>
                          <a:cs typeface="华文细黑"/>
                        </a:rPr>
                        <a:t>17:3</a:t>
                      </a:r>
                      <a:r>
                        <a:rPr lang="zh-CN" altLang="en-US" sz="2600" dirty="0" smtClean="0">
                          <a:solidFill>
                            <a:srgbClr val="000000"/>
                          </a:solidFill>
                          <a:latin typeface="华文细黑"/>
                          <a:ea typeface="华文细黑"/>
                          <a:cs typeface="华文细黑"/>
                        </a:rPr>
                        <a:t>）</a:t>
                      </a:r>
                      <a:endParaRPr lang="en-US" sz="2600" dirty="0" smtClean="0">
                        <a:solidFill>
                          <a:srgbClr val="000000"/>
                        </a:solidFill>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600" dirty="0" smtClean="0">
                          <a:solidFill>
                            <a:schemeClr val="bg1"/>
                          </a:solidFill>
                          <a:latin typeface="华文细黑"/>
                          <a:ea typeface="华文细黑"/>
                          <a:cs typeface="华文细黑"/>
                        </a:rPr>
                        <a:t>可以吩咐这些石头变成食物</a:t>
                      </a:r>
                      <a:r>
                        <a:rPr lang="zh-CN" altLang="en-US" sz="2600" dirty="0" smtClean="0">
                          <a:solidFill>
                            <a:schemeClr val="bg1"/>
                          </a:solidFill>
                          <a:latin typeface="华文细黑"/>
                          <a:ea typeface="华文细黑"/>
                          <a:cs typeface="华文细黑"/>
                        </a:rPr>
                        <a:t>（马太</a:t>
                      </a:r>
                      <a:r>
                        <a:rPr lang="en-US" altLang="zh-CN" sz="2600" dirty="0" smtClean="0">
                          <a:solidFill>
                            <a:schemeClr val="bg1"/>
                          </a:solidFill>
                          <a:latin typeface="华文细黑"/>
                          <a:ea typeface="华文细黑"/>
                          <a:cs typeface="华文细黑"/>
                        </a:rPr>
                        <a:t>4:3</a:t>
                      </a:r>
                      <a:r>
                        <a:rPr lang="zh-CN" altLang="en-US" sz="2600" dirty="0" smtClean="0">
                          <a:solidFill>
                            <a:schemeClr val="bg1"/>
                          </a:solidFill>
                          <a:latin typeface="华文细黑"/>
                          <a:ea typeface="华文细黑"/>
                          <a:cs typeface="华文细黑"/>
                        </a:rPr>
                        <a:t>）</a:t>
                      </a:r>
                      <a:endParaRPr lang="en-US" sz="2600" dirty="0" smtClean="0">
                        <a:solidFill>
                          <a:schemeClr val="bg1"/>
                        </a:solidFill>
                        <a:latin typeface="华文细黑"/>
                        <a:ea typeface="华文细黑"/>
                        <a:cs typeface="华文细黑"/>
                      </a:endParaRPr>
                    </a:p>
                  </a:txBody>
                  <a:tcPr/>
                </a:tc>
              </a:tr>
              <a:tr h="1259237">
                <a:tc>
                  <a:txBody>
                    <a:bodyPr/>
                    <a:lstStyle/>
                    <a:p>
                      <a:pPr marL="0" indent="0">
                        <a:buFont typeface="Wingdings" charset="2"/>
                        <a:buNone/>
                        <a:defRPr/>
                      </a:pPr>
                      <a:r>
                        <a:rPr lang="zh-TW" altLang="en-US" sz="2600" dirty="0" smtClean="0">
                          <a:solidFill>
                            <a:schemeClr val="bg1"/>
                          </a:solidFill>
                          <a:latin typeface="华文细黑"/>
                          <a:ea typeface="华文细黑"/>
                          <a:cs typeface="华文细黑"/>
                        </a:rPr>
                        <a:t>眼目的情欲</a:t>
                      </a:r>
                      <a:r>
                        <a:rPr lang="zh-CN" altLang="en-US" sz="2600" dirty="0" smtClean="0">
                          <a:solidFill>
                            <a:schemeClr val="bg1"/>
                          </a:solidFill>
                          <a:latin typeface="华文细黑"/>
                          <a:ea typeface="华文细黑"/>
                          <a:cs typeface="华文细黑"/>
                        </a:rPr>
                        <a:t>面对试探</a:t>
                      </a:r>
                      <a:endParaRPr lang="en-US" altLang="zh-TW" sz="2600" dirty="0" smtClean="0">
                        <a:solidFill>
                          <a:schemeClr val="bg1"/>
                        </a:solidFill>
                        <a:latin typeface="华文细黑"/>
                        <a:ea typeface="华文细黑"/>
                        <a:cs typeface="华文细黑"/>
                      </a:endParaRPr>
                    </a:p>
                  </a:txBody>
                  <a:tcPr/>
                </a:tc>
                <a:tc>
                  <a:txBody>
                    <a:bodyPr/>
                    <a:lstStyle/>
                    <a:p>
                      <a:r>
                        <a:rPr lang="zh-CN" altLang="en-US" sz="2600" dirty="0" smtClean="0">
                          <a:solidFill>
                            <a:schemeClr val="bg1"/>
                          </a:solidFill>
                          <a:latin typeface="华文细黑"/>
                          <a:ea typeface="华文细黑"/>
                          <a:cs typeface="华文细黑"/>
                        </a:rPr>
                        <a:t>铸了一只牛犊，向它下拜献祭（出</a:t>
                      </a:r>
                      <a:r>
                        <a:rPr lang="en-US" altLang="zh-CN" sz="2600" dirty="0" smtClean="0">
                          <a:solidFill>
                            <a:schemeClr val="bg1"/>
                          </a:solidFill>
                          <a:latin typeface="华文细黑"/>
                          <a:ea typeface="华文细黑"/>
                          <a:cs typeface="华文细黑"/>
                        </a:rPr>
                        <a:t>32:8</a:t>
                      </a:r>
                      <a:r>
                        <a:rPr lang="zh-CN" altLang="en-US" sz="2600" dirty="0" smtClean="0">
                          <a:solidFill>
                            <a:schemeClr val="bg1"/>
                          </a:solidFill>
                          <a:latin typeface="华文细黑"/>
                          <a:ea typeface="华文细黑"/>
                          <a:cs typeface="华文细黑"/>
                        </a:rPr>
                        <a:t>）</a:t>
                      </a:r>
                      <a:endParaRPr lang="en-US" sz="2600" dirty="0">
                        <a:solidFill>
                          <a:schemeClr val="bg1"/>
                        </a:solidFill>
                        <a:latin typeface="华文细黑"/>
                        <a:ea typeface="华文细黑"/>
                        <a:cs typeface="华文细黑"/>
                      </a:endParaRPr>
                    </a:p>
                  </a:txBody>
                  <a:tcPr/>
                </a:tc>
                <a:tc>
                  <a:txBody>
                    <a:bodyPr/>
                    <a:lstStyle/>
                    <a:p>
                      <a:r>
                        <a:rPr lang="zh-TW" altLang="en-US" sz="2600" dirty="0" smtClean="0">
                          <a:solidFill>
                            <a:schemeClr val="bg1"/>
                          </a:solidFill>
                          <a:latin typeface="华文细黑"/>
                          <a:ea typeface="华文细黑"/>
                          <a:cs typeface="华文细黑"/>
                        </a:rPr>
                        <a:t>你若俯伏拜我，我就把这一切都赐给你</a:t>
                      </a:r>
                      <a:r>
                        <a:rPr lang="zh-CN" altLang="en-US" sz="2600" dirty="0" smtClean="0">
                          <a:solidFill>
                            <a:schemeClr val="bg1"/>
                          </a:solidFill>
                          <a:latin typeface="华文细黑"/>
                          <a:ea typeface="华文细黑"/>
                          <a:cs typeface="华文细黑"/>
                        </a:rPr>
                        <a:t>（马太</a:t>
                      </a:r>
                      <a:r>
                        <a:rPr lang="en-US" altLang="zh-CN" sz="2600" dirty="0" smtClean="0">
                          <a:solidFill>
                            <a:schemeClr val="bg1"/>
                          </a:solidFill>
                          <a:latin typeface="华文细黑"/>
                          <a:ea typeface="华文细黑"/>
                          <a:cs typeface="华文细黑"/>
                        </a:rPr>
                        <a:t>4:9</a:t>
                      </a:r>
                      <a:r>
                        <a:rPr lang="zh-CN" altLang="en-US" sz="2600" dirty="0" smtClean="0">
                          <a:solidFill>
                            <a:schemeClr val="bg1"/>
                          </a:solidFill>
                          <a:latin typeface="华文细黑"/>
                          <a:ea typeface="华文细黑"/>
                          <a:cs typeface="华文细黑"/>
                        </a:rPr>
                        <a:t>）</a:t>
                      </a:r>
                      <a:endParaRPr lang="en-US" sz="2600" dirty="0">
                        <a:solidFill>
                          <a:schemeClr val="bg1"/>
                        </a:solidFill>
                        <a:latin typeface="华文细黑"/>
                        <a:ea typeface="华文细黑"/>
                        <a:cs typeface="华文细黑"/>
                      </a:endParaRPr>
                    </a:p>
                  </a:txBody>
                  <a:tcPr/>
                </a:tc>
              </a:tr>
              <a:tr h="287150">
                <a:tc>
                  <a:txBody>
                    <a:bodyPr/>
                    <a:lstStyle/>
                    <a:p>
                      <a:r>
                        <a:rPr lang="zh-TW" altLang="en-US" sz="2600" dirty="0" smtClean="0">
                          <a:solidFill>
                            <a:srgbClr val="000000"/>
                          </a:solidFill>
                          <a:latin typeface="华文细黑"/>
                          <a:ea typeface="华文细黑"/>
                          <a:cs typeface="华文细黑"/>
                        </a:rPr>
                        <a:t>今生的骄傲</a:t>
                      </a:r>
                      <a:endParaRPr lang="en-US" sz="2600" dirty="0">
                        <a:solidFill>
                          <a:srgbClr val="000000"/>
                        </a:solidFill>
                        <a:latin typeface="华文细黑"/>
                        <a:ea typeface="华文细黑"/>
                        <a:cs typeface="华文细黑"/>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600" dirty="0" smtClean="0">
                          <a:solidFill>
                            <a:srgbClr val="000000"/>
                          </a:solidFill>
                          <a:latin typeface="华文细黑"/>
                          <a:ea typeface="华文细黑"/>
                          <a:cs typeface="华文细黑"/>
                        </a:rPr>
                        <a:t>因以色列人争闹，又因他们试探耶和华，说：耶和华是在我们中间不是？</a:t>
                      </a:r>
                      <a:r>
                        <a:rPr lang="zh-CN" altLang="en-US" sz="2600" dirty="0" smtClean="0">
                          <a:solidFill>
                            <a:srgbClr val="000000"/>
                          </a:solidFill>
                          <a:latin typeface="华文细黑"/>
                          <a:ea typeface="华文细黑"/>
                          <a:cs typeface="华文细黑"/>
                        </a:rPr>
                        <a:t>（</a:t>
                      </a:r>
                      <a:r>
                        <a:rPr lang="en-US" altLang="zh-CN" sz="2600" dirty="0" smtClean="0">
                          <a:solidFill>
                            <a:srgbClr val="000000"/>
                          </a:solidFill>
                          <a:latin typeface="华文细黑"/>
                          <a:ea typeface="华文细黑"/>
                          <a:cs typeface="华文细黑"/>
                        </a:rPr>
                        <a:t>17:7</a:t>
                      </a:r>
                      <a:r>
                        <a:rPr lang="zh-CN" altLang="en-US" sz="2600" dirty="0" smtClean="0">
                          <a:solidFill>
                            <a:srgbClr val="000000"/>
                          </a:solidFill>
                          <a:latin typeface="华文细黑"/>
                          <a:ea typeface="华文细黑"/>
                          <a:cs typeface="华文细黑"/>
                        </a:rPr>
                        <a:t>）</a:t>
                      </a:r>
                      <a:endParaRPr lang="en-US" sz="2600" dirty="0" smtClean="0">
                        <a:solidFill>
                          <a:srgbClr val="000000"/>
                        </a:solidFill>
                        <a:latin typeface="华文细黑"/>
                        <a:ea typeface="华文细黑"/>
                        <a:cs typeface="华文细黑"/>
                      </a:endParaRPr>
                    </a:p>
                  </a:txBody>
                  <a:tcPr/>
                </a:tc>
                <a:tc>
                  <a:txBody>
                    <a:bodyPr/>
                    <a:lstStyle/>
                    <a:p>
                      <a:r>
                        <a:rPr lang="zh-TW" altLang="en-US" sz="2600" dirty="0" smtClean="0">
                          <a:solidFill>
                            <a:srgbClr val="000000"/>
                          </a:solidFill>
                          <a:latin typeface="华文细黑"/>
                          <a:ea typeface="华文细黑"/>
                          <a:cs typeface="华文细黑"/>
                        </a:rPr>
                        <a:t>可以跳下去</a:t>
                      </a:r>
                      <a:r>
                        <a:rPr lang="zh-CN" altLang="en-US" sz="2600" dirty="0" smtClean="0">
                          <a:solidFill>
                            <a:srgbClr val="000000"/>
                          </a:solidFill>
                          <a:latin typeface="华文细黑"/>
                          <a:ea typeface="华文细黑"/>
                          <a:cs typeface="华文细黑"/>
                        </a:rPr>
                        <a:t>（马太</a:t>
                      </a:r>
                      <a:r>
                        <a:rPr lang="en-US" altLang="zh-CN" sz="2600" dirty="0" smtClean="0">
                          <a:solidFill>
                            <a:srgbClr val="000000"/>
                          </a:solidFill>
                          <a:latin typeface="华文细黑"/>
                          <a:ea typeface="华文细黑"/>
                          <a:cs typeface="华文细黑"/>
                        </a:rPr>
                        <a:t>4:6</a:t>
                      </a:r>
                      <a:r>
                        <a:rPr lang="zh-CN" altLang="en-US" sz="2600" dirty="0" smtClean="0">
                          <a:solidFill>
                            <a:srgbClr val="000000"/>
                          </a:solidFill>
                          <a:latin typeface="华文细黑"/>
                          <a:ea typeface="华文细黑"/>
                          <a:cs typeface="华文细黑"/>
                        </a:rPr>
                        <a:t>）</a:t>
                      </a:r>
                      <a:endParaRPr lang="en-US" sz="2600" dirty="0">
                        <a:solidFill>
                          <a:srgbClr val="000000"/>
                        </a:solidFill>
                        <a:latin typeface="华文细黑"/>
                        <a:ea typeface="华文细黑"/>
                        <a:cs typeface="华文细黑"/>
                      </a:endParaRPr>
                    </a:p>
                  </a:txBody>
                  <a:tcPr/>
                </a:tc>
              </a:tr>
              <a:tr h="678051">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600" dirty="0" smtClean="0">
                          <a:solidFill>
                            <a:srgbClr val="0000FF"/>
                          </a:solidFill>
                          <a:latin typeface="华文细黑"/>
                          <a:ea typeface="华文细黑"/>
                          <a:cs typeface="华文细黑"/>
                        </a:rPr>
                        <a:t>他也曾凡事受过试探，与我们一样，只是他没有犯罪</a:t>
                      </a:r>
                      <a:r>
                        <a:rPr lang="en-US" altLang="zh-CN" sz="2600" dirty="0" smtClean="0">
                          <a:solidFill>
                            <a:srgbClr val="0000FF"/>
                          </a:solidFill>
                          <a:latin typeface="华文细黑"/>
                          <a:ea typeface="华文细黑"/>
                          <a:cs typeface="华文细黑"/>
                        </a:rPr>
                        <a:t>(</a:t>
                      </a:r>
                      <a:r>
                        <a:rPr lang="zh-CN" altLang="en-US" sz="2600" dirty="0" smtClean="0">
                          <a:solidFill>
                            <a:srgbClr val="0000FF"/>
                          </a:solidFill>
                          <a:latin typeface="华文细黑"/>
                          <a:ea typeface="华文细黑"/>
                          <a:cs typeface="华文细黑"/>
                        </a:rPr>
                        <a:t>来</a:t>
                      </a:r>
                      <a:r>
                        <a:rPr lang="en-US" altLang="zh-CN" sz="2600" dirty="0" smtClean="0">
                          <a:solidFill>
                            <a:srgbClr val="0000FF"/>
                          </a:solidFill>
                          <a:latin typeface="华文细黑"/>
                          <a:ea typeface="华文细黑"/>
                          <a:cs typeface="华文细黑"/>
                        </a:rPr>
                        <a:t>4:15)</a:t>
                      </a:r>
                      <a:endParaRPr lang="en-US" sz="2600" dirty="0" smtClean="0">
                        <a:solidFill>
                          <a:srgbClr val="0000FF"/>
                        </a:solidFill>
                        <a:latin typeface="华文细黑"/>
                        <a:ea typeface="华文细黑"/>
                        <a:cs typeface="华文细黑"/>
                      </a:endParaRPr>
                    </a:p>
                  </a:txBody>
                  <a:tcPr/>
                </a:tc>
                <a:tc hMerge="1">
                  <a:txBody>
                    <a:bodyPr/>
                    <a:lstStyle/>
                    <a:p>
                      <a:endParaRPr lang="en-US" dirty="0"/>
                    </a:p>
                  </a:txBody>
                  <a:tcPr/>
                </a:tc>
                <a:tc hMerge="1">
                  <a:txBody>
                    <a:bodyPr/>
                    <a:lstStyle/>
                    <a:p>
                      <a:endParaRPr lang="en-US" dirty="0"/>
                    </a:p>
                  </a:txBody>
                  <a:tcPr/>
                </a:tc>
              </a:tr>
            </a:tbl>
          </a:graphicData>
        </a:graphic>
      </p:graphicFrame>
      <p:sp>
        <p:nvSpPr>
          <p:cNvPr id="2" name="Curved Left Arrow 1"/>
          <p:cNvSpPr/>
          <p:nvPr/>
        </p:nvSpPr>
        <p:spPr>
          <a:xfrm>
            <a:off x="1354666" y="3183467"/>
            <a:ext cx="731520" cy="1216152"/>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4" name="Curved Right Arrow 3"/>
          <p:cNvSpPr/>
          <p:nvPr/>
        </p:nvSpPr>
        <p:spPr>
          <a:xfrm flipH="1" flipV="1">
            <a:off x="1354665" y="1964267"/>
            <a:ext cx="714588" cy="1219200"/>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56156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ChangeArrowheads="1"/>
          </p:cNvSpPr>
          <p:nvPr/>
        </p:nvSpPr>
        <p:spPr bwMode="auto">
          <a:xfrm>
            <a:off x="288626" y="1630173"/>
            <a:ext cx="665280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4000" dirty="0" smtClean="0">
                <a:latin typeface="黑体"/>
                <a:ea typeface="黑体"/>
                <a:cs typeface="黑体"/>
              </a:rPr>
              <a:t>神永不改变－</a:t>
            </a:r>
            <a:r>
              <a:rPr lang="zh-TW" altLang="en-US" sz="4000" dirty="0" smtClean="0">
                <a:latin typeface="黑体"/>
                <a:ea typeface="黑体"/>
                <a:cs typeface="黑体"/>
              </a:rPr>
              <a:t>更美的</a:t>
            </a:r>
            <a:r>
              <a:rPr lang="zh-CN" altLang="en-US" sz="4000" dirty="0" smtClean="0">
                <a:latin typeface="黑体"/>
                <a:ea typeface="黑体"/>
                <a:cs typeface="黑体"/>
              </a:rPr>
              <a:t>应许</a:t>
            </a:r>
            <a:endParaRPr lang="en-US" altLang="zh-CHT" sz="4000" dirty="0" smtClean="0">
              <a:latin typeface="黑体"/>
              <a:ea typeface="黑体"/>
              <a:cs typeface="黑体"/>
            </a:endParaRPr>
          </a:p>
          <a:p>
            <a:pPr algn="ctr"/>
            <a:r>
              <a:rPr lang="zh-CHT" altLang="en-US" sz="4000" dirty="0" smtClean="0">
                <a:latin typeface="黑体"/>
                <a:ea typeface="黑体"/>
                <a:cs typeface="黑体"/>
              </a:rPr>
              <a:t>希伯來書 </a:t>
            </a:r>
            <a:r>
              <a:rPr lang="en-US" altLang="zh-CHT" sz="4000" dirty="0" smtClean="0">
                <a:latin typeface="黑体"/>
                <a:ea typeface="黑体"/>
                <a:cs typeface="黑体"/>
              </a:rPr>
              <a:t>1</a:t>
            </a:r>
            <a:r>
              <a:rPr lang="zh-CN" altLang="zh-CN" sz="4000" dirty="0" smtClean="0">
                <a:latin typeface="黑体"/>
                <a:ea typeface="黑体"/>
                <a:cs typeface="黑体"/>
              </a:rPr>
              <a:t>3</a:t>
            </a:r>
            <a:r>
              <a:rPr lang="en-US" altLang="zh-CHT" sz="4000" dirty="0" smtClean="0">
                <a:latin typeface="黑体"/>
                <a:ea typeface="黑体"/>
                <a:cs typeface="黑体"/>
              </a:rPr>
              <a:t>:</a:t>
            </a:r>
            <a:r>
              <a:rPr lang="en-US" altLang="zh-CHT" sz="4000" dirty="0">
                <a:latin typeface="黑体"/>
                <a:ea typeface="黑体"/>
                <a:cs typeface="黑体"/>
              </a:rPr>
              <a:t>7</a:t>
            </a:r>
            <a:r>
              <a:rPr lang="en-US" altLang="zh-CHT" sz="4000" dirty="0" smtClean="0">
                <a:latin typeface="黑体"/>
                <a:ea typeface="黑体"/>
                <a:cs typeface="黑体"/>
              </a:rPr>
              <a:t>-25</a:t>
            </a:r>
            <a:endParaRPr lang="zh-CHT" altLang="en-US" sz="4000" dirty="0">
              <a:latin typeface="黑体"/>
              <a:ea typeface="黑体"/>
              <a:cs typeface="黑体"/>
            </a:endParaRPr>
          </a:p>
        </p:txBody>
      </p:sp>
    </p:spTree>
    <p:extLst>
      <p:ext uri="{BB962C8B-B14F-4D97-AF65-F5344CB8AC3E}">
        <p14:creationId xmlns:p14="http://schemas.microsoft.com/office/powerpoint/2010/main" val="7963870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399" y="423333"/>
            <a:ext cx="6468533" cy="4524315"/>
          </a:xfrm>
          <a:prstGeom prst="rect">
            <a:avLst/>
          </a:prstGeom>
        </p:spPr>
        <p:txBody>
          <a:bodyPr wrap="square">
            <a:spAutoFit/>
          </a:bodyPr>
          <a:lstStyle/>
          <a:p>
            <a:r>
              <a:rPr lang="zh-CHT" altLang="en-US" sz="3200" dirty="0" smtClean="0">
                <a:latin typeface="黑体"/>
                <a:ea typeface="黑体"/>
                <a:cs typeface="黑体"/>
              </a:rPr>
              <a:t>希伯來書</a:t>
            </a:r>
            <a:r>
              <a:rPr lang="en-US" altLang="zh-CHT" sz="3200" dirty="0" smtClean="0">
                <a:latin typeface="黑体"/>
                <a:ea typeface="黑体"/>
                <a:cs typeface="黑体"/>
              </a:rPr>
              <a:t>1</a:t>
            </a:r>
            <a:r>
              <a:rPr lang="zh-CN" altLang="zh-CN" sz="3200" dirty="0">
                <a:latin typeface="黑体"/>
                <a:ea typeface="黑体"/>
                <a:cs typeface="黑体"/>
              </a:rPr>
              <a:t>3</a:t>
            </a:r>
            <a:r>
              <a:rPr lang="en-US" altLang="zh-CHT" sz="3200" dirty="0" smtClean="0">
                <a:latin typeface="黑体"/>
                <a:ea typeface="黑体"/>
                <a:cs typeface="黑体"/>
              </a:rPr>
              <a:t>:</a:t>
            </a:r>
            <a:r>
              <a:rPr lang="en-US" altLang="zh-TW" sz="3200" dirty="0">
                <a:latin typeface="黑体"/>
                <a:ea typeface="黑体"/>
                <a:cs typeface="黑体"/>
              </a:rPr>
              <a:t>7 </a:t>
            </a:r>
            <a:r>
              <a:rPr lang="zh-TW" altLang="en-US" sz="3200" dirty="0">
                <a:latin typeface="黑体"/>
                <a:ea typeface="黑体"/>
                <a:cs typeface="黑体"/>
              </a:rPr>
              <a:t>从前引导你们、传神之道给你们的人，你们要想念他们，效法他们的信心，留心看他们为人的结局。 </a:t>
            </a:r>
            <a:r>
              <a:rPr lang="en-US" altLang="zh-TW" sz="3200" dirty="0">
                <a:latin typeface="黑体"/>
                <a:ea typeface="黑体"/>
                <a:cs typeface="黑体"/>
              </a:rPr>
              <a:t>8 </a:t>
            </a:r>
            <a:r>
              <a:rPr lang="zh-TW" altLang="en-US" sz="3200" dirty="0">
                <a:latin typeface="黑体"/>
                <a:ea typeface="黑体"/>
                <a:cs typeface="黑体"/>
              </a:rPr>
              <a:t>耶稣基督昨日、今日、一直到永远，是一样的。 </a:t>
            </a:r>
            <a:r>
              <a:rPr lang="en-US" altLang="zh-TW" sz="3200" dirty="0">
                <a:latin typeface="黑体"/>
                <a:ea typeface="黑体"/>
                <a:cs typeface="黑体"/>
              </a:rPr>
              <a:t>9 </a:t>
            </a:r>
            <a:r>
              <a:rPr lang="zh-TW" altLang="en-US" sz="3200" dirty="0">
                <a:latin typeface="黑体"/>
                <a:ea typeface="黑体"/>
                <a:cs typeface="黑体"/>
              </a:rPr>
              <a:t>你们不要被那诸般怪异的教训勾引了去，因为人心靠恩得坚固才是好的，并不是靠饮食。那在饮食上专心的从来没有得着益处。</a:t>
            </a:r>
            <a:endParaRPr lang="en-US" sz="3200" dirty="0">
              <a:solidFill>
                <a:srgbClr val="FFFF00"/>
              </a:solidFill>
              <a:latin typeface="黑体"/>
              <a:ea typeface="黑体"/>
              <a:cs typeface="黑体"/>
            </a:endParaRPr>
          </a:p>
        </p:txBody>
      </p:sp>
    </p:spTree>
    <p:extLst>
      <p:ext uri="{BB962C8B-B14F-4D97-AF65-F5344CB8AC3E}">
        <p14:creationId xmlns:p14="http://schemas.microsoft.com/office/powerpoint/2010/main" val="4238705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4133" y="82688"/>
            <a:ext cx="6841066" cy="5262980"/>
          </a:xfrm>
          <a:prstGeom prst="rect">
            <a:avLst/>
          </a:prstGeom>
        </p:spPr>
        <p:txBody>
          <a:bodyPr wrap="square">
            <a:spAutoFit/>
          </a:bodyPr>
          <a:lstStyle/>
          <a:p>
            <a:r>
              <a:rPr lang="en-US" altLang="zh-TW" sz="2800" dirty="0" smtClean="0"/>
              <a:t>10 </a:t>
            </a:r>
            <a:r>
              <a:rPr lang="zh-TW" altLang="en-US" sz="2800" dirty="0"/>
              <a:t>我们有一祭坛，上面的祭物是那些在帐幕中供职的人不可同吃的。 </a:t>
            </a:r>
            <a:r>
              <a:rPr lang="en-US" altLang="zh-TW" sz="2800" dirty="0"/>
              <a:t>11 </a:t>
            </a:r>
            <a:r>
              <a:rPr lang="zh-TW" altLang="en-US" sz="2800" dirty="0"/>
              <a:t>原来牲畜的血被大祭司带入圣所做赎罪祭，牲畜的身子被烧在营外。 </a:t>
            </a:r>
            <a:r>
              <a:rPr lang="en-US" altLang="zh-TW" sz="2800" dirty="0"/>
              <a:t>12 </a:t>
            </a:r>
            <a:r>
              <a:rPr lang="zh-TW" altLang="en-US" sz="2800" dirty="0"/>
              <a:t>所以，耶稣要用自己的血叫百姓成圣，也就在城门外受苦。 </a:t>
            </a:r>
            <a:r>
              <a:rPr lang="en-US" altLang="zh-TW" sz="2800" dirty="0"/>
              <a:t>13 </a:t>
            </a:r>
            <a:r>
              <a:rPr lang="zh-TW" altLang="en-US" sz="2800" dirty="0"/>
              <a:t>这样，我们也当出到营外，就了他去，忍受他所受的凌辱。 </a:t>
            </a:r>
            <a:r>
              <a:rPr lang="en-US" altLang="zh-TW" sz="2800" dirty="0"/>
              <a:t>14 </a:t>
            </a:r>
            <a:r>
              <a:rPr lang="zh-TW" altLang="en-US" sz="2800" dirty="0"/>
              <a:t>我们在这里本没有常存的城，乃是寻求那将来的城。 </a:t>
            </a:r>
            <a:r>
              <a:rPr lang="en-US" altLang="zh-TW" sz="2800" dirty="0"/>
              <a:t>15 </a:t>
            </a:r>
            <a:r>
              <a:rPr lang="zh-TW" altLang="en-US" sz="2800" dirty="0"/>
              <a:t>我们应当靠着耶稣，常常以颂赞为祭献给神，这就是那承认主名之人嘴唇的果子。 </a:t>
            </a:r>
            <a:r>
              <a:rPr lang="en-US" altLang="zh-TW" sz="2800" dirty="0"/>
              <a:t>16 </a:t>
            </a:r>
            <a:r>
              <a:rPr lang="zh-TW" altLang="en-US" sz="2800" dirty="0"/>
              <a:t>只是不可忘记行善和捐输的事，因为这样的祭是神所喜悦的</a:t>
            </a:r>
            <a:r>
              <a:rPr lang="zh-TW" altLang="en-US" sz="2800" dirty="0" smtClean="0"/>
              <a:t>。</a:t>
            </a:r>
            <a:endParaRPr lang="en-US" sz="2800" dirty="0"/>
          </a:p>
        </p:txBody>
      </p:sp>
    </p:spTree>
    <p:extLst>
      <p:ext uri="{BB962C8B-B14F-4D97-AF65-F5344CB8AC3E}">
        <p14:creationId xmlns:p14="http://schemas.microsoft.com/office/powerpoint/2010/main" val="41866129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9784" y="237067"/>
            <a:ext cx="6655745" cy="5078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defRPr/>
            </a:pPr>
            <a:r>
              <a:rPr lang="zh-CN" altLang="en-US" sz="3600" dirty="0" smtClean="0">
                <a:latin typeface="黑体"/>
                <a:ea typeface="黑体"/>
                <a:cs typeface="黑体"/>
              </a:rPr>
              <a:t>对于</a:t>
            </a:r>
            <a:r>
              <a:rPr lang="zh-TW" altLang="en-US" sz="3600" dirty="0" smtClean="0">
                <a:latin typeface="黑体"/>
                <a:ea typeface="黑体"/>
                <a:cs typeface="黑体"/>
              </a:rPr>
              <a:t>引导</a:t>
            </a:r>
            <a:r>
              <a:rPr lang="zh-CN" altLang="en-US" sz="3600" dirty="0" smtClean="0">
                <a:latin typeface="黑体"/>
                <a:ea typeface="黑体"/>
                <a:cs typeface="黑体"/>
              </a:rPr>
              <a:t>我</a:t>
            </a:r>
            <a:r>
              <a:rPr lang="zh-TW" altLang="en-US" sz="3600" dirty="0" smtClean="0">
                <a:latin typeface="黑体"/>
                <a:ea typeface="黑体"/>
                <a:cs typeface="黑体"/>
              </a:rPr>
              <a:t>们的</a:t>
            </a:r>
            <a:r>
              <a:rPr lang="zh-CN" altLang="en-US" sz="3600" dirty="0" smtClean="0">
                <a:latin typeface="黑体"/>
                <a:ea typeface="黑体"/>
                <a:cs typeface="黑体"/>
              </a:rPr>
              <a:t>，我们要：</a:t>
            </a:r>
            <a:endParaRPr lang="en-US" altLang="zh-CN" sz="3600" dirty="0" smtClean="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zh-CN" altLang="zh-CN" sz="3600" dirty="0" smtClean="0">
                <a:latin typeface="黑体"/>
                <a:ea typeface="黑体"/>
                <a:cs typeface="黑体"/>
              </a:rPr>
              <a:t>7</a:t>
            </a:r>
            <a:r>
              <a:rPr lang="en-US" altLang="zh-CN" sz="3600" dirty="0" smtClean="0">
                <a:latin typeface="黑体"/>
                <a:ea typeface="黑体"/>
                <a:cs typeface="黑体"/>
              </a:rPr>
              <a:t>-8</a:t>
            </a:r>
            <a:r>
              <a:rPr lang="zh-CN" altLang="en-US" sz="3600" dirty="0" smtClean="0">
                <a:latin typeface="黑体"/>
                <a:ea typeface="黑体"/>
                <a:cs typeface="黑体"/>
              </a:rPr>
              <a:t>）</a:t>
            </a:r>
            <a:endParaRPr lang="en-US" altLang="zh-CN" sz="3600" dirty="0" smtClean="0">
              <a:latin typeface="黑体"/>
              <a:ea typeface="黑体"/>
              <a:cs typeface="黑体"/>
            </a:endParaRPr>
          </a:p>
          <a:p>
            <a:pPr lvl="1">
              <a:defRPr/>
            </a:pPr>
            <a:r>
              <a:rPr lang="zh-TW" altLang="en-US" sz="3600" dirty="0">
                <a:latin typeface="黑体"/>
                <a:ea typeface="黑体"/>
                <a:cs typeface="黑体"/>
              </a:rPr>
              <a:t>想念</a:t>
            </a:r>
            <a:r>
              <a:rPr lang="zh-CN" altLang="en-US" sz="3600" dirty="0">
                <a:latin typeface="黑体"/>
                <a:ea typeface="黑体"/>
                <a:cs typeface="黑体"/>
              </a:rPr>
              <a:t>，效法</a:t>
            </a:r>
            <a:r>
              <a:rPr lang="zh-TW" altLang="en-US" sz="3600" dirty="0">
                <a:latin typeface="黑体"/>
                <a:ea typeface="黑体"/>
                <a:cs typeface="黑体"/>
              </a:rPr>
              <a:t>他们</a:t>
            </a:r>
            <a:endParaRPr lang="en-US" altLang="zh-TW" sz="3600" dirty="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en-US" altLang="zh-CN" sz="3600" dirty="0" smtClean="0">
                <a:latin typeface="黑体"/>
                <a:ea typeface="黑体"/>
                <a:cs typeface="黑体"/>
              </a:rPr>
              <a:t>17</a:t>
            </a:r>
            <a:r>
              <a:rPr lang="zh-CN" altLang="en-US" sz="3600" dirty="0" smtClean="0">
                <a:latin typeface="黑体"/>
                <a:ea typeface="黑体"/>
                <a:cs typeface="黑体"/>
              </a:rPr>
              <a:t>）</a:t>
            </a:r>
            <a:endParaRPr lang="en-US" altLang="zh-TW" sz="3600" dirty="0" smtClean="0">
              <a:latin typeface="黑体"/>
              <a:ea typeface="黑体"/>
              <a:cs typeface="黑体"/>
            </a:endParaRPr>
          </a:p>
          <a:p>
            <a:pPr lvl="1">
              <a:defRPr/>
            </a:pPr>
            <a:r>
              <a:rPr lang="zh-TW" altLang="en-US" sz="3600" dirty="0" smtClean="0">
                <a:latin typeface="黑体"/>
                <a:ea typeface="黑体"/>
                <a:cs typeface="黑体"/>
              </a:rPr>
              <a:t>依从他们</a:t>
            </a:r>
            <a:endParaRPr lang="en-US" altLang="zh-TW" sz="3600" dirty="0" smtClean="0">
              <a:latin typeface="黑体"/>
              <a:ea typeface="黑体"/>
              <a:cs typeface="黑体"/>
            </a:endParaRPr>
          </a:p>
          <a:p>
            <a:pPr marL="571500" indent="-571500">
              <a:buFont typeface="Wingdings" charset="2"/>
              <a:buChar char="u"/>
              <a:defRPr/>
            </a:pPr>
            <a:r>
              <a:rPr lang="zh-TW" altLang="en-US" sz="3600" dirty="0" smtClean="0">
                <a:latin typeface="黑体"/>
                <a:ea typeface="黑体"/>
                <a:cs typeface="黑体"/>
              </a:rPr>
              <a:t>（</a:t>
            </a:r>
            <a:r>
              <a:rPr lang="en-US" altLang="zh-TW" sz="3600" dirty="0" smtClean="0">
                <a:latin typeface="黑体"/>
                <a:ea typeface="黑体"/>
                <a:cs typeface="黑体"/>
              </a:rPr>
              <a:t>1</a:t>
            </a:r>
            <a:r>
              <a:rPr lang="en-US" altLang="zh-CN" sz="3600" dirty="0" smtClean="0">
                <a:latin typeface="黑体"/>
                <a:ea typeface="黑体"/>
                <a:cs typeface="黑体"/>
              </a:rPr>
              <a:t>8</a:t>
            </a:r>
            <a:r>
              <a:rPr lang="zh-CN" altLang="en-US" sz="3600" dirty="0" smtClean="0">
                <a:latin typeface="黑体"/>
                <a:ea typeface="黑体"/>
                <a:cs typeface="黑体"/>
              </a:rPr>
              <a:t>）</a:t>
            </a:r>
            <a:endParaRPr lang="en-US" altLang="zh-CN" sz="3600" dirty="0" smtClean="0">
              <a:latin typeface="黑体"/>
              <a:ea typeface="黑体"/>
              <a:cs typeface="黑体"/>
            </a:endParaRPr>
          </a:p>
          <a:p>
            <a:pPr lvl="1">
              <a:defRPr/>
            </a:pPr>
            <a:r>
              <a:rPr lang="zh-TW" altLang="en-US" sz="3600" dirty="0" smtClean="0">
                <a:latin typeface="黑体"/>
                <a:ea typeface="黑体"/>
                <a:cs typeface="黑体"/>
              </a:rPr>
              <a:t>为他们祷告</a:t>
            </a:r>
            <a:endParaRPr lang="en-US" altLang="zh-TW" sz="3600" dirty="0" smtClean="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en-US" altLang="zh-CN" sz="3600" dirty="0" smtClean="0">
                <a:latin typeface="黑体"/>
                <a:ea typeface="黑体"/>
                <a:cs typeface="黑体"/>
              </a:rPr>
              <a:t>24-25</a:t>
            </a:r>
            <a:r>
              <a:rPr lang="zh-CN" altLang="en-US" sz="3600" dirty="0" smtClean="0">
                <a:latin typeface="黑体"/>
                <a:ea typeface="黑体"/>
                <a:cs typeface="黑体"/>
              </a:rPr>
              <a:t>）</a:t>
            </a:r>
            <a:endParaRPr lang="en-US" altLang="zh-CN" sz="3600" dirty="0" smtClean="0">
              <a:latin typeface="黑体"/>
              <a:ea typeface="黑体"/>
              <a:cs typeface="黑体"/>
            </a:endParaRPr>
          </a:p>
          <a:p>
            <a:pPr lvl="1">
              <a:defRPr/>
            </a:pPr>
            <a:r>
              <a:rPr lang="zh-TW" altLang="en-US" sz="3600" dirty="0" smtClean="0">
                <a:latin typeface="黑体"/>
                <a:ea typeface="黑体"/>
                <a:cs typeface="黑体"/>
              </a:rPr>
              <a:t>问</a:t>
            </a:r>
            <a:r>
              <a:rPr lang="zh-CN" altLang="en-US" sz="3600" dirty="0" smtClean="0">
                <a:latin typeface="黑体"/>
                <a:ea typeface="黑体"/>
                <a:cs typeface="黑体"/>
              </a:rPr>
              <a:t>他</a:t>
            </a:r>
            <a:r>
              <a:rPr lang="zh-TW" altLang="en-US" sz="3600" dirty="0" smtClean="0">
                <a:latin typeface="黑体"/>
                <a:ea typeface="黑体"/>
                <a:cs typeface="黑体"/>
              </a:rPr>
              <a:t>们安</a:t>
            </a:r>
            <a:endParaRPr lang="en-US" altLang="zh-CN" sz="3600" dirty="0">
              <a:latin typeface="黑体"/>
              <a:ea typeface="黑体"/>
              <a:cs typeface="黑体"/>
            </a:endParaRPr>
          </a:p>
        </p:txBody>
      </p:sp>
    </p:spTree>
    <p:extLst>
      <p:ext uri="{BB962C8B-B14F-4D97-AF65-F5344CB8AC3E}">
        <p14:creationId xmlns:p14="http://schemas.microsoft.com/office/powerpoint/2010/main" val="1457033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Effect transition="in" filter="blinds(horizontal)">
                                      <p:cBhvr>
                                        <p:cTn id="11" dur="500"/>
                                        <p:tgtEl>
                                          <p:spTgt spid="4">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checkerboard(across)">
                                      <p:cBhvr>
                                        <p:cTn id="16" dur="500"/>
                                        <p:tgtEl>
                                          <p:spTgt spid="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dissolve">
                                      <p:cBhvr>
                                        <p:cTn id="21" dur="500"/>
                                        <p:tgtEl>
                                          <p:spTgt spid="4">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 calcmode="lin" valueType="num">
                                      <p:cBhvr additive="base">
                                        <p:cTn id="26"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 calcmode="lin" valueType="num">
                                      <p:cBhvr additive="base">
                                        <p:cTn id="32" dur="500"/>
                                        <p:tgtEl>
                                          <p:spTgt spid="4">
                                            <p:txEl>
                                              <p:pRg st="7" end="7"/>
                                            </p:txEl>
                                          </p:spTgt>
                                        </p:tgtEl>
                                        <p:attrNameLst>
                                          <p:attrName>ppt_y</p:attrName>
                                        </p:attrNameLst>
                                      </p:cBhvr>
                                      <p:tavLst>
                                        <p:tav tm="0">
                                          <p:val>
                                            <p:strVal val="#ppt_y+#ppt_h*1.125000"/>
                                          </p:val>
                                        </p:tav>
                                        <p:tav tm="100000">
                                          <p:val>
                                            <p:strVal val="#ppt_y"/>
                                          </p:val>
                                        </p:tav>
                                      </p:tavLst>
                                    </p:anim>
                                    <p:animEffect transition="in" filter="wipe(up)">
                                      <p:cBhvr>
                                        <p:cTn id="33" dur="500"/>
                                        <p:tgtEl>
                                          <p:spTgt spid="4">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randombar(horizontal)">
                                      <p:cBhvr>
                                        <p:cTn id="38"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9784" y="237067"/>
            <a:ext cx="6655745" cy="5139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defRPr/>
            </a:pPr>
            <a:r>
              <a:rPr lang="zh-CN" altLang="en-US" sz="3600" dirty="0" smtClean="0">
                <a:latin typeface="黑体"/>
                <a:ea typeface="黑体"/>
                <a:cs typeface="黑体"/>
              </a:rPr>
              <a:t>对于</a:t>
            </a:r>
            <a:r>
              <a:rPr lang="zh-TW" altLang="en-US" sz="3600" dirty="0" smtClean="0">
                <a:latin typeface="黑体"/>
                <a:ea typeface="黑体"/>
                <a:cs typeface="黑体"/>
              </a:rPr>
              <a:t>引导</a:t>
            </a:r>
            <a:r>
              <a:rPr lang="zh-CN" altLang="en-US" sz="3600" dirty="0" smtClean="0">
                <a:latin typeface="黑体"/>
                <a:ea typeface="黑体"/>
                <a:cs typeface="黑体"/>
              </a:rPr>
              <a:t>我</a:t>
            </a:r>
            <a:r>
              <a:rPr lang="zh-TW" altLang="en-US" sz="3600" dirty="0" smtClean="0">
                <a:latin typeface="黑体"/>
                <a:ea typeface="黑体"/>
                <a:cs typeface="黑体"/>
              </a:rPr>
              <a:t>们的</a:t>
            </a:r>
            <a:r>
              <a:rPr lang="zh-CN" altLang="en-US" sz="3600" dirty="0" smtClean="0">
                <a:latin typeface="黑体"/>
                <a:ea typeface="黑体"/>
                <a:cs typeface="黑体"/>
              </a:rPr>
              <a:t>，我们要：</a:t>
            </a:r>
            <a:endParaRPr lang="en-US" altLang="zh-CN" sz="3600" dirty="0" smtClean="0">
              <a:latin typeface="黑体"/>
              <a:ea typeface="黑体"/>
              <a:cs typeface="黑体"/>
            </a:endParaRPr>
          </a:p>
          <a:p>
            <a:pPr marL="571500" indent="-571500">
              <a:buFont typeface="Wingdings" charset="2"/>
              <a:buChar char="u"/>
              <a:defRPr/>
            </a:pPr>
            <a:r>
              <a:rPr lang="zh-CN" altLang="en-US" sz="3600" dirty="0" smtClean="0">
                <a:latin typeface="黑体"/>
                <a:ea typeface="黑体"/>
                <a:cs typeface="黑体"/>
              </a:rPr>
              <a:t>（</a:t>
            </a:r>
            <a:r>
              <a:rPr lang="zh-CN" altLang="zh-CN" sz="3600" dirty="0" smtClean="0">
                <a:latin typeface="黑体"/>
                <a:ea typeface="黑体"/>
                <a:cs typeface="黑体"/>
              </a:rPr>
              <a:t>7</a:t>
            </a:r>
            <a:r>
              <a:rPr lang="en-US" altLang="zh-CN" sz="3600" dirty="0" smtClean="0">
                <a:latin typeface="黑体"/>
                <a:ea typeface="黑体"/>
                <a:cs typeface="黑体"/>
              </a:rPr>
              <a:t>-8</a:t>
            </a:r>
            <a:r>
              <a:rPr lang="zh-CN" altLang="en-US" sz="3600" dirty="0" smtClean="0">
                <a:latin typeface="黑体"/>
                <a:ea typeface="黑体"/>
                <a:cs typeface="黑体"/>
              </a:rPr>
              <a:t>）</a:t>
            </a:r>
            <a:r>
              <a:rPr lang="zh-TW" altLang="en-US" sz="3600" dirty="0" smtClean="0">
                <a:latin typeface="黑体"/>
                <a:ea typeface="黑体"/>
                <a:cs typeface="黑体"/>
              </a:rPr>
              <a:t>想念</a:t>
            </a:r>
            <a:r>
              <a:rPr lang="zh-CN" altLang="en-US" sz="3600" dirty="0">
                <a:latin typeface="黑体"/>
                <a:ea typeface="黑体"/>
                <a:cs typeface="黑体"/>
              </a:rPr>
              <a:t>，效法</a:t>
            </a:r>
            <a:r>
              <a:rPr lang="zh-TW" altLang="en-US" sz="3600" dirty="0">
                <a:latin typeface="黑体"/>
                <a:ea typeface="黑体"/>
                <a:cs typeface="黑体"/>
              </a:rPr>
              <a:t>他们</a:t>
            </a:r>
            <a:endParaRPr lang="en-US" altLang="zh-TW" sz="3600" dirty="0">
              <a:latin typeface="黑体"/>
              <a:ea typeface="黑体"/>
              <a:cs typeface="黑体"/>
            </a:endParaRPr>
          </a:p>
          <a:p>
            <a:pPr marL="1200150" lvl="1" indent="-742950">
              <a:buFont typeface="Arial"/>
              <a:buChar char="•"/>
              <a:defRPr/>
            </a:pPr>
            <a:r>
              <a:rPr lang="en-US" altLang="zh-CN" sz="3200" dirty="0" smtClean="0"/>
              <a:t>8.</a:t>
            </a:r>
            <a:r>
              <a:rPr lang="zh-TW" altLang="en-US" sz="3200" dirty="0" smtClean="0"/>
              <a:t>耶稣</a:t>
            </a:r>
            <a:r>
              <a:rPr lang="zh-TW" altLang="en-US" sz="3200" dirty="0"/>
              <a:t>基督昨日、今日、一直到永远，是一样</a:t>
            </a:r>
            <a:r>
              <a:rPr lang="zh-TW" altLang="en-US" sz="3200" dirty="0" smtClean="0"/>
              <a:t>的</a:t>
            </a:r>
            <a:endParaRPr lang="en-US" altLang="zh-TW" sz="3200" dirty="0" smtClean="0"/>
          </a:p>
          <a:p>
            <a:pPr marL="1200150" lvl="1" indent="-742950">
              <a:buFont typeface="Arial"/>
              <a:buChar char="•"/>
              <a:defRPr/>
            </a:pPr>
            <a:r>
              <a:rPr lang="en-US" altLang="zh-CN" sz="3200" dirty="0" smtClean="0"/>
              <a:t>9.</a:t>
            </a:r>
            <a:r>
              <a:rPr lang="zh-TW" altLang="en-US" sz="3200" dirty="0" smtClean="0"/>
              <a:t>你们不要被那诸般怪异</a:t>
            </a:r>
            <a:r>
              <a:rPr lang="zh-TW" altLang="en-US" sz="3200" dirty="0"/>
              <a:t>的教训勾引了去，因为人心靠恩得坚固才是好的，并不是靠饮食。那在饮食上专心的从来没有得着益处。 </a:t>
            </a:r>
            <a:endParaRPr lang="en-US" altLang="zh-TW" sz="3200" dirty="0" smtClean="0"/>
          </a:p>
          <a:p>
            <a:pPr marL="1200150" lvl="1" indent="-742950">
              <a:buFont typeface="Arial"/>
              <a:buChar char="•"/>
              <a:defRPr/>
            </a:pPr>
            <a:r>
              <a:rPr lang="en-US" altLang="zh-TW" sz="3200" dirty="0" smtClean="0"/>
              <a:t>1</a:t>
            </a:r>
            <a:r>
              <a:rPr lang="en-US" altLang="zh-CN" sz="3200" dirty="0" smtClean="0"/>
              <a:t>0-16.</a:t>
            </a:r>
            <a:r>
              <a:rPr lang="zh-TW" altLang="en-US" sz="3200" dirty="0" smtClean="0"/>
              <a:t>我们有一祭坛，</a:t>
            </a:r>
            <a:endParaRPr lang="en-US" altLang="zh-CN" sz="3200" dirty="0">
              <a:latin typeface="黑体"/>
              <a:ea typeface="黑体"/>
              <a:cs typeface="黑体"/>
            </a:endParaRPr>
          </a:p>
        </p:txBody>
      </p:sp>
    </p:spTree>
    <p:extLst>
      <p:ext uri="{BB962C8B-B14F-4D97-AF65-F5344CB8AC3E}">
        <p14:creationId xmlns:p14="http://schemas.microsoft.com/office/powerpoint/2010/main" val="89954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55600" y="152400"/>
            <a:ext cx="7721601"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1">
              <a:defRPr/>
            </a:pPr>
            <a:endParaRPr lang="en-US" altLang="zh-TW" sz="3200" dirty="0">
              <a:latin typeface="黑体"/>
              <a:ea typeface="黑体"/>
              <a:cs typeface="黑体"/>
            </a:endParaRPr>
          </a:p>
          <a:p>
            <a:pPr marL="1200150" lvl="1" indent="-742950">
              <a:buFont typeface="Arial"/>
              <a:buChar char="•"/>
              <a:defRPr/>
            </a:pPr>
            <a:r>
              <a:rPr lang="zh-TW" altLang="en-US" sz="3200" dirty="0">
                <a:latin typeface="黑体"/>
                <a:ea typeface="黑体"/>
                <a:cs typeface="黑体"/>
              </a:rPr>
              <a:t>人心靠恩得坚固才是好的，</a:t>
            </a:r>
            <a:r>
              <a:rPr lang="zh-TW" altLang="en-US" sz="3200" dirty="0" smtClean="0">
                <a:latin typeface="黑体"/>
                <a:ea typeface="黑体"/>
                <a:cs typeface="黑体"/>
              </a:rPr>
              <a:t>并不是靠饮食</a:t>
            </a:r>
            <a:endParaRPr lang="en-US" altLang="zh-TW" sz="3200" dirty="0" smtClean="0">
              <a:latin typeface="黑体"/>
              <a:ea typeface="黑体"/>
              <a:cs typeface="黑体"/>
            </a:endParaRPr>
          </a:p>
          <a:p>
            <a:pPr marL="1657350" lvl="2" indent="-742950">
              <a:buFont typeface="+mj-lt"/>
              <a:buAutoNum type="alphaLcPeriod"/>
              <a:defRPr/>
            </a:pPr>
            <a:r>
              <a:rPr lang="zh-TW" altLang="en-US" sz="3200" dirty="0" smtClean="0">
                <a:latin typeface="黑体"/>
                <a:ea typeface="黑体"/>
                <a:cs typeface="黑体"/>
              </a:rPr>
              <a:t>饮食</a:t>
            </a:r>
            <a:r>
              <a:rPr lang="zh-CN" altLang="en-US" sz="3200" dirty="0" smtClean="0">
                <a:latin typeface="黑体"/>
                <a:ea typeface="黑体"/>
                <a:cs typeface="黑体"/>
              </a:rPr>
              <a:t>于肉体</a:t>
            </a:r>
            <a:endParaRPr lang="en-US" altLang="zh-CN" sz="3200" dirty="0" smtClean="0">
              <a:latin typeface="黑体"/>
              <a:ea typeface="黑体"/>
              <a:cs typeface="黑体"/>
            </a:endParaRPr>
          </a:p>
          <a:p>
            <a:pPr marL="1657350" lvl="2" indent="-742950">
              <a:buFont typeface="Wingdings" charset="2"/>
              <a:buChar char="Ø"/>
              <a:defRPr/>
            </a:pPr>
            <a:r>
              <a:rPr lang="en-US" altLang="zh-CN" sz="2400" dirty="0">
                <a:latin typeface="黑体"/>
                <a:ea typeface="黑体"/>
                <a:cs typeface="黑体"/>
              </a:rPr>
              <a:t>12:</a:t>
            </a:r>
            <a:r>
              <a:rPr lang="en-US" altLang="zh-TW" sz="2400" dirty="0">
                <a:latin typeface="黑体"/>
                <a:ea typeface="黑体"/>
                <a:cs typeface="黑体"/>
              </a:rPr>
              <a:t>16 </a:t>
            </a:r>
            <a:r>
              <a:rPr lang="zh-TW" altLang="en-US" sz="2400" dirty="0">
                <a:latin typeface="黑体"/>
                <a:ea typeface="黑体"/>
                <a:cs typeface="黑体"/>
              </a:rPr>
              <a:t>恐怕有淫乱的，有贪恋世俗如以扫的</a:t>
            </a:r>
            <a:r>
              <a:rPr lang="en-US" altLang="zh-TW" sz="2400" dirty="0">
                <a:latin typeface="黑体"/>
                <a:ea typeface="黑体"/>
                <a:cs typeface="黑体"/>
              </a:rPr>
              <a:t>——</a:t>
            </a:r>
            <a:r>
              <a:rPr lang="zh-TW" altLang="en-US" sz="2400" dirty="0">
                <a:latin typeface="黑体"/>
                <a:ea typeface="黑体"/>
                <a:cs typeface="黑体"/>
              </a:rPr>
              <a:t>他因一点食物把自己长子的名分卖了。 </a:t>
            </a:r>
            <a:r>
              <a:rPr lang="en-US" altLang="zh-TW" sz="2400" dirty="0">
                <a:latin typeface="黑体"/>
                <a:ea typeface="黑体"/>
                <a:cs typeface="黑体"/>
              </a:rPr>
              <a:t>17 </a:t>
            </a:r>
            <a:r>
              <a:rPr lang="zh-TW" altLang="en-US" sz="2400" dirty="0">
                <a:latin typeface="黑体"/>
                <a:ea typeface="黑体"/>
                <a:cs typeface="黑体"/>
              </a:rPr>
              <a:t>后来想要承受父所祝的福，竟被弃绝，虽然号哭切求，却得不着门路使他父亲的心意回转，这是你们知道的。</a:t>
            </a:r>
            <a:endParaRPr lang="en-US" altLang="zh-TW" sz="2400" dirty="0" smtClean="0">
              <a:latin typeface="黑体"/>
              <a:ea typeface="黑体"/>
              <a:cs typeface="黑体"/>
            </a:endParaRPr>
          </a:p>
          <a:p>
            <a:pPr marL="1657350" lvl="2" indent="-742950">
              <a:buFont typeface="+mj-lt"/>
              <a:buAutoNum type="alphaLcPeriod"/>
              <a:defRPr/>
            </a:pPr>
            <a:r>
              <a:rPr lang="zh-TW" altLang="en-US" sz="3200" dirty="0" smtClean="0">
                <a:latin typeface="黑体"/>
                <a:ea typeface="黑体"/>
                <a:cs typeface="黑体"/>
              </a:rPr>
              <a:t>饮食</a:t>
            </a:r>
            <a:r>
              <a:rPr lang="zh-CN" altLang="en-US" sz="3200" dirty="0" smtClean="0">
                <a:latin typeface="黑体"/>
                <a:ea typeface="黑体"/>
                <a:cs typeface="黑体"/>
              </a:rPr>
              <a:t>于寓意</a:t>
            </a:r>
            <a:endParaRPr lang="en-US" altLang="zh-CN" sz="3200" dirty="0">
              <a:latin typeface="黑体"/>
              <a:ea typeface="黑体"/>
              <a:cs typeface="黑体"/>
            </a:endParaRPr>
          </a:p>
          <a:p>
            <a:pPr marL="1657350" lvl="2" indent="-742950">
              <a:buFont typeface="Wingdings" charset="2"/>
              <a:buChar char="Ø"/>
              <a:defRPr/>
            </a:pPr>
            <a:r>
              <a:rPr lang="en-US" altLang="zh-CN" sz="2400" dirty="0" smtClean="0">
                <a:latin typeface="黑体"/>
                <a:ea typeface="黑体"/>
                <a:cs typeface="黑体"/>
              </a:rPr>
              <a:t>13:</a:t>
            </a:r>
            <a:r>
              <a:rPr lang="en-US" altLang="zh-TW" sz="2400" dirty="0" smtClean="0">
                <a:latin typeface="黑体"/>
                <a:ea typeface="黑体"/>
                <a:cs typeface="黑体"/>
              </a:rPr>
              <a:t>1</a:t>
            </a:r>
            <a:r>
              <a:rPr lang="en-US" altLang="zh-CN" sz="2400" dirty="0" smtClean="0">
                <a:latin typeface="黑体"/>
                <a:ea typeface="黑体"/>
                <a:cs typeface="黑体"/>
              </a:rPr>
              <a:t>0-16.</a:t>
            </a:r>
            <a:r>
              <a:rPr lang="zh-TW" altLang="en-US" sz="2400" dirty="0" smtClean="0">
                <a:latin typeface="黑体"/>
                <a:ea typeface="黑体"/>
                <a:cs typeface="黑体"/>
              </a:rPr>
              <a:t>我们有一祭坛，</a:t>
            </a:r>
            <a:endParaRPr lang="en-US" altLang="zh-TW" sz="2400" dirty="0" smtClean="0">
              <a:latin typeface="黑体"/>
              <a:ea typeface="黑体"/>
              <a:cs typeface="黑体"/>
            </a:endParaRPr>
          </a:p>
          <a:p>
            <a:pPr marL="914400" lvl="1" indent="-457200">
              <a:buFont typeface="Arial"/>
              <a:buChar char="•"/>
              <a:defRPr/>
            </a:pPr>
            <a:r>
              <a:rPr lang="zh-TW" altLang="en-US" sz="3200" dirty="0">
                <a:latin typeface="黑体"/>
                <a:ea typeface="黑体"/>
                <a:cs typeface="黑体"/>
              </a:rPr>
              <a:t>那在饮食上专心的从来没有得着益处。</a:t>
            </a:r>
            <a:endParaRPr lang="en-US" altLang="zh-CN" sz="3200" dirty="0">
              <a:latin typeface="黑体"/>
              <a:ea typeface="黑体"/>
              <a:cs typeface="黑体"/>
            </a:endParaRPr>
          </a:p>
        </p:txBody>
      </p:sp>
    </p:spTree>
    <p:extLst>
      <p:ext uri="{BB962C8B-B14F-4D97-AF65-F5344CB8AC3E}">
        <p14:creationId xmlns:p14="http://schemas.microsoft.com/office/powerpoint/2010/main" val="4102438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checkerboard(across)">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dissolve">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dissolve">
                                      <p:cBhvr>
                                        <p:cTn id="1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8493793</TotalTime>
  <Words>2771</Words>
  <Application>Microsoft Macintosh PowerPoint</Application>
  <PresentationFormat>On-screen Show (16:10)</PresentationFormat>
  <Paragraphs>137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Twilight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Hong Jiang</dc:creator>
  <cp:lastModifiedBy>Kunming Su</cp:lastModifiedBy>
  <cp:revision>374</cp:revision>
  <cp:lastPrinted>2017-02-03T20:59:36Z</cp:lastPrinted>
  <dcterms:created xsi:type="dcterms:W3CDTF">2016-04-20T14:44:41Z</dcterms:created>
  <dcterms:modified xsi:type="dcterms:W3CDTF">2017-02-26T03:23:53Z</dcterms:modified>
</cp:coreProperties>
</file>